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79"/>
  </p:notesMasterIdLst>
  <p:sldIdLst>
    <p:sldId id="256" r:id="rId2"/>
    <p:sldId id="566" r:id="rId3"/>
    <p:sldId id="274" r:id="rId4"/>
    <p:sldId id="546" r:id="rId5"/>
    <p:sldId id="547" r:id="rId6"/>
    <p:sldId id="548" r:id="rId7"/>
    <p:sldId id="405" r:id="rId8"/>
    <p:sldId id="549" r:id="rId9"/>
    <p:sldId id="550" r:id="rId10"/>
    <p:sldId id="551" r:id="rId11"/>
    <p:sldId id="552" r:id="rId12"/>
    <p:sldId id="553" r:id="rId13"/>
    <p:sldId id="554" r:id="rId14"/>
    <p:sldId id="555" r:id="rId15"/>
    <p:sldId id="556" r:id="rId16"/>
    <p:sldId id="557" r:id="rId17"/>
    <p:sldId id="558" r:id="rId18"/>
    <p:sldId id="525" r:id="rId19"/>
    <p:sldId id="526" r:id="rId20"/>
    <p:sldId id="567" r:id="rId21"/>
    <p:sldId id="568" r:id="rId22"/>
    <p:sldId id="528" r:id="rId23"/>
    <p:sldId id="529" r:id="rId24"/>
    <p:sldId id="434" r:id="rId25"/>
    <p:sldId id="435" r:id="rId26"/>
    <p:sldId id="530" r:id="rId27"/>
    <p:sldId id="531" r:id="rId28"/>
    <p:sldId id="532" r:id="rId29"/>
    <p:sldId id="533" r:id="rId30"/>
    <p:sldId id="561" r:id="rId31"/>
    <p:sldId id="534" r:id="rId32"/>
    <p:sldId id="433" r:id="rId33"/>
    <p:sldId id="535" r:id="rId34"/>
    <p:sldId id="536" r:id="rId35"/>
    <p:sldId id="569" r:id="rId36"/>
    <p:sldId id="570" r:id="rId37"/>
    <p:sldId id="571" r:id="rId38"/>
    <p:sldId id="572" r:id="rId39"/>
    <p:sldId id="573" r:id="rId40"/>
    <p:sldId id="574" r:id="rId41"/>
    <p:sldId id="575" r:id="rId42"/>
    <p:sldId id="543" r:id="rId43"/>
    <p:sldId id="576" r:id="rId44"/>
    <p:sldId id="577" r:id="rId45"/>
    <p:sldId id="578" r:id="rId46"/>
    <p:sldId id="468" r:id="rId47"/>
    <p:sldId id="545" r:id="rId48"/>
    <p:sldId id="485" r:id="rId49"/>
    <p:sldId id="488" r:id="rId50"/>
    <p:sldId id="489" r:id="rId51"/>
    <p:sldId id="486" r:id="rId52"/>
    <p:sldId id="487" r:id="rId53"/>
    <p:sldId id="491" r:id="rId54"/>
    <p:sldId id="492" r:id="rId55"/>
    <p:sldId id="490" r:id="rId56"/>
    <p:sldId id="469" r:id="rId57"/>
    <p:sldId id="493" r:id="rId58"/>
    <p:sldId id="494" r:id="rId59"/>
    <p:sldId id="496" r:id="rId60"/>
    <p:sldId id="497" r:id="rId61"/>
    <p:sldId id="498" r:id="rId62"/>
    <p:sldId id="500" r:id="rId63"/>
    <p:sldId id="499" r:id="rId64"/>
    <p:sldId id="501" r:id="rId65"/>
    <p:sldId id="502" r:id="rId66"/>
    <p:sldId id="503" r:id="rId67"/>
    <p:sldId id="504" r:id="rId68"/>
    <p:sldId id="505" r:id="rId69"/>
    <p:sldId id="506" r:id="rId70"/>
    <p:sldId id="507" r:id="rId71"/>
    <p:sldId id="508" r:id="rId72"/>
    <p:sldId id="509" r:id="rId73"/>
    <p:sldId id="510" r:id="rId74"/>
    <p:sldId id="511" r:id="rId75"/>
    <p:sldId id="261" r:id="rId76"/>
    <p:sldId id="480" r:id="rId77"/>
    <p:sldId id="512" r:id="rId78"/>
  </p:sldIdLst>
  <p:sldSz cx="9144000" cy="5143500" type="screen16x9"/>
  <p:notesSz cx="6858000" cy="9144000"/>
  <p:embeddedFontLst>
    <p:embeddedFont>
      <p:font typeface="Anaheim" panose="02000503000000000000" pitchFamily="2" charset="77"/>
      <p:regular r:id="rId80"/>
    </p:embeddedFont>
    <p:embeddedFont>
      <p:font typeface="Baloo 2" panose="020F0502020204030204" pitchFamily="34" charset="0"/>
      <p:regular r:id="rId81"/>
      <p:bold r:id="rId82"/>
      <p:italic r:id="rId83"/>
      <p:boldItalic r:id="rId84"/>
    </p:embeddedFont>
    <p:embeddedFont>
      <p:font typeface="Cambria Math" panose="02040503050406030204" pitchFamily="18" charset="0"/>
      <p:regular r:id="rId85"/>
    </p:embeddedFont>
    <p:embeddedFont>
      <p:font typeface="Rockwell" panose="02060603020205020403" pitchFamily="18" charset="77"/>
      <p:regular r:id="rId86"/>
      <p:bold r:id="rId87"/>
      <p:italic r:id="rId88"/>
      <p:boldItalic r:id="rId89"/>
    </p:embeddedFont>
    <p:embeddedFont>
      <p:font typeface="Teko" panose="020F0502020204030204" pitchFamily="34" charset="0"/>
      <p:regular r:id="rId90"/>
      <p:bold r:id="rId91"/>
      <p:italic r:id="rId92"/>
      <p:boldItalic r:id="rId93"/>
    </p:embeddedFont>
    <p:embeddedFont>
      <p:font typeface="Zen Dots" pitchFamily="2" charset="0"/>
      <p:regular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602">
          <p15:clr>
            <a:srgbClr val="9AA0A6"/>
          </p15:clr>
        </p15:guide>
        <p15:guide id="3" orient="horz" pos="340">
          <p15:clr>
            <a:srgbClr val="9AA0A6"/>
          </p15:clr>
        </p15:guide>
        <p15:guide id="4" pos="5306">
          <p15:clr>
            <a:srgbClr val="9AA0A6"/>
          </p15:clr>
        </p15:guide>
        <p15:guide id="5" orient="horz" pos="290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osree Maitra" initials="MM" lastIdx="1" clrIdx="0">
    <p:extLst>
      <p:ext uri="{19B8F6BF-5375-455C-9EA6-DF929625EA0E}">
        <p15:presenceInfo xmlns:p15="http://schemas.microsoft.com/office/powerpoint/2012/main" userId="Malosree Mait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FF7E7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2FEA64-00C1-4EC4-9D22-F07D7E7E625A}">
  <a:tblStyle styleId="{AB2FEA64-00C1-4EC4-9D22-F07D7E7E62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9"/>
    <p:restoredTop sz="94694"/>
  </p:normalViewPr>
  <p:slideViewPr>
    <p:cSldViewPr snapToGrid="0">
      <p:cViewPr varScale="1">
        <p:scale>
          <a:sx n="161" d="100"/>
          <a:sy n="161" d="100"/>
        </p:scale>
        <p:origin x="832" y="200"/>
      </p:cViewPr>
      <p:guideLst>
        <p:guide pos="454"/>
        <p:guide orient="horz" pos="602"/>
        <p:guide orient="horz" pos="340"/>
        <p:guide pos="5306"/>
        <p:guide orient="horz" pos="29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3-19T16:18:12.705" idx="1">
    <p:pos x="5296" y="1284"/>
    <p:text>Shouldn't this be half? And also for beta2?</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907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639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395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625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127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7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655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312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185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398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732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18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9294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200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6738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667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589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236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284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249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345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446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107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75</a:t>
            </a:fld>
            <a:endParaRPr lang="en-US"/>
          </a:p>
        </p:txBody>
      </p:sp>
    </p:spTree>
    <p:extLst>
      <p:ext uri="{BB962C8B-B14F-4D97-AF65-F5344CB8AC3E}">
        <p14:creationId xmlns:p14="http://schemas.microsoft.com/office/powerpoint/2010/main" val="3652892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76</a:t>
            </a:fld>
            <a:endParaRPr lang="en-US"/>
          </a:p>
        </p:txBody>
      </p:sp>
    </p:spTree>
    <p:extLst>
      <p:ext uri="{BB962C8B-B14F-4D97-AF65-F5344CB8AC3E}">
        <p14:creationId xmlns:p14="http://schemas.microsoft.com/office/powerpoint/2010/main" val="519153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77</a:t>
            </a:fld>
            <a:endParaRPr lang="en-US"/>
          </a:p>
        </p:txBody>
      </p:sp>
    </p:spTree>
    <p:extLst>
      <p:ext uri="{BB962C8B-B14F-4D97-AF65-F5344CB8AC3E}">
        <p14:creationId xmlns:p14="http://schemas.microsoft.com/office/powerpoint/2010/main" val="1661352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789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449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096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136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9976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7442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 name="Google Shape;10;p2"/>
          <p:cNvGrpSpPr/>
          <p:nvPr/>
        </p:nvGrpSpPr>
        <p:grpSpPr>
          <a:xfrm>
            <a:off x="372025" y="321975"/>
            <a:ext cx="8400000" cy="4503300"/>
            <a:chOff x="372025" y="321975"/>
            <a:chExt cx="8400000" cy="4503300"/>
          </a:xfrm>
        </p:grpSpPr>
        <p:sp>
          <p:nvSpPr>
            <p:cNvPr id="11" name="Google Shape;11;p2"/>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372025" y="321975"/>
              <a:ext cx="8400000" cy="4499700"/>
              <a:chOff x="372025" y="321975"/>
              <a:chExt cx="8400000" cy="4499700"/>
            </a:xfrm>
          </p:grpSpPr>
          <p:sp>
            <p:nvSpPr>
              <p:cNvPr id="13" name="Google Shape;13;p2"/>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2"/>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0" name="Google Shape;20;p2"/>
          <p:cNvGrpSpPr/>
          <p:nvPr/>
        </p:nvGrpSpPr>
        <p:grpSpPr>
          <a:xfrm>
            <a:off x="371330" y="3441041"/>
            <a:ext cx="8400431" cy="1380780"/>
            <a:chOff x="4122825" y="2769975"/>
            <a:chExt cx="4390775" cy="1934950"/>
          </a:xfrm>
        </p:grpSpPr>
        <p:sp>
          <p:nvSpPr>
            <p:cNvPr id="21" name="Google Shape;21;p2"/>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 name="Google Shape;44;p2"/>
          <p:cNvCxnSpPr/>
          <p:nvPr/>
        </p:nvCxnSpPr>
        <p:spPr>
          <a:xfrm>
            <a:off x="372000" y="2007600"/>
            <a:ext cx="1495500" cy="0"/>
          </a:xfrm>
          <a:prstGeom prst="straightConnector1">
            <a:avLst/>
          </a:prstGeom>
          <a:noFill/>
          <a:ln w="152400" cap="flat" cmpd="sng">
            <a:solidFill>
              <a:schemeClr val="dk2"/>
            </a:solidFill>
            <a:prstDash val="solid"/>
            <a:round/>
            <a:headEnd type="none" w="med" len="med"/>
            <a:tailEnd type="none" w="med" len="med"/>
          </a:ln>
        </p:spPr>
      </p:cxnSp>
      <p:cxnSp>
        <p:nvCxnSpPr>
          <p:cNvPr id="45" name="Google Shape;45;p2"/>
          <p:cNvCxnSpPr/>
          <p:nvPr/>
        </p:nvCxnSpPr>
        <p:spPr>
          <a:xfrm>
            <a:off x="7276500" y="2007600"/>
            <a:ext cx="1495500" cy="0"/>
          </a:xfrm>
          <a:prstGeom prst="straightConnector1">
            <a:avLst/>
          </a:prstGeom>
          <a:noFill/>
          <a:ln w="152400" cap="flat" cmpd="sng">
            <a:solidFill>
              <a:schemeClr val="dk2"/>
            </a:solidFill>
            <a:prstDash val="solid"/>
            <a:round/>
            <a:headEnd type="none" w="med" len="med"/>
            <a:tailEnd type="none" w="med" len="med"/>
          </a:ln>
        </p:spPr>
      </p:cxnSp>
      <p:grpSp>
        <p:nvGrpSpPr>
          <p:cNvPr id="46" name="Google Shape;46;p2"/>
          <p:cNvGrpSpPr/>
          <p:nvPr/>
        </p:nvGrpSpPr>
        <p:grpSpPr>
          <a:xfrm>
            <a:off x="4313685" y="2999817"/>
            <a:ext cx="530320" cy="530308"/>
            <a:chOff x="5720325" y="1250450"/>
            <a:chExt cx="1103225" cy="1103200"/>
          </a:xfrm>
        </p:grpSpPr>
        <p:sp>
          <p:nvSpPr>
            <p:cNvPr id="47" name="Google Shape;47;p2"/>
            <p:cNvSpPr/>
            <p:nvPr/>
          </p:nvSpPr>
          <p:spPr>
            <a:xfrm>
              <a:off x="5720325" y="1250450"/>
              <a:ext cx="1103225" cy="551600"/>
            </a:xfrm>
            <a:custGeom>
              <a:avLst/>
              <a:gdLst/>
              <a:ahLst/>
              <a:cxnLst/>
              <a:rect l="l" t="t" r="r" b="b"/>
              <a:pathLst>
                <a:path w="44129" h="22064" extrusionOk="0">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822600" y="2122000"/>
              <a:ext cx="898725" cy="38425"/>
            </a:xfrm>
            <a:custGeom>
              <a:avLst/>
              <a:gdLst/>
              <a:ahLst/>
              <a:cxnLst/>
              <a:rect l="l" t="t" r="r" b="b"/>
              <a:pathLst>
                <a:path w="35949" h="1537" extrusionOk="0">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985075" y="2273275"/>
              <a:ext cx="573750" cy="29675"/>
            </a:xfrm>
            <a:custGeom>
              <a:avLst/>
              <a:gdLst/>
              <a:ahLst/>
              <a:cxnLst/>
              <a:rect l="l" t="t" r="r" b="b"/>
              <a:pathLst>
                <a:path w="22950" h="1187" extrusionOk="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898675" y="2208175"/>
              <a:ext cx="746500" cy="28125"/>
            </a:xfrm>
            <a:custGeom>
              <a:avLst/>
              <a:gdLst/>
              <a:ahLst/>
              <a:cxnLst/>
              <a:rect l="l" t="t" r="r" b="b"/>
              <a:pathLst>
                <a:path w="29860" h="1125" extrusionOk="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725875" y="1880175"/>
              <a:ext cx="1092175" cy="54600"/>
            </a:xfrm>
            <a:custGeom>
              <a:avLst/>
              <a:gdLst/>
              <a:ahLst/>
              <a:cxnLst/>
              <a:rect l="l" t="t" r="r" b="b"/>
              <a:pathLst>
                <a:path w="43687" h="2184" extrusionOk="0">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62450" y="2013750"/>
              <a:ext cx="1019000" cy="45250"/>
            </a:xfrm>
            <a:custGeom>
              <a:avLst/>
              <a:gdLst/>
              <a:ahLst/>
              <a:cxnLst/>
              <a:rect l="l" t="t" r="r" b="b"/>
              <a:pathLst>
                <a:path w="40760" h="1810" extrusionOk="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109250" y="2329250"/>
              <a:ext cx="325425" cy="24400"/>
            </a:xfrm>
            <a:custGeom>
              <a:avLst/>
              <a:gdLst/>
              <a:ahLst/>
              <a:cxnLst/>
              <a:rect l="l" t="t" r="r" b="b"/>
              <a:pathLst>
                <a:path w="13017" h="976" extrusionOk="0">
                  <a:moveTo>
                    <a:pt x="1" y="1"/>
                  </a:moveTo>
                  <a:cubicBezTo>
                    <a:pt x="2058" y="636"/>
                    <a:pt x="4244" y="976"/>
                    <a:pt x="6509" y="976"/>
                  </a:cubicBezTo>
                  <a:cubicBezTo>
                    <a:pt x="8773" y="976"/>
                    <a:pt x="10959" y="634"/>
                    <a:pt x="13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2"/>
          <p:cNvSpPr txBox="1">
            <a:spLocks noGrp="1"/>
          </p:cNvSpPr>
          <p:nvPr>
            <p:ph type="ctrTitle"/>
          </p:nvPr>
        </p:nvSpPr>
        <p:spPr>
          <a:xfrm>
            <a:off x="1319275" y="590075"/>
            <a:ext cx="6505500" cy="2407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5200">
                <a:solidFill>
                  <a:schemeClr val="lt2"/>
                </a:solidFill>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dirty="0"/>
          </a:p>
        </p:txBody>
      </p:sp>
      <p:sp>
        <p:nvSpPr>
          <p:cNvPr id="55" name="Google Shape;55;p2"/>
          <p:cNvSpPr txBox="1">
            <a:spLocks noGrp="1"/>
          </p:cNvSpPr>
          <p:nvPr>
            <p:ph type="subTitle" idx="1"/>
          </p:nvPr>
        </p:nvSpPr>
        <p:spPr>
          <a:xfrm>
            <a:off x="2904775" y="3440920"/>
            <a:ext cx="3334500" cy="448200"/>
          </a:xfrm>
          <a:prstGeom prst="rect">
            <a:avLst/>
          </a:prstGeom>
          <a:solidFill>
            <a:schemeClr val="accent3"/>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56"/>
        <p:cNvGrpSpPr/>
        <p:nvPr/>
      </p:nvGrpSpPr>
      <p:grpSpPr>
        <a:xfrm>
          <a:off x="0" y="0"/>
          <a:ext cx="0" cy="0"/>
          <a:chOff x="0" y="0"/>
          <a:chExt cx="0" cy="0"/>
        </a:xfrm>
      </p:grpSpPr>
      <p:grpSp>
        <p:nvGrpSpPr>
          <p:cNvPr id="57" name="Google Shape;57;p3"/>
          <p:cNvGrpSpPr/>
          <p:nvPr/>
        </p:nvGrpSpPr>
        <p:grpSpPr>
          <a:xfrm rot="-322104">
            <a:off x="1100214" y="2937234"/>
            <a:ext cx="1137632" cy="687020"/>
            <a:chOff x="1359125" y="757150"/>
            <a:chExt cx="1514025" cy="914325"/>
          </a:xfrm>
        </p:grpSpPr>
        <p:sp>
          <p:nvSpPr>
            <p:cNvPr id="58" name="Google Shape;58;p3"/>
            <p:cNvSpPr/>
            <p:nvPr/>
          </p:nvSpPr>
          <p:spPr>
            <a:xfrm>
              <a:off x="2351900" y="1379600"/>
              <a:ext cx="11200" cy="124500"/>
            </a:xfrm>
            <a:custGeom>
              <a:avLst/>
              <a:gdLst/>
              <a:ahLst/>
              <a:cxnLst/>
              <a:rect l="l" t="t" r="r" b="b"/>
              <a:pathLst>
                <a:path w="448" h="4980" extrusionOk="0">
                  <a:moveTo>
                    <a:pt x="225" y="0"/>
                  </a:moveTo>
                  <a:cubicBezTo>
                    <a:pt x="101" y="0"/>
                    <a:pt x="1" y="101"/>
                    <a:pt x="1" y="224"/>
                  </a:cubicBezTo>
                  <a:lnTo>
                    <a:pt x="1" y="4755"/>
                  </a:lnTo>
                  <a:cubicBezTo>
                    <a:pt x="1" y="4878"/>
                    <a:pt x="101" y="4979"/>
                    <a:pt x="225" y="4979"/>
                  </a:cubicBezTo>
                  <a:cubicBezTo>
                    <a:pt x="348" y="4979"/>
                    <a:pt x="448" y="4881"/>
                    <a:pt x="448" y="4755"/>
                  </a:cubicBezTo>
                  <a:lnTo>
                    <a:pt x="448" y="224"/>
                  </a:lnTo>
                  <a:cubicBezTo>
                    <a:pt x="448" y="101"/>
                    <a:pt x="348"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329400" y="1492900"/>
              <a:ext cx="55000" cy="48175"/>
            </a:xfrm>
            <a:custGeom>
              <a:avLst/>
              <a:gdLst/>
              <a:ahLst/>
              <a:cxnLst/>
              <a:rect l="l" t="t" r="r" b="b"/>
              <a:pathLst>
                <a:path w="2200" h="1927" extrusionOk="0">
                  <a:moveTo>
                    <a:pt x="1100" y="448"/>
                  </a:moveTo>
                  <a:cubicBezTo>
                    <a:pt x="1187" y="448"/>
                    <a:pt x="1276" y="470"/>
                    <a:pt x="1356" y="517"/>
                  </a:cubicBezTo>
                  <a:cubicBezTo>
                    <a:pt x="1603" y="660"/>
                    <a:pt x="1687" y="976"/>
                    <a:pt x="1545" y="1220"/>
                  </a:cubicBezTo>
                  <a:cubicBezTo>
                    <a:pt x="1450" y="1386"/>
                    <a:pt x="1276" y="1479"/>
                    <a:pt x="1098" y="1479"/>
                  </a:cubicBezTo>
                  <a:cubicBezTo>
                    <a:pt x="1011" y="1479"/>
                    <a:pt x="923" y="1457"/>
                    <a:pt x="842" y="1410"/>
                  </a:cubicBezTo>
                  <a:cubicBezTo>
                    <a:pt x="722" y="1341"/>
                    <a:pt x="638" y="1230"/>
                    <a:pt x="602" y="1097"/>
                  </a:cubicBezTo>
                  <a:cubicBezTo>
                    <a:pt x="565" y="963"/>
                    <a:pt x="584" y="826"/>
                    <a:pt x="653" y="706"/>
                  </a:cubicBezTo>
                  <a:cubicBezTo>
                    <a:pt x="747" y="542"/>
                    <a:pt x="922" y="448"/>
                    <a:pt x="1100" y="448"/>
                  </a:cubicBezTo>
                  <a:close/>
                  <a:moveTo>
                    <a:pt x="1102" y="0"/>
                  </a:moveTo>
                  <a:cubicBezTo>
                    <a:pt x="769" y="0"/>
                    <a:pt x="444" y="174"/>
                    <a:pt x="265" y="483"/>
                  </a:cubicBezTo>
                  <a:cubicBezTo>
                    <a:pt x="0" y="942"/>
                    <a:pt x="158" y="1533"/>
                    <a:pt x="618" y="1798"/>
                  </a:cubicBezTo>
                  <a:cubicBezTo>
                    <a:pt x="769" y="1885"/>
                    <a:pt x="934" y="1927"/>
                    <a:pt x="1098" y="1927"/>
                  </a:cubicBezTo>
                  <a:cubicBezTo>
                    <a:pt x="1431" y="1927"/>
                    <a:pt x="1755" y="1754"/>
                    <a:pt x="1933" y="1445"/>
                  </a:cubicBezTo>
                  <a:cubicBezTo>
                    <a:pt x="2199" y="987"/>
                    <a:pt x="2040" y="395"/>
                    <a:pt x="1581" y="130"/>
                  </a:cubicBezTo>
                  <a:cubicBezTo>
                    <a:pt x="1430" y="42"/>
                    <a:pt x="1265" y="0"/>
                    <a:pt x="11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791875" y="890900"/>
              <a:ext cx="11250" cy="150400"/>
            </a:xfrm>
            <a:custGeom>
              <a:avLst/>
              <a:gdLst/>
              <a:ahLst/>
              <a:cxnLst/>
              <a:rect l="l" t="t" r="r" b="b"/>
              <a:pathLst>
                <a:path w="450" h="6016" extrusionOk="0">
                  <a:moveTo>
                    <a:pt x="225" y="0"/>
                  </a:moveTo>
                  <a:cubicBezTo>
                    <a:pt x="102" y="0"/>
                    <a:pt x="1" y="101"/>
                    <a:pt x="1" y="225"/>
                  </a:cubicBezTo>
                  <a:lnTo>
                    <a:pt x="1" y="5791"/>
                  </a:lnTo>
                  <a:cubicBezTo>
                    <a:pt x="1" y="5915"/>
                    <a:pt x="102" y="6015"/>
                    <a:pt x="225" y="6015"/>
                  </a:cubicBezTo>
                  <a:cubicBezTo>
                    <a:pt x="348" y="6015"/>
                    <a:pt x="449" y="5915"/>
                    <a:pt x="449" y="5790"/>
                  </a:cubicBezTo>
                  <a:lnTo>
                    <a:pt x="449" y="225"/>
                  </a:lnTo>
                  <a:cubicBezTo>
                    <a:pt x="449" y="101"/>
                    <a:pt x="348"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770625" y="853900"/>
              <a:ext cx="55050" cy="48200"/>
            </a:xfrm>
            <a:custGeom>
              <a:avLst/>
              <a:gdLst/>
              <a:ahLst/>
              <a:cxnLst/>
              <a:rect l="l" t="t" r="r" b="b"/>
              <a:pathLst>
                <a:path w="2202" h="1928" extrusionOk="0">
                  <a:moveTo>
                    <a:pt x="1101" y="448"/>
                  </a:moveTo>
                  <a:cubicBezTo>
                    <a:pt x="1189" y="448"/>
                    <a:pt x="1278" y="473"/>
                    <a:pt x="1358" y="517"/>
                  </a:cubicBezTo>
                  <a:cubicBezTo>
                    <a:pt x="1605" y="659"/>
                    <a:pt x="1689" y="973"/>
                    <a:pt x="1547" y="1220"/>
                  </a:cubicBezTo>
                  <a:cubicBezTo>
                    <a:pt x="1452" y="1386"/>
                    <a:pt x="1278" y="1478"/>
                    <a:pt x="1100" y="1478"/>
                  </a:cubicBezTo>
                  <a:cubicBezTo>
                    <a:pt x="1013" y="1478"/>
                    <a:pt x="924" y="1456"/>
                    <a:pt x="843" y="1410"/>
                  </a:cubicBezTo>
                  <a:cubicBezTo>
                    <a:pt x="724" y="1341"/>
                    <a:pt x="640" y="1230"/>
                    <a:pt x="603" y="1097"/>
                  </a:cubicBezTo>
                  <a:cubicBezTo>
                    <a:pt x="567" y="963"/>
                    <a:pt x="586" y="825"/>
                    <a:pt x="655" y="705"/>
                  </a:cubicBezTo>
                  <a:cubicBezTo>
                    <a:pt x="722" y="586"/>
                    <a:pt x="834" y="501"/>
                    <a:pt x="967" y="466"/>
                  </a:cubicBezTo>
                  <a:cubicBezTo>
                    <a:pt x="1011" y="453"/>
                    <a:pt x="1057" y="448"/>
                    <a:pt x="1101" y="448"/>
                  </a:cubicBezTo>
                  <a:close/>
                  <a:moveTo>
                    <a:pt x="1102" y="1"/>
                  </a:moveTo>
                  <a:cubicBezTo>
                    <a:pt x="1018" y="1"/>
                    <a:pt x="934" y="12"/>
                    <a:pt x="851" y="34"/>
                  </a:cubicBezTo>
                  <a:cubicBezTo>
                    <a:pt x="602" y="102"/>
                    <a:pt x="394" y="260"/>
                    <a:pt x="266" y="483"/>
                  </a:cubicBezTo>
                  <a:cubicBezTo>
                    <a:pt x="1" y="943"/>
                    <a:pt x="158" y="1534"/>
                    <a:pt x="618" y="1799"/>
                  </a:cubicBezTo>
                  <a:cubicBezTo>
                    <a:pt x="770" y="1887"/>
                    <a:pt x="935" y="1928"/>
                    <a:pt x="1098" y="1928"/>
                  </a:cubicBezTo>
                  <a:cubicBezTo>
                    <a:pt x="1430" y="1928"/>
                    <a:pt x="1756" y="1755"/>
                    <a:pt x="1936" y="1447"/>
                  </a:cubicBezTo>
                  <a:cubicBezTo>
                    <a:pt x="2202" y="987"/>
                    <a:pt x="2043" y="397"/>
                    <a:pt x="1583" y="131"/>
                  </a:cubicBezTo>
                  <a:cubicBezTo>
                    <a:pt x="1434" y="45"/>
                    <a:pt x="1269" y="1"/>
                    <a:pt x="1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424300" y="1049475"/>
              <a:ext cx="320450" cy="14250"/>
            </a:xfrm>
            <a:custGeom>
              <a:avLst/>
              <a:gdLst/>
              <a:ahLst/>
              <a:cxnLst/>
              <a:rect l="l" t="t" r="r" b="b"/>
              <a:pathLst>
                <a:path w="12818" h="570" extrusionOk="0">
                  <a:moveTo>
                    <a:pt x="12589" y="0"/>
                  </a:moveTo>
                  <a:lnTo>
                    <a:pt x="225" y="122"/>
                  </a:lnTo>
                  <a:cubicBezTo>
                    <a:pt x="100" y="123"/>
                    <a:pt x="1" y="224"/>
                    <a:pt x="2" y="348"/>
                  </a:cubicBezTo>
                  <a:cubicBezTo>
                    <a:pt x="4" y="471"/>
                    <a:pt x="102" y="570"/>
                    <a:pt x="226" y="570"/>
                  </a:cubicBezTo>
                  <a:lnTo>
                    <a:pt x="228" y="570"/>
                  </a:lnTo>
                  <a:lnTo>
                    <a:pt x="12593" y="450"/>
                  </a:lnTo>
                  <a:cubicBezTo>
                    <a:pt x="12717" y="449"/>
                    <a:pt x="12817" y="346"/>
                    <a:pt x="12815" y="222"/>
                  </a:cubicBezTo>
                  <a:cubicBezTo>
                    <a:pt x="12814" y="100"/>
                    <a:pt x="12715" y="0"/>
                    <a:pt x="125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388350" y="1132825"/>
              <a:ext cx="447725" cy="123875"/>
            </a:xfrm>
            <a:custGeom>
              <a:avLst/>
              <a:gdLst/>
              <a:ahLst/>
              <a:cxnLst/>
              <a:rect l="l" t="t" r="r" b="b"/>
              <a:pathLst>
                <a:path w="17909" h="4955" extrusionOk="0">
                  <a:moveTo>
                    <a:pt x="225" y="1"/>
                  </a:moveTo>
                  <a:cubicBezTo>
                    <a:pt x="102" y="1"/>
                    <a:pt x="1" y="102"/>
                    <a:pt x="1" y="225"/>
                  </a:cubicBezTo>
                  <a:cubicBezTo>
                    <a:pt x="1" y="348"/>
                    <a:pt x="102" y="449"/>
                    <a:pt x="225" y="449"/>
                  </a:cubicBezTo>
                  <a:lnTo>
                    <a:pt x="10408" y="449"/>
                  </a:lnTo>
                  <a:lnTo>
                    <a:pt x="17533" y="4920"/>
                  </a:lnTo>
                  <a:cubicBezTo>
                    <a:pt x="17570" y="4943"/>
                    <a:pt x="17612" y="4954"/>
                    <a:pt x="17653" y="4954"/>
                  </a:cubicBezTo>
                  <a:cubicBezTo>
                    <a:pt x="17728" y="4954"/>
                    <a:pt x="17800" y="4918"/>
                    <a:pt x="17843" y="4851"/>
                  </a:cubicBezTo>
                  <a:cubicBezTo>
                    <a:pt x="17908" y="4745"/>
                    <a:pt x="17876" y="4607"/>
                    <a:pt x="17772" y="4541"/>
                  </a:cubicBezTo>
                  <a:lnTo>
                    <a:pt x="10592" y="36"/>
                  </a:lnTo>
                  <a:cubicBezTo>
                    <a:pt x="10556" y="13"/>
                    <a:pt x="10515" y="1"/>
                    <a:pt x="104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2427275" y="1288975"/>
              <a:ext cx="251675" cy="11225"/>
            </a:xfrm>
            <a:custGeom>
              <a:avLst/>
              <a:gdLst/>
              <a:ahLst/>
              <a:cxnLst/>
              <a:rect l="l" t="t" r="r" b="b"/>
              <a:pathLst>
                <a:path w="10067" h="449" extrusionOk="0">
                  <a:moveTo>
                    <a:pt x="225" y="0"/>
                  </a:moveTo>
                  <a:cubicBezTo>
                    <a:pt x="101" y="0"/>
                    <a:pt x="1" y="101"/>
                    <a:pt x="1" y="224"/>
                  </a:cubicBezTo>
                  <a:cubicBezTo>
                    <a:pt x="1" y="348"/>
                    <a:pt x="101" y="448"/>
                    <a:pt x="225" y="448"/>
                  </a:cubicBezTo>
                  <a:lnTo>
                    <a:pt x="9842" y="448"/>
                  </a:lnTo>
                  <a:cubicBezTo>
                    <a:pt x="9965" y="448"/>
                    <a:pt x="10066" y="348"/>
                    <a:pt x="10066" y="224"/>
                  </a:cubicBezTo>
                  <a:cubicBezTo>
                    <a:pt x="10066" y="101"/>
                    <a:pt x="9965" y="0"/>
                    <a:pt x="98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820650" y="1238125"/>
              <a:ext cx="52500" cy="48175"/>
            </a:xfrm>
            <a:custGeom>
              <a:avLst/>
              <a:gdLst/>
              <a:ahLst/>
              <a:cxnLst/>
              <a:rect l="l" t="t" r="r" b="b"/>
              <a:pathLst>
                <a:path w="2100" h="1927" extrusionOk="0">
                  <a:moveTo>
                    <a:pt x="1102" y="447"/>
                  </a:moveTo>
                  <a:cubicBezTo>
                    <a:pt x="1190" y="447"/>
                    <a:pt x="1279" y="472"/>
                    <a:pt x="1359" y="516"/>
                  </a:cubicBezTo>
                  <a:cubicBezTo>
                    <a:pt x="1478" y="585"/>
                    <a:pt x="1563" y="695"/>
                    <a:pt x="1599" y="828"/>
                  </a:cubicBezTo>
                  <a:cubicBezTo>
                    <a:pt x="1635" y="962"/>
                    <a:pt x="1616" y="1100"/>
                    <a:pt x="1548" y="1219"/>
                  </a:cubicBezTo>
                  <a:cubicBezTo>
                    <a:pt x="1453" y="1385"/>
                    <a:pt x="1279" y="1477"/>
                    <a:pt x="1101" y="1477"/>
                  </a:cubicBezTo>
                  <a:cubicBezTo>
                    <a:pt x="1014" y="1477"/>
                    <a:pt x="925" y="1455"/>
                    <a:pt x="844" y="1408"/>
                  </a:cubicBezTo>
                  <a:cubicBezTo>
                    <a:pt x="598" y="1266"/>
                    <a:pt x="513" y="950"/>
                    <a:pt x="656" y="705"/>
                  </a:cubicBezTo>
                  <a:cubicBezTo>
                    <a:pt x="723" y="586"/>
                    <a:pt x="835" y="500"/>
                    <a:pt x="968" y="465"/>
                  </a:cubicBezTo>
                  <a:cubicBezTo>
                    <a:pt x="1012" y="453"/>
                    <a:pt x="1058" y="447"/>
                    <a:pt x="1102" y="447"/>
                  </a:cubicBezTo>
                  <a:close/>
                  <a:moveTo>
                    <a:pt x="1102" y="1"/>
                  </a:moveTo>
                  <a:cubicBezTo>
                    <a:pt x="1018" y="1"/>
                    <a:pt x="934" y="12"/>
                    <a:pt x="852" y="34"/>
                  </a:cubicBezTo>
                  <a:cubicBezTo>
                    <a:pt x="603" y="100"/>
                    <a:pt x="395" y="260"/>
                    <a:pt x="266" y="483"/>
                  </a:cubicBezTo>
                  <a:cubicBezTo>
                    <a:pt x="1" y="942"/>
                    <a:pt x="159" y="1533"/>
                    <a:pt x="619" y="1798"/>
                  </a:cubicBezTo>
                  <a:cubicBezTo>
                    <a:pt x="770" y="1885"/>
                    <a:pt x="936" y="1927"/>
                    <a:pt x="1098" y="1927"/>
                  </a:cubicBezTo>
                  <a:cubicBezTo>
                    <a:pt x="1431" y="1927"/>
                    <a:pt x="1757" y="1754"/>
                    <a:pt x="1937" y="1448"/>
                  </a:cubicBezTo>
                  <a:cubicBezTo>
                    <a:pt x="2065" y="1224"/>
                    <a:pt x="2100" y="965"/>
                    <a:pt x="2033" y="715"/>
                  </a:cubicBezTo>
                  <a:cubicBezTo>
                    <a:pt x="1966" y="467"/>
                    <a:pt x="1806" y="259"/>
                    <a:pt x="1584" y="130"/>
                  </a:cubicBezTo>
                  <a:cubicBezTo>
                    <a:pt x="1435" y="44"/>
                    <a:pt x="1269" y="1"/>
                    <a:pt x="1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528175" y="1526025"/>
              <a:ext cx="51650" cy="48275"/>
            </a:xfrm>
            <a:custGeom>
              <a:avLst/>
              <a:gdLst/>
              <a:ahLst/>
              <a:cxnLst/>
              <a:rect l="l" t="t" r="r" b="b"/>
              <a:pathLst>
                <a:path w="2066" h="1931" extrusionOk="0">
                  <a:moveTo>
                    <a:pt x="1068" y="451"/>
                  </a:moveTo>
                  <a:cubicBezTo>
                    <a:pt x="1157" y="451"/>
                    <a:pt x="1245" y="474"/>
                    <a:pt x="1324" y="519"/>
                  </a:cubicBezTo>
                  <a:cubicBezTo>
                    <a:pt x="1443" y="587"/>
                    <a:pt x="1528" y="698"/>
                    <a:pt x="1564" y="831"/>
                  </a:cubicBezTo>
                  <a:cubicBezTo>
                    <a:pt x="1601" y="965"/>
                    <a:pt x="1582" y="1104"/>
                    <a:pt x="1513" y="1223"/>
                  </a:cubicBezTo>
                  <a:cubicBezTo>
                    <a:pt x="1445" y="1342"/>
                    <a:pt x="1334" y="1426"/>
                    <a:pt x="1201" y="1463"/>
                  </a:cubicBezTo>
                  <a:cubicBezTo>
                    <a:pt x="1156" y="1475"/>
                    <a:pt x="1111" y="1480"/>
                    <a:pt x="1066" y="1480"/>
                  </a:cubicBezTo>
                  <a:cubicBezTo>
                    <a:pt x="977" y="1480"/>
                    <a:pt x="889" y="1457"/>
                    <a:pt x="810" y="1411"/>
                  </a:cubicBezTo>
                  <a:cubicBezTo>
                    <a:pt x="691" y="1343"/>
                    <a:pt x="606" y="1232"/>
                    <a:pt x="569" y="1099"/>
                  </a:cubicBezTo>
                  <a:cubicBezTo>
                    <a:pt x="497" y="825"/>
                    <a:pt x="660" y="542"/>
                    <a:pt x="934" y="468"/>
                  </a:cubicBezTo>
                  <a:cubicBezTo>
                    <a:pt x="979" y="456"/>
                    <a:pt x="1024" y="451"/>
                    <a:pt x="1068" y="451"/>
                  </a:cubicBezTo>
                  <a:close/>
                  <a:moveTo>
                    <a:pt x="1068" y="0"/>
                  </a:moveTo>
                  <a:cubicBezTo>
                    <a:pt x="985" y="0"/>
                    <a:pt x="901" y="11"/>
                    <a:pt x="818" y="34"/>
                  </a:cubicBezTo>
                  <a:cubicBezTo>
                    <a:pt x="306" y="172"/>
                    <a:pt x="0" y="702"/>
                    <a:pt x="137" y="1214"/>
                  </a:cubicBezTo>
                  <a:cubicBezTo>
                    <a:pt x="204" y="1464"/>
                    <a:pt x="364" y="1672"/>
                    <a:pt x="586" y="1801"/>
                  </a:cubicBezTo>
                  <a:cubicBezTo>
                    <a:pt x="734" y="1886"/>
                    <a:pt x="899" y="1930"/>
                    <a:pt x="1066" y="1930"/>
                  </a:cubicBezTo>
                  <a:cubicBezTo>
                    <a:pt x="1148" y="1930"/>
                    <a:pt x="1233" y="1920"/>
                    <a:pt x="1317" y="1897"/>
                  </a:cubicBezTo>
                  <a:cubicBezTo>
                    <a:pt x="1566" y="1829"/>
                    <a:pt x="1774" y="1670"/>
                    <a:pt x="1902" y="1448"/>
                  </a:cubicBezTo>
                  <a:cubicBezTo>
                    <a:pt x="2031" y="1224"/>
                    <a:pt x="2065" y="964"/>
                    <a:pt x="1999" y="716"/>
                  </a:cubicBezTo>
                  <a:cubicBezTo>
                    <a:pt x="1931" y="467"/>
                    <a:pt x="1772" y="259"/>
                    <a:pt x="1549" y="130"/>
                  </a:cubicBezTo>
                  <a:cubicBezTo>
                    <a:pt x="1400" y="44"/>
                    <a:pt x="1235" y="0"/>
                    <a:pt x="1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2729500" y="1031050"/>
              <a:ext cx="55050" cy="48175"/>
            </a:xfrm>
            <a:custGeom>
              <a:avLst/>
              <a:gdLst/>
              <a:ahLst/>
              <a:cxnLst/>
              <a:rect l="l" t="t" r="r" b="b"/>
              <a:pathLst>
                <a:path w="2202" h="1927" extrusionOk="0">
                  <a:moveTo>
                    <a:pt x="1102" y="448"/>
                  </a:moveTo>
                  <a:cubicBezTo>
                    <a:pt x="1190" y="448"/>
                    <a:pt x="1279" y="470"/>
                    <a:pt x="1359" y="517"/>
                  </a:cubicBezTo>
                  <a:cubicBezTo>
                    <a:pt x="1605" y="658"/>
                    <a:pt x="1689" y="973"/>
                    <a:pt x="1547" y="1220"/>
                  </a:cubicBezTo>
                  <a:cubicBezTo>
                    <a:pt x="1452" y="1385"/>
                    <a:pt x="1278" y="1478"/>
                    <a:pt x="1100" y="1478"/>
                  </a:cubicBezTo>
                  <a:cubicBezTo>
                    <a:pt x="1013" y="1478"/>
                    <a:pt x="924" y="1456"/>
                    <a:pt x="844" y="1409"/>
                  </a:cubicBezTo>
                  <a:cubicBezTo>
                    <a:pt x="597" y="1267"/>
                    <a:pt x="513" y="951"/>
                    <a:pt x="654" y="705"/>
                  </a:cubicBezTo>
                  <a:cubicBezTo>
                    <a:pt x="750" y="540"/>
                    <a:pt x="924" y="448"/>
                    <a:pt x="1102" y="448"/>
                  </a:cubicBezTo>
                  <a:close/>
                  <a:moveTo>
                    <a:pt x="1103" y="0"/>
                  </a:moveTo>
                  <a:cubicBezTo>
                    <a:pt x="770" y="0"/>
                    <a:pt x="446" y="173"/>
                    <a:pt x="267" y="481"/>
                  </a:cubicBezTo>
                  <a:cubicBezTo>
                    <a:pt x="0" y="941"/>
                    <a:pt x="160" y="1532"/>
                    <a:pt x="620" y="1798"/>
                  </a:cubicBezTo>
                  <a:cubicBezTo>
                    <a:pt x="771" y="1885"/>
                    <a:pt x="936" y="1926"/>
                    <a:pt x="1099" y="1926"/>
                  </a:cubicBezTo>
                  <a:cubicBezTo>
                    <a:pt x="1434" y="1926"/>
                    <a:pt x="1757" y="1754"/>
                    <a:pt x="1935" y="1445"/>
                  </a:cubicBezTo>
                  <a:cubicBezTo>
                    <a:pt x="2201" y="985"/>
                    <a:pt x="2043" y="394"/>
                    <a:pt x="1583" y="129"/>
                  </a:cubicBezTo>
                  <a:cubicBezTo>
                    <a:pt x="1432" y="42"/>
                    <a:pt x="1266"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666850" y="1270450"/>
              <a:ext cx="49925" cy="48250"/>
            </a:xfrm>
            <a:custGeom>
              <a:avLst/>
              <a:gdLst/>
              <a:ahLst/>
              <a:cxnLst/>
              <a:rect l="l" t="t" r="r" b="b"/>
              <a:pathLst>
                <a:path w="1997" h="1930" extrusionOk="0">
                  <a:moveTo>
                    <a:pt x="999" y="450"/>
                  </a:moveTo>
                  <a:cubicBezTo>
                    <a:pt x="1089" y="450"/>
                    <a:pt x="1176" y="473"/>
                    <a:pt x="1256" y="517"/>
                  </a:cubicBezTo>
                  <a:cubicBezTo>
                    <a:pt x="1375" y="586"/>
                    <a:pt x="1461" y="697"/>
                    <a:pt x="1496" y="830"/>
                  </a:cubicBezTo>
                  <a:cubicBezTo>
                    <a:pt x="1532" y="962"/>
                    <a:pt x="1513" y="1101"/>
                    <a:pt x="1445" y="1221"/>
                  </a:cubicBezTo>
                  <a:cubicBezTo>
                    <a:pt x="1376" y="1340"/>
                    <a:pt x="1266" y="1425"/>
                    <a:pt x="1133" y="1461"/>
                  </a:cubicBezTo>
                  <a:cubicBezTo>
                    <a:pt x="1088" y="1473"/>
                    <a:pt x="1042" y="1479"/>
                    <a:pt x="997" y="1479"/>
                  </a:cubicBezTo>
                  <a:cubicBezTo>
                    <a:pt x="908" y="1479"/>
                    <a:pt x="820" y="1456"/>
                    <a:pt x="741" y="1410"/>
                  </a:cubicBezTo>
                  <a:cubicBezTo>
                    <a:pt x="622" y="1342"/>
                    <a:pt x="537" y="1230"/>
                    <a:pt x="501" y="1098"/>
                  </a:cubicBezTo>
                  <a:cubicBezTo>
                    <a:pt x="466" y="964"/>
                    <a:pt x="484" y="826"/>
                    <a:pt x="553" y="707"/>
                  </a:cubicBezTo>
                  <a:cubicBezTo>
                    <a:pt x="621" y="587"/>
                    <a:pt x="732" y="503"/>
                    <a:pt x="865" y="467"/>
                  </a:cubicBezTo>
                  <a:cubicBezTo>
                    <a:pt x="909" y="455"/>
                    <a:pt x="955" y="450"/>
                    <a:pt x="999" y="450"/>
                  </a:cubicBezTo>
                  <a:close/>
                  <a:moveTo>
                    <a:pt x="1000" y="0"/>
                  </a:moveTo>
                  <a:cubicBezTo>
                    <a:pt x="916" y="0"/>
                    <a:pt x="833" y="11"/>
                    <a:pt x="750" y="34"/>
                  </a:cubicBezTo>
                  <a:cubicBezTo>
                    <a:pt x="500" y="101"/>
                    <a:pt x="292" y="260"/>
                    <a:pt x="164" y="483"/>
                  </a:cubicBezTo>
                  <a:cubicBezTo>
                    <a:pt x="35" y="707"/>
                    <a:pt x="1" y="966"/>
                    <a:pt x="67" y="1214"/>
                  </a:cubicBezTo>
                  <a:cubicBezTo>
                    <a:pt x="135" y="1464"/>
                    <a:pt x="294" y="1672"/>
                    <a:pt x="516" y="1800"/>
                  </a:cubicBezTo>
                  <a:cubicBezTo>
                    <a:pt x="667" y="1887"/>
                    <a:pt x="833" y="1929"/>
                    <a:pt x="997" y="1929"/>
                  </a:cubicBezTo>
                  <a:cubicBezTo>
                    <a:pt x="1330" y="1929"/>
                    <a:pt x="1654" y="1755"/>
                    <a:pt x="1834" y="1448"/>
                  </a:cubicBezTo>
                  <a:cubicBezTo>
                    <a:pt x="1963" y="1224"/>
                    <a:pt x="1997" y="964"/>
                    <a:pt x="1930" y="715"/>
                  </a:cubicBezTo>
                  <a:cubicBezTo>
                    <a:pt x="1863" y="467"/>
                    <a:pt x="1704" y="259"/>
                    <a:pt x="1481" y="130"/>
                  </a:cubicBezTo>
                  <a:cubicBezTo>
                    <a:pt x="1332" y="44"/>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350750" y="1226550"/>
              <a:ext cx="206675" cy="306175"/>
            </a:xfrm>
            <a:custGeom>
              <a:avLst/>
              <a:gdLst/>
              <a:ahLst/>
              <a:cxnLst/>
              <a:rect l="l" t="t" r="r" b="b"/>
              <a:pathLst>
                <a:path w="8267" h="12247" extrusionOk="0">
                  <a:moveTo>
                    <a:pt x="246" y="0"/>
                  </a:moveTo>
                  <a:cubicBezTo>
                    <a:pt x="189" y="0"/>
                    <a:pt x="132" y="22"/>
                    <a:pt x="88" y="67"/>
                  </a:cubicBezTo>
                  <a:cubicBezTo>
                    <a:pt x="1" y="154"/>
                    <a:pt x="1" y="297"/>
                    <a:pt x="88" y="384"/>
                  </a:cubicBezTo>
                  <a:lnTo>
                    <a:pt x="7819" y="8114"/>
                  </a:lnTo>
                  <a:lnTo>
                    <a:pt x="7819" y="12022"/>
                  </a:lnTo>
                  <a:cubicBezTo>
                    <a:pt x="7819" y="12146"/>
                    <a:pt x="7918" y="12246"/>
                    <a:pt x="8042" y="12246"/>
                  </a:cubicBezTo>
                  <a:cubicBezTo>
                    <a:pt x="8165" y="12246"/>
                    <a:pt x="8266" y="12146"/>
                    <a:pt x="8267" y="12021"/>
                  </a:cubicBezTo>
                  <a:lnTo>
                    <a:pt x="8267" y="8020"/>
                  </a:lnTo>
                  <a:cubicBezTo>
                    <a:pt x="8267" y="7961"/>
                    <a:pt x="8243" y="7904"/>
                    <a:pt x="8202" y="7862"/>
                  </a:cubicBezTo>
                  <a:lnTo>
                    <a:pt x="406" y="67"/>
                  </a:lnTo>
                  <a:cubicBezTo>
                    <a:pt x="361" y="22"/>
                    <a:pt x="303" y="0"/>
                    <a:pt x="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736775" y="1601125"/>
              <a:ext cx="52500" cy="48225"/>
            </a:xfrm>
            <a:custGeom>
              <a:avLst/>
              <a:gdLst/>
              <a:ahLst/>
              <a:cxnLst/>
              <a:rect l="l" t="t" r="r" b="b"/>
              <a:pathLst>
                <a:path w="2100" h="1929" extrusionOk="0">
                  <a:moveTo>
                    <a:pt x="1101" y="450"/>
                  </a:moveTo>
                  <a:cubicBezTo>
                    <a:pt x="1191" y="450"/>
                    <a:pt x="1278" y="472"/>
                    <a:pt x="1358" y="518"/>
                  </a:cubicBezTo>
                  <a:cubicBezTo>
                    <a:pt x="1478" y="587"/>
                    <a:pt x="1562" y="697"/>
                    <a:pt x="1598" y="830"/>
                  </a:cubicBezTo>
                  <a:cubicBezTo>
                    <a:pt x="1635" y="964"/>
                    <a:pt x="1615" y="1103"/>
                    <a:pt x="1548" y="1222"/>
                  </a:cubicBezTo>
                  <a:cubicBezTo>
                    <a:pt x="1452" y="1387"/>
                    <a:pt x="1279" y="1480"/>
                    <a:pt x="1101" y="1480"/>
                  </a:cubicBezTo>
                  <a:cubicBezTo>
                    <a:pt x="1013" y="1480"/>
                    <a:pt x="925" y="1457"/>
                    <a:pt x="843" y="1410"/>
                  </a:cubicBezTo>
                  <a:cubicBezTo>
                    <a:pt x="597" y="1269"/>
                    <a:pt x="513" y="954"/>
                    <a:pt x="655" y="707"/>
                  </a:cubicBezTo>
                  <a:cubicBezTo>
                    <a:pt x="723" y="588"/>
                    <a:pt x="835" y="503"/>
                    <a:pt x="967" y="467"/>
                  </a:cubicBezTo>
                  <a:cubicBezTo>
                    <a:pt x="1012" y="455"/>
                    <a:pt x="1057" y="450"/>
                    <a:pt x="1101" y="450"/>
                  </a:cubicBezTo>
                  <a:close/>
                  <a:moveTo>
                    <a:pt x="1103" y="0"/>
                  </a:moveTo>
                  <a:cubicBezTo>
                    <a:pt x="1019" y="0"/>
                    <a:pt x="935" y="12"/>
                    <a:pt x="852" y="34"/>
                  </a:cubicBezTo>
                  <a:cubicBezTo>
                    <a:pt x="602" y="101"/>
                    <a:pt x="395" y="261"/>
                    <a:pt x="267" y="483"/>
                  </a:cubicBezTo>
                  <a:cubicBezTo>
                    <a:pt x="1" y="943"/>
                    <a:pt x="159" y="1534"/>
                    <a:pt x="618" y="1800"/>
                  </a:cubicBezTo>
                  <a:cubicBezTo>
                    <a:pt x="770" y="1887"/>
                    <a:pt x="934" y="1928"/>
                    <a:pt x="1099" y="1928"/>
                  </a:cubicBezTo>
                  <a:cubicBezTo>
                    <a:pt x="1432" y="1928"/>
                    <a:pt x="1757" y="1756"/>
                    <a:pt x="1936" y="1448"/>
                  </a:cubicBezTo>
                  <a:cubicBezTo>
                    <a:pt x="2065" y="1224"/>
                    <a:pt x="2100" y="966"/>
                    <a:pt x="2032" y="717"/>
                  </a:cubicBezTo>
                  <a:cubicBezTo>
                    <a:pt x="1966" y="467"/>
                    <a:pt x="1806" y="259"/>
                    <a:pt x="1583" y="130"/>
                  </a:cubicBezTo>
                  <a:cubicBezTo>
                    <a:pt x="1435" y="44"/>
                    <a:pt x="1270"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772325" y="1254775"/>
              <a:ext cx="82500" cy="357600"/>
            </a:xfrm>
            <a:custGeom>
              <a:avLst/>
              <a:gdLst/>
              <a:ahLst/>
              <a:cxnLst/>
              <a:rect l="l" t="t" r="r" b="b"/>
              <a:pathLst>
                <a:path w="3300" h="14304" extrusionOk="0">
                  <a:moveTo>
                    <a:pt x="3075" y="0"/>
                  </a:moveTo>
                  <a:cubicBezTo>
                    <a:pt x="2952" y="0"/>
                    <a:pt x="2851" y="101"/>
                    <a:pt x="2851" y="224"/>
                  </a:cubicBezTo>
                  <a:lnTo>
                    <a:pt x="2851" y="11157"/>
                  </a:lnTo>
                  <a:lnTo>
                    <a:pt x="88" y="13921"/>
                  </a:lnTo>
                  <a:cubicBezTo>
                    <a:pt x="0" y="14009"/>
                    <a:pt x="0" y="14152"/>
                    <a:pt x="88" y="14238"/>
                  </a:cubicBezTo>
                  <a:cubicBezTo>
                    <a:pt x="131" y="14282"/>
                    <a:pt x="188" y="14304"/>
                    <a:pt x="246" y="14304"/>
                  </a:cubicBezTo>
                  <a:cubicBezTo>
                    <a:pt x="303" y="14304"/>
                    <a:pt x="359" y="14281"/>
                    <a:pt x="405" y="14237"/>
                  </a:cubicBezTo>
                  <a:lnTo>
                    <a:pt x="3233" y="11408"/>
                  </a:lnTo>
                  <a:cubicBezTo>
                    <a:pt x="3275" y="11366"/>
                    <a:pt x="3299" y="11308"/>
                    <a:pt x="3299" y="11249"/>
                  </a:cubicBezTo>
                  <a:lnTo>
                    <a:pt x="3299" y="224"/>
                  </a:lnTo>
                  <a:cubicBezTo>
                    <a:pt x="3299" y="101"/>
                    <a:pt x="3199" y="0"/>
                    <a:pt x="3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554775" y="891375"/>
              <a:ext cx="49950" cy="48225"/>
            </a:xfrm>
            <a:custGeom>
              <a:avLst/>
              <a:gdLst/>
              <a:ahLst/>
              <a:cxnLst/>
              <a:rect l="l" t="t" r="r" b="b"/>
              <a:pathLst>
                <a:path w="1998" h="1929" extrusionOk="0">
                  <a:moveTo>
                    <a:pt x="999" y="449"/>
                  </a:moveTo>
                  <a:cubicBezTo>
                    <a:pt x="1089" y="449"/>
                    <a:pt x="1176" y="474"/>
                    <a:pt x="1256" y="519"/>
                  </a:cubicBezTo>
                  <a:cubicBezTo>
                    <a:pt x="1375" y="587"/>
                    <a:pt x="1460" y="699"/>
                    <a:pt x="1496" y="831"/>
                  </a:cubicBezTo>
                  <a:cubicBezTo>
                    <a:pt x="1532" y="965"/>
                    <a:pt x="1514" y="1103"/>
                    <a:pt x="1445" y="1222"/>
                  </a:cubicBezTo>
                  <a:cubicBezTo>
                    <a:pt x="1376" y="1342"/>
                    <a:pt x="1266" y="1426"/>
                    <a:pt x="1133" y="1462"/>
                  </a:cubicBezTo>
                  <a:cubicBezTo>
                    <a:pt x="1089" y="1474"/>
                    <a:pt x="1044" y="1480"/>
                    <a:pt x="1000" y="1480"/>
                  </a:cubicBezTo>
                  <a:cubicBezTo>
                    <a:pt x="773" y="1480"/>
                    <a:pt x="564" y="1328"/>
                    <a:pt x="502" y="1098"/>
                  </a:cubicBezTo>
                  <a:cubicBezTo>
                    <a:pt x="465" y="965"/>
                    <a:pt x="484" y="825"/>
                    <a:pt x="553" y="706"/>
                  </a:cubicBezTo>
                  <a:cubicBezTo>
                    <a:pt x="621" y="587"/>
                    <a:pt x="732" y="503"/>
                    <a:pt x="865" y="466"/>
                  </a:cubicBezTo>
                  <a:cubicBezTo>
                    <a:pt x="909" y="454"/>
                    <a:pt x="955" y="449"/>
                    <a:pt x="999" y="449"/>
                  </a:cubicBezTo>
                  <a:close/>
                  <a:moveTo>
                    <a:pt x="1000" y="0"/>
                  </a:moveTo>
                  <a:cubicBezTo>
                    <a:pt x="916" y="0"/>
                    <a:pt x="832" y="11"/>
                    <a:pt x="749" y="34"/>
                  </a:cubicBezTo>
                  <a:cubicBezTo>
                    <a:pt x="500" y="100"/>
                    <a:pt x="292" y="260"/>
                    <a:pt x="164" y="482"/>
                  </a:cubicBezTo>
                  <a:cubicBezTo>
                    <a:pt x="35" y="706"/>
                    <a:pt x="1" y="965"/>
                    <a:pt x="67" y="1214"/>
                  </a:cubicBezTo>
                  <a:cubicBezTo>
                    <a:pt x="183" y="1644"/>
                    <a:pt x="574" y="1929"/>
                    <a:pt x="999" y="1929"/>
                  </a:cubicBezTo>
                  <a:cubicBezTo>
                    <a:pt x="1080" y="1929"/>
                    <a:pt x="1164" y="1918"/>
                    <a:pt x="1248" y="1896"/>
                  </a:cubicBezTo>
                  <a:cubicBezTo>
                    <a:pt x="1498" y="1830"/>
                    <a:pt x="1706" y="1670"/>
                    <a:pt x="1834" y="1447"/>
                  </a:cubicBezTo>
                  <a:cubicBezTo>
                    <a:pt x="1963" y="1224"/>
                    <a:pt x="1997" y="964"/>
                    <a:pt x="1931" y="716"/>
                  </a:cubicBezTo>
                  <a:cubicBezTo>
                    <a:pt x="1863" y="466"/>
                    <a:pt x="1703" y="259"/>
                    <a:pt x="1481" y="130"/>
                  </a:cubicBezTo>
                  <a:cubicBezTo>
                    <a:pt x="1332" y="45"/>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313875" y="912925"/>
              <a:ext cx="248350" cy="147825"/>
            </a:xfrm>
            <a:custGeom>
              <a:avLst/>
              <a:gdLst/>
              <a:ahLst/>
              <a:cxnLst/>
              <a:rect l="l" t="t" r="r" b="b"/>
              <a:pathLst>
                <a:path w="9934" h="5913" extrusionOk="0">
                  <a:moveTo>
                    <a:pt x="5710" y="1"/>
                  </a:moveTo>
                  <a:cubicBezTo>
                    <a:pt x="5651" y="1"/>
                    <a:pt x="5593" y="25"/>
                    <a:pt x="5552" y="67"/>
                  </a:cubicBezTo>
                  <a:lnTo>
                    <a:pt x="87" y="5530"/>
                  </a:lnTo>
                  <a:cubicBezTo>
                    <a:pt x="0" y="5618"/>
                    <a:pt x="0" y="5759"/>
                    <a:pt x="87" y="5847"/>
                  </a:cubicBezTo>
                  <a:cubicBezTo>
                    <a:pt x="130" y="5891"/>
                    <a:pt x="188" y="5913"/>
                    <a:pt x="246" y="5913"/>
                  </a:cubicBezTo>
                  <a:cubicBezTo>
                    <a:pt x="304" y="5913"/>
                    <a:pt x="360" y="5890"/>
                    <a:pt x="406" y="5847"/>
                  </a:cubicBezTo>
                  <a:lnTo>
                    <a:pt x="5802" y="449"/>
                  </a:lnTo>
                  <a:lnTo>
                    <a:pt x="9710" y="449"/>
                  </a:lnTo>
                  <a:cubicBezTo>
                    <a:pt x="9833" y="449"/>
                    <a:pt x="9934" y="348"/>
                    <a:pt x="9934" y="225"/>
                  </a:cubicBezTo>
                  <a:cubicBezTo>
                    <a:pt x="9934" y="102"/>
                    <a:pt x="9833" y="1"/>
                    <a:pt x="97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247375" y="1623250"/>
              <a:ext cx="52425" cy="48225"/>
            </a:xfrm>
            <a:custGeom>
              <a:avLst/>
              <a:gdLst/>
              <a:ahLst/>
              <a:cxnLst/>
              <a:rect l="l" t="t" r="r" b="b"/>
              <a:pathLst>
                <a:path w="2097" h="1929" extrusionOk="0">
                  <a:moveTo>
                    <a:pt x="996" y="451"/>
                  </a:moveTo>
                  <a:cubicBezTo>
                    <a:pt x="1174" y="451"/>
                    <a:pt x="1348" y="543"/>
                    <a:pt x="1443" y="708"/>
                  </a:cubicBezTo>
                  <a:cubicBezTo>
                    <a:pt x="1586" y="953"/>
                    <a:pt x="1501" y="1270"/>
                    <a:pt x="1255" y="1412"/>
                  </a:cubicBezTo>
                  <a:cubicBezTo>
                    <a:pt x="1174" y="1459"/>
                    <a:pt x="1085" y="1481"/>
                    <a:pt x="998" y="1481"/>
                  </a:cubicBezTo>
                  <a:cubicBezTo>
                    <a:pt x="820" y="1481"/>
                    <a:pt x="646" y="1388"/>
                    <a:pt x="551" y="1222"/>
                  </a:cubicBezTo>
                  <a:cubicBezTo>
                    <a:pt x="482" y="1103"/>
                    <a:pt x="463" y="964"/>
                    <a:pt x="500" y="831"/>
                  </a:cubicBezTo>
                  <a:cubicBezTo>
                    <a:pt x="536" y="699"/>
                    <a:pt x="621" y="588"/>
                    <a:pt x="740" y="519"/>
                  </a:cubicBezTo>
                  <a:cubicBezTo>
                    <a:pt x="821" y="473"/>
                    <a:pt x="909" y="451"/>
                    <a:pt x="996" y="451"/>
                  </a:cubicBezTo>
                  <a:close/>
                  <a:moveTo>
                    <a:pt x="995" y="0"/>
                  </a:moveTo>
                  <a:cubicBezTo>
                    <a:pt x="831" y="0"/>
                    <a:pt x="666" y="42"/>
                    <a:pt x="515" y="129"/>
                  </a:cubicBezTo>
                  <a:cubicBezTo>
                    <a:pt x="292" y="257"/>
                    <a:pt x="133" y="466"/>
                    <a:pt x="66" y="714"/>
                  </a:cubicBezTo>
                  <a:cubicBezTo>
                    <a:pt x="0" y="964"/>
                    <a:pt x="33" y="1223"/>
                    <a:pt x="162" y="1446"/>
                  </a:cubicBezTo>
                  <a:cubicBezTo>
                    <a:pt x="291" y="1669"/>
                    <a:pt x="499" y="1828"/>
                    <a:pt x="748" y="1896"/>
                  </a:cubicBezTo>
                  <a:cubicBezTo>
                    <a:pt x="831" y="1918"/>
                    <a:pt x="916" y="1929"/>
                    <a:pt x="998" y="1929"/>
                  </a:cubicBezTo>
                  <a:cubicBezTo>
                    <a:pt x="1166" y="1929"/>
                    <a:pt x="1330" y="1885"/>
                    <a:pt x="1479" y="1798"/>
                  </a:cubicBezTo>
                  <a:cubicBezTo>
                    <a:pt x="1938" y="1532"/>
                    <a:pt x="2096" y="941"/>
                    <a:pt x="1830" y="482"/>
                  </a:cubicBezTo>
                  <a:cubicBezTo>
                    <a:pt x="1653" y="173"/>
                    <a:pt x="1328" y="0"/>
                    <a:pt x="9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181800" y="1359400"/>
              <a:ext cx="82475" cy="275100"/>
            </a:xfrm>
            <a:custGeom>
              <a:avLst/>
              <a:gdLst/>
              <a:ahLst/>
              <a:cxnLst/>
              <a:rect l="l" t="t" r="r" b="b"/>
              <a:pathLst>
                <a:path w="3299" h="11004" extrusionOk="0">
                  <a:moveTo>
                    <a:pt x="224" y="1"/>
                  </a:moveTo>
                  <a:cubicBezTo>
                    <a:pt x="100" y="1"/>
                    <a:pt x="1" y="101"/>
                    <a:pt x="1" y="224"/>
                  </a:cubicBezTo>
                  <a:lnTo>
                    <a:pt x="1" y="7951"/>
                  </a:lnTo>
                  <a:cubicBezTo>
                    <a:pt x="1" y="8010"/>
                    <a:pt x="24" y="8067"/>
                    <a:pt x="66" y="8109"/>
                  </a:cubicBezTo>
                  <a:lnTo>
                    <a:pt x="2896" y="10938"/>
                  </a:lnTo>
                  <a:cubicBezTo>
                    <a:pt x="2938" y="10982"/>
                    <a:pt x="2995" y="11003"/>
                    <a:pt x="3053" y="11003"/>
                  </a:cubicBezTo>
                  <a:cubicBezTo>
                    <a:pt x="3111" y="11003"/>
                    <a:pt x="3167" y="10982"/>
                    <a:pt x="3211" y="10939"/>
                  </a:cubicBezTo>
                  <a:cubicBezTo>
                    <a:pt x="3299" y="10851"/>
                    <a:pt x="3299" y="10708"/>
                    <a:pt x="3211" y="10622"/>
                  </a:cubicBezTo>
                  <a:lnTo>
                    <a:pt x="448" y="7858"/>
                  </a:lnTo>
                  <a:lnTo>
                    <a:pt x="448" y="224"/>
                  </a:lnTo>
                  <a:cubicBezTo>
                    <a:pt x="448" y="101"/>
                    <a:pt x="347" y="1"/>
                    <a:pt x="2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564275" y="875675"/>
              <a:ext cx="52300" cy="48225"/>
            </a:xfrm>
            <a:custGeom>
              <a:avLst/>
              <a:gdLst/>
              <a:ahLst/>
              <a:cxnLst/>
              <a:rect l="l" t="t" r="r" b="b"/>
              <a:pathLst>
                <a:path w="2092" h="1929" extrusionOk="0">
                  <a:moveTo>
                    <a:pt x="1100" y="450"/>
                  </a:moveTo>
                  <a:cubicBezTo>
                    <a:pt x="1176" y="450"/>
                    <a:pt x="1255" y="466"/>
                    <a:pt x="1328" y="503"/>
                  </a:cubicBezTo>
                  <a:cubicBezTo>
                    <a:pt x="1452" y="563"/>
                    <a:pt x="1544" y="670"/>
                    <a:pt x="1588" y="799"/>
                  </a:cubicBezTo>
                  <a:cubicBezTo>
                    <a:pt x="1632" y="931"/>
                    <a:pt x="1622" y="1070"/>
                    <a:pt x="1561" y="1194"/>
                  </a:cubicBezTo>
                  <a:cubicBezTo>
                    <a:pt x="1501" y="1317"/>
                    <a:pt x="1395" y="1409"/>
                    <a:pt x="1265" y="1453"/>
                  </a:cubicBezTo>
                  <a:cubicBezTo>
                    <a:pt x="1211" y="1471"/>
                    <a:pt x="1155" y="1480"/>
                    <a:pt x="1099" y="1480"/>
                  </a:cubicBezTo>
                  <a:cubicBezTo>
                    <a:pt x="1021" y="1480"/>
                    <a:pt x="943" y="1462"/>
                    <a:pt x="871" y="1426"/>
                  </a:cubicBezTo>
                  <a:cubicBezTo>
                    <a:pt x="748" y="1366"/>
                    <a:pt x="655" y="1260"/>
                    <a:pt x="611" y="1131"/>
                  </a:cubicBezTo>
                  <a:cubicBezTo>
                    <a:pt x="568" y="1000"/>
                    <a:pt x="576" y="860"/>
                    <a:pt x="638" y="737"/>
                  </a:cubicBezTo>
                  <a:cubicBezTo>
                    <a:pt x="728" y="556"/>
                    <a:pt x="909" y="450"/>
                    <a:pt x="1100" y="450"/>
                  </a:cubicBezTo>
                  <a:close/>
                  <a:moveTo>
                    <a:pt x="1101" y="1"/>
                  </a:moveTo>
                  <a:cubicBezTo>
                    <a:pt x="746" y="1"/>
                    <a:pt x="403" y="198"/>
                    <a:pt x="235" y="537"/>
                  </a:cubicBezTo>
                  <a:cubicBezTo>
                    <a:pt x="0" y="1013"/>
                    <a:pt x="195" y="1592"/>
                    <a:pt x="671" y="1827"/>
                  </a:cubicBezTo>
                  <a:cubicBezTo>
                    <a:pt x="805" y="1895"/>
                    <a:pt x="951" y="1928"/>
                    <a:pt x="1098" y="1928"/>
                  </a:cubicBezTo>
                  <a:cubicBezTo>
                    <a:pt x="1202" y="1928"/>
                    <a:pt x="1307" y="1912"/>
                    <a:pt x="1406" y="1876"/>
                  </a:cubicBezTo>
                  <a:cubicBezTo>
                    <a:pt x="1650" y="1794"/>
                    <a:pt x="1846" y="1622"/>
                    <a:pt x="1961" y="1391"/>
                  </a:cubicBezTo>
                  <a:cubicBezTo>
                    <a:pt x="2075" y="1161"/>
                    <a:pt x="2092" y="899"/>
                    <a:pt x="2011" y="654"/>
                  </a:cubicBezTo>
                  <a:cubicBezTo>
                    <a:pt x="1929" y="411"/>
                    <a:pt x="1755" y="214"/>
                    <a:pt x="1525" y="100"/>
                  </a:cubicBezTo>
                  <a:cubicBezTo>
                    <a:pt x="1389" y="33"/>
                    <a:pt x="1244" y="1"/>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605100" y="909600"/>
              <a:ext cx="111275" cy="234000"/>
            </a:xfrm>
            <a:custGeom>
              <a:avLst/>
              <a:gdLst/>
              <a:ahLst/>
              <a:cxnLst/>
              <a:rect l="l" t="t" r="r" b="b"/>
              <a:pathLst>
                <a:path w="4451" h="9360" extrusionOk="0">
                  <a:moveTo>
                    <a:pt x="255" y="0"/>
                  </a:moveTo>
                  <a:cubicBezTo>
                    <a:pt x="184" y="0"/>
                    <a:pt x="115" y="34"/>
                    <a:pt x="72" y="96"/>
                  </a:cubicBezTo>
                  <a:cubicBezTo>
                    <a:pt x="0" y="198"/>
                    <a:pt x="26" y="340"/>
                    <a:pt x="128" y="409"/>
                  </a:cubicBezTo>
                  <a:lnTo>
                    <a:pt x="3585" y="2800"/>
                  </a:lnTo>
                  <a:lnTo>
                    <a:pt x="3993" y="9150"/>
                  </a:lnTo>
                  <a:cubicBezTo>
                    <a:pt x="4001" y="9269"/>
                    <a:pt x="4099" y="9360"/>
                    <a:pt x="4217" y="9360"/>
                  </a:cubicBezTo>
                  <a:lnTo>
                    <a:pt x="4233" y="9360"/>
                  </a:lnTo>
                  <a:cubicBezTo>
                    <a:pt x="4356" y="9352"/>
                    <a:pt x="4451" y="9245"/>
                    <a:pt x="4442" y="9122"/>
                  </a:cubicBezTo>
                  <a:lnTo>
                    <a:pt x="4028" y="2663"/>
                  </a:lnTo>
                  <a:cubicBezTo>
                    <a:pt x="4024" y="2594"/>
                    <a:pt x="3987" y="2532"/>
                    <a:pt x="3932" y="2493"/>
                  </a:cubicBezTo>
                  <a:lnTo>
                    <a:pt x="384" y="41"/>
                  </a:lnTo>
                  <a:cubicBezTo>
                    <a:pt x="345" y="13"/>
                    <a:pt x="300" y="0"/>
                    <a:pt x="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452875" y="1479875"/>
              <a:ext cx="51700" cy="48225"/>
            </a:xfrm>
            <a:custGeom>
              <a:avLst/>
              <a:gdLst/>
              <a:ahLst/>
              <a:cxnLst/>
              <a:rect l="l" t="t" r="r" b="b"/>
              <a:pathLst>
                <a:path w="2068" h="1929" extrusionOk="0">
                  <a:moveTo>
                    <a:pt x="998" y="449"/>
                  </a:moveTo>
                  <a:cubicBezTo>
                    <a:pt x="1089" y="449"/>
                    <a:pt x="1176" y="474"/>
                    <a:pt x="1256" y="519"/>
                  </a:cubicBezTo>
                  <a:cubicBezTo>
                    <a:pt x="1375" y="588"/>
                    <a:pt x="1460" y="699"/>
                    <a:pt x="1496" y="832"/>
                  </a:cubicBezTo>
                  <a:cubicBezTo>
                    <a:pt x="1531" y="966"/>
                    <a:pt x="1513" y="1103"/>
                    <a:pt x="1445" y="1222"/>
                  </a:cubicBezTo>
                  <a:cubicBezTo>
                    <a:pt x="1376" y="1342"/>
                    <a:pt x="1265" y="1427"/>
                    <a:pt x="1133" y="1463"/>
                  </a:cubicBezTo>
                  <a:cubicBezTo>
                    <a:pt x="1088" y="1475"/>
                    <a:pt x="1043" y="1480"/>
                    <a:pt x="998" y="1480"/>
                  </a:cubicBezTo>
                  <a:cubicBezTo>
                    <a:pt x="771" y="1480"/>
                    <a:pt x="563" y="1329"/>
                    <a:pt x="501" y="1098"/>
                  </a:cubicBezTo>
                  <a:cubicBezTo>
                    <a:pt x="465" y="966"/>
                    <a:pt x="484" y="827"/>
                    <a:pt x="552" y="707"/>
                  </a:cubicBezTo>
                  <a:cubicBezTo>
                    <a:pt x="620" y="588"/>
                    <a:pt x="732" y="503"/>
                    <a:pt x="864" y="468"/>
                  </a:cubicBezTo>
                  <a:cubicBezTo>
                    <a:pt x="908" y="455"/>
                    <a:pt x="955" y="449"/>
                    <a:pt x="998" y="449"/>
                  </a:cubicBezTo>
                  <a:close/>
                  <a:moveTo>
                    <a:pt x="999" y="1"/>
                  </a:moveTo>
                  <a:cubicBezTo>
                    <a:pt x="916" y="1"/>
                    <a:pt x="832" y="12"/>
                    <a:pt x="749" y="34"/>
                  </a:cubicBezTo>
                  <a:cubicBezTo>
                    <a:pt x="500" y="101"/>
                    <a:pt x="292" y="261"/>
                    <a:pt x="163" y="484"/>
                  </a:cubicBezTo>
                  <a:cubicBezTo>
                    <a:pt x="35" y="707"/>
                    <a:pt x="0" y="966"/>
                    <a:pt x="67" y="1215"/>
                  </a:cubicBezTo>
                  <a:cubicBezTo>
                    <a:pt x="183" y="1645"/>
                    <a:pt x="572" y="1929"/>
                    <a:pt x="998" y="1929"/>
                  </a:cubicBezTo>
                  <a:cubicBezTo>
                    <a:pt x="1080" y="1929"/>
                    <a:pt x="1165" y="1918"/>
                    <a:pt x="1249" y="1897"/>
                  </a:cubicBezTo>
                  <a:cubicBezTo>
                    <a:pt x="1762" y="1758"/>
                    <a:pt x="2067" y="1230"/>
                    <a:pt x="1930" y="716"/>
                  </a:cubicBezTo>
                  <a:cubicBezTo>
                    <a:pt x="1863" y="466"/>
                    <a:pt x="1703" y="260"/>
                    <a:pt x="1481" y="131"/>
                  </a:cubicBezTo>
                  <a:cubicBezTo>
                    <a:pt x="1332" y="45"/>
                    <a:pt x="1166" y="1"/>
                    <a:pt x="9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468050" y="1386850"/>
              <a:ext cx="51725" cy="48225"/>
            </a:xfrm>
            <a:custGeom>
              <a:avLst/>
              <a:gdLst/>
              <a:ahLst/>
              <a:cxnLst/>
              <a:rect l="l" t="t" r="r" b="b"/>
              <a:pathLst>
                <a:path w="2069" h="1929" extrusionOk="0">
                  <a:moveTo>
                    <a:pt x="996" y="449"/>
                  </a:moveTo>
                  <a:cubicBezTo>
                    <a:pt x="1224" y="449"/>
                    <a:pt x="1434" y="600"/>
                    <a:pt x="1496" y="831"/>
                  </a:cubicBezTo>
                  <a:cubicBezTo>
                    <a:pt x="1570" y="1106"/>
                    <a:pt x="1406" y="1388"/>
                    <a:pt x="1131" y="1462"/>
                  </a:cubicBezTo>
                  <a:cubicBezTo>
                    <a:pt x="1087" y="1474"/>
                    <a:pt x="1042" y="1479"/>
                    <a:pt x="999" y="1479"/>
                  </a:cubicBezTo>
                  <a:cubicBezTo>
                    <a:pt x="771" y="1479"/>
                    <a:pt x="562" y="1328"/>
                    <a:pt x="500" y="1098"/>
                  </a:cubicBezTo>
                  <a:cubicBezTo>
                    <a:pt x="426" y="823"/>
                    <a:pt x="590" y="540"/>
                    <a:pt x="864" y="466"/>
                  </a:cubicBezTo>
                  <a:cubicBezTo>
                    <a:pt x="908" y="454"/>
                    <a:pt x="953" y="449"/>
                    <a:pt x="996" y="449"/>
                  </a:cubicBezTo>
                  <a:close/>
                  <a:moveTo>
                    <a:pt x="1000" y="1"/>
                  </a:moveTo>
                  <a:cubicBezTo>
                    <a:pt x="917" y="1"/>
                    <a:pt x="833" y="11"/>
                    <a:pt x="750" y="34"/>
                  </a:cubicBezTo>
                  <a:cubicBezTo>
                    <a:pt x="500" y="100"/>
                    <a:pt x="292" y="260"/>
                    <a:pt x="163" y="482"/>
                  </a:cubicBezTo>
                  <a:cubicBezTo>
                    <a:pt x="34" y="706"/>
                    <a:pt x="0" y="965"/>
                    <a:pt x="67" y="1214"/>
                  </a:cubicBezTo>
                  <a:cubicBezTo>
                    <a:pt x="182" y="1644"/>
                    <a:pt x="573" y="1928"/>
                    <a:pt x="998" y="1928"/>
                  </a:cubicBezTo>
                  <a:cubicBezTo>
                    <a:pt x="1080" y="1928"/>
                    <a:pt x="1165" y="1918"/>
                    <a:pt x="1249" y="1895"/>
                  </a:cubicBezTo>
                  <a:cubicBezTo>
                    <a:pt x="1763" y="1757"/>
                    <a:pt x="2068" y="1227"/>
                    <a:pt x="1930" y="715"/>
                  </a:cubicBezTo>
                  <a:cubicBezTo>
                    <a:pt x="1814" y="285"/>
                    <a:pt x="1424" y="1"/>
                    <a:pt x="10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374625" y="1125475"/>
              <a:ext cx="49950" cy="48250"/>
            </a:xfrm>
            <a:custGeom>
              <a:avLst/>
              <a:gdLst/>
              <a:ahLst/>
              <a:cxnLst/>
              <a:rect l="l" t="t" r="r" b="b"/>
              <a:pathLst>
                <a:path w="1998" h="1930" extrusionOk="0">
                  <a:moveTo>
                    <a:pt x="999" y="450"/>
                  </a:moveTo>
                  <a:cubicBezTo>
                    <a:pt x="1089" y="450"/>
                    <a:pt x="1176" y="473"/>
                    <a:pt x="1255" y="519"/>
                  </a:cubicBezTo>
                  <a:cubicBezTo>
                    <a:pt x="1374" y="588"/>
                    <a:pt x="1459" y="698"/>
                    <a:pt x="1495" y="831"/>
                  </a:cubicBezTo>
                  <a:cubicBezTo>
                    <a:pt x="1531" y="965"/>
                    <a:pt x="1512" y="1103"/>
                    <a:pt x="1444" y="1222"/>
                  </a:cubicBezTo>
                  <a:cubicBezTo>
                    <a:pt x="1349" y="1388"/>
                    <a:pt x="1175" y="1480"/>
                    <a:pt x="997" y="1480"/>
                  </a:cubicBezTo>
                  <a:cubicBezTo>
                    <a:pt x="910" y="1480"/>
                    <a:pt x="821" y="1458"/>
                    <a:pt x="740" y="1411"/>
                  </a:cubicBezTo>
                  <a:cubicBezTo>
                    <a:pt x="621" y="1343"/>
                    <a:pt x="537" y="1232"/>
                    <a:pt x="500" y="1099"/>
                  </a:cubicBezTo>
                  <a:cubicBezTo>
                    <a:pt x="466" y="965"/>
                    <a:pt x="484" y="827"/>
                    <a:pt x="553" y="708"/>
                  </a:cubicBezTo>
                  <a:cubicBezTo>
                    <a:pt x="620" y="589"/>
                    <a:pt x="732" y="504"/>
                    <a:pt x="865" y="467"/>
                  </a:cubicBezTo>
                  <a:cubicBezTo>
                    <a:pt x="909" y="456"/>
                    <a:pt x="955" y="450"/>
                    <a:pt x="999" y="450"/>
                  </a:cubicBezTo>
                  <a:close/>
                  <a:moveTo>
                    <a:pt x="1000" y="0"/>
                  </a:moveTo>
                  <a:cubicBezTo>
                    <a:pt x="917" y="0"/>
                    <a:pt x="833" y="11"/>
                    <a:pt x="750" y="33"/>
                  </a:cubicBezTo>
                  <a:cubicBezTo>
                    <a:pt x="500" y="101"/>
                    <a:pt x="292" y="260"/>
                    <a:pt x="164" y="482"/>
                  </a:cubicBezTo>
                  <a:cubicBezTo>
                    <a:pt x="35" y="707"/>
                    <a:pt x="1" y="966"/>
                    <a:pt x="67" y="1215"/>
                  </a:cubicBezTo>
                  <a:cubicBezTo>
                    <a:pt x="135" y="1463"/>
                    <a:pt x="294" y="1671"/>
                    <a:pt x="516" y="1800"/>
                  </a:cubicBezTo>
                  <a:cubicBezTo>
                    <a:pt x="664" y="1886"/>
                    <a:pt x="828" y="1930"/>
                    <a:pt x="996" y="1930"/>
                  </a:cubicBezTo>
                  <a:cubicBezTo>
                    <a:pt x="1080" y="1930"/>
                    <a:pt x="1165" y="1919"/>
                    <a:pt x="1249" y="1897"/>
                  </a:cubicBezTo>
                  <a:cubicBezTo>
                    <a:pt x="1497" y="1829"/>
                    <a:pt x="1705" y="1670"/>
                    <a:pt x="1834" y="1447"/>
                  </a:cubicBezTo>
                  <a:cubicBezTo>
                    <a:pt x="1963" y="1223"/>
                    <a:pt x="1997" y="965"/>
                    <a:pt x="1931" y="716"/>
                  </a:cubicBezTo>
                  <a:cubicBezTo>
                    <a:pt x="1863" y="466"/>
                    <a:pt x="1704" y="258"/>
                    <a:pt x="1481" y="130"/>
                  </a:cubicBezTo>
                  <a:cubicBezTo>
                    <a:pt x="1332" y="44"/>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359125" y="1308200"/>
              <a:ext cx="55050" cy="48175"/>
            </a:xfrm>
            <a:custGeom>
              <a:avLst/>
              <a:gdLst/>
              <a:ahLst/>
              <a:cxnLst/>
              <a:rect l="l" t="t" r="r" b="b"/>
              <a:pathLst>
                <a:path w="2202" h="1927" extrusionOk="0">
                  <a:moveTo>
                    <a:pt x="1102" y="448"/>
                  </a:moveTo>
                  <a:cubicBezTo>
                    <a:pt x="1189" y="448"/>
                    <a:pt x="1277" y="470"/>
                    <a:pt x="1357" y="517"/>
                  </a:cubicBezTo>
                  <a:cubicBezTo>
                    <a:pt x="1604" y="658"/>
                    <a:pt x="1689" y="973"/>
                    <a:pt x="1547" y="1220"/>
                  </a:cubicBezTo>
                  <a:cubicBezTo>
                    <a:pt x="1451" y="1385"/>
                    <a:pt x="1278" y="1478"/>
                    <a:pt x="1100" y="1478"/>
                  </a:cubicBezTo>
                  <a:cubicBezTo>
                    <a:pt x="1012" y="1478"/>
                    <a:pt x="924" y="1456"/>
                    <a:pt x="843" y="1409"/>
                  </a:cubicBezTo>
                  <a:cubicBezTo>
                    <a:pt x="596" y="1267"/>
                    <a:pt x="512" y="952"/>
                    <a:pt x="654" y="705"/>
                  </a:cubicBezTo>
                  <a:cubicBezTo>
                    <a:pt x="749" y="540"/>
                    <a:pt x="923" y="448"/>
                    <a:pt x="1102" y="448"/>
                  </a:cubicBezTo>
                  <a:close/>
                  <a:moveTo>
                    <a:pt x="1103" y="0"/>
                  </a:moveTo>
                  <a:cubicBezTo>
                    <a:pt x="770" y="0"/>
                    <a:pt x="446" y="173"/>
                    <a:pt x="267" y="481"/>
                  </a:cubicBezTo>
                  <a:cubicBezTo>
                    <a:pt x="1" y="941"/>
                    <a:pt x="160" y="1532"/>
                    <a:pt x="620" y="1798"/>
                  </a:cubicBezTo>
                  <a:cubicBezTo>
                    <a:pt x="771" y="1885"/>
                    <a:pt x="936" y="1927"/>
                    <a:pt x="1099" y="1927"/>
                  </a:cubicBezTo>
                  <a:cubicBezTo>
                    <a:pt x="1432" y="1927"/>
                    <a:pt x="1757" y="1754"/>
                    <a:pt x="1935" y="1445"/>
                  </a:cubicBezTo>
                  <a:cubicBezTo>
                    <a:pt x="2201" y="985"/>
                    <a:pt x="2042" y="394"/>
                    <a:pt x="1582" y="130"/>
                  </a:cubicBezTo>
                  <a:cubicBezTo>
                    <a:pt x="1431" y="42"/>
                    <a:pt x="1266"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398775" y="1220625"/>
              <a:ext cx="240625" cy="95850"/>
            </a:xfrm>
            <a:custGeom>
              <a:avLst/>
              <a:gdLst/>
              <a:ahLst/>
              <a:cxnLst/>
              <a:rect l="l" t="t" r="r" b="b"/>
              <a:pathLst>
                <a:path w="9625" h="3834" extrusionOk="0">
                  <a:moveTo>
                    <a:pt x="2929" y="0"/>
                  </a:moveTo>
                  <a:cubicBezTo>
                    <a:pt x="2861" y="0"/>
                    <a:pt x="2797" y="32"/>
                    <a:pt x="2754" y="86"/>
                  </a:cubicBezTo>
                  <a:lnTo>
                    <a:pt x="79" y="3470"/>
                  </a:lnTo>
                  <a:cubicBezTo>
                    <a:pt x="1" y="3568"/>
                    <a:pt x="17" y="3709"/>
                    <a:pt x="114" y="3785"/>
                  </a:cubicBezTo>
                  <a:cubicBezTo>
                    <a:pt x="156" y="3817"/>
                    <a:pt x="205" y="3833"/>
                    <a:pt x="254" y="3833"/>
                  </a:cubicBezTo>
                  <a:cubicBezTo>
                    <a:pt x="320" y="3833"/>
                    <a:pt x="386" y="3804"/>
                    <a:pt x="430" y="3747"/>
                  </a:cubicBezTo>
                  <a:lnTo>
                    <a:pt x="3038" y="448"/>
                  </a:lnTo>
                  <a:lnTo>
                    <a:pt x="9401" y="448"/>
                  </a:lnTo>
                  <a:cubicBezTo>
                    <a:pt x="9525" y="448"/>
                    <a:pt x="9624" y="348"/>
                    <a:pt x="9624" y="224"/>
                  </a:cubicBezTo>
                  <a:cubicBezTo>
                    <a:pt x="9624" y="101"/>
                    <a:pt x="9525" y="0"/>
                    <a:pt x="9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412450" y="1142325"/>
              <a:ext cx="226950" cy="11200"/>
            </a:xfrm>
            <a:custGeom>
              <a:avLst/>
              <a:gdLst/>
              <a:ahLst/>
              <a:cxnLst/>
              <a:rect l="l" t="t" r="r" b="b"/>
              <a:pathLst>
                <a:path w="9078" h="448" extrusionOk="0">
                  <a:moveTo>
                    <a:pt x="225" y="0"/>
                  </a:moveTo>
                  <a:cubicBezTo>
                    <a:pt x="101" y="0"/>
                    <a:pt x="0" y="101"/>
                    <a:pt x="0" y="224"/>
                  </a:cubicBezTo>
                  <a:cubicBezTo>
                    <a:pt x="0" y="348"/>
                    <a:pt x="101" y="447"/>
                    <a:pt x="225" y="447"/>
                  </a:cubicBezTo>
                  <a:lnTo>
                    <a:pt x="8854" y="447"/>
                  </a:lnTo>
                  <a:cubicBezTo>
                    <a:pt x="8978" y="447"/>
                    <a:pt x="9077" y="348"/>
                    <a:pt x="9077" y="224"/>
                  </a:cubicBezTo>
                  <a:cubicBezTo>
                    <a:pt x="9077" y="101"/>
                    <a:pt x="8978" y="0"/>
                    <a:pt x="88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499850" y="1294675"/>
              <a:ext cx="109975" cy="108875"/>
            </a:xfrm>
            <a:custGeom>
              <a:avLst/>
              <a:gdLst/>
              <a:ahLst/>
              <a:cxnLst/>
              <a:rect l="l" t="t" r="r" b="b"/>
              <a:pathLst>
                <a:path w="4399" h="4355" extrusionOk="0">
                  <a:moveTo>
                    <a:pt x="4152" y="1"/>
                  </a:moveTo>
                  <a:cubicBezTo>
                    <a:pt x="4094" y="1"/>
                    <a:pt x="4037" y="23"/>
                    <a:pt x="3994" y="66"/>
                  </a:cubicBezTo>
                  <a:lnTo>
                    <a:pt x="89" y="3971"/>
                  </a:lnTo>
                  <a:cubicBezTo>
                    <a:pt x="1" y="4060"/>
                    <a:pt x="1" y="4201"/>
                    <a:pt x="89" y="4289"/>
                  </a:cubicBezTo>
                  <a:cubicBezTo>
                    <a:pt x="132" y="4333"/>
                    <a:pt x="188" y="4355"/>
                    <a:pt x="246" y="4355"/>
                  </a:cubicBezTo>
                  <a:cubicBezTo>
                    <a:pt x="303" y="4355"/>
                    <a:pt x="360" y="4333"/>
                    <a:pt x="406" y="4289"/>
                  </a:cubicBezTo>
                  <a:lnTo>
                    <a:pt x="4311" y="383"/>
                  </a:lnTo>
                  <a:cubicBezTo>
                    <a:pt x="4399" y="295"/>
                    <a:pt x="4399" y="153"/>
                    <a:pt x="4311" y="66"/>
                  </a:cubicBezTo>
                  <a:cubicBezTo>
                    <a:pt x="4267" y="23"/>
                    <a:pt x="4209" y="1"/>
                    <a:pt x="4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490250" y="1406150"/>
              <a:ext cx="256850" cy="108825"/>
            </a:xfrm>
            <a:custGeom>
              <a:avLst/>
              <a:gdLst/>
              <a:ahLst/>
              <a:cxnLst/>
              <a:rect l="l" t="t" r="r" b="b"/>
              <a:pathLst>
                <a:path w="10274" h="4353" extrusionOk="0">
                  <a:moveTo>
                    <a:pt x="10027" y="0"/>
                  </a:moveTo>
                  <a:cubicBezTo>
                    <a:pt x="9969" y="0"/>
                    <a:pt x="9912" y="22"/>
                    <a:pt x="9868" y="66"/>
                  </a:cubicBezTo>
                  <a:lnTo>
                    <a:pt x="6033" y="3901"/>
                  </a:lnTo>
                  <a:lnTo>
                    <a:pt x="238" y="3696"/>
                  </a:lnTo>
                  <a:cubicBezTo>
                    <a:pt x="233" y="3696"/>
                    <a:pt x="229" y="3696"/>
                    <a:pt x="224" y="3696"/>
                  </a:cubicBezTo>
                  <a:cubicBezTo>
                    <a:pt x="117" y="3696"/>
                    <a:pt x="9" y="3793"/>
                    <a:pt x="6" y="3912"/>
                  </a:cubicBezTo>
                  <a:cubicBezTo>
                    <a:pt x="1" y="4035"/>
                    <a:pt x="99" y="4140"/>
                    <a:pt x="222" y="4143"/>
                  </a:cubicBezTo>
                  <a:lnTo>
                    <a:pt x="6114" y="4353"/>
                  </a:lnTo>
                  <a:lnTo>
                    <a:pt x="6123" y="4353"/>
                  </a:lnTo>
                  <a:cubicBezTo>
                    <a:pt x="6182" y="4353"/>
                    <a:pt x="6239" y="4329"/>
                    <a:pt x="6281" y="4287"/>
                  </a:cubicBezTo>
                  <a:lnTo>
                    <a:pt x="10187" y="383"/>
                  </a:lnTo>
                  <a:cubicBezTo>
                    <a:pt x="10273" y="294"/>
                    <a:pt x="10273" y="153"/>
                    <a:pt x="10187" y="66"/>
                  </a:cubicBezTo>
                  <a:cubicBezTo>
                    <a:pt x="10142" y="22"/>
                    <a:pt x="10084" y="0"/>
                    <a:pt x="10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62400" y="757150"/>
              <a:ext cx="49900" cy="48275"/>
            </a:xfrm>
            <a:custGeom>
              <a:avLst/>
              <a:gdLst/>
              <a:ahLst/>
              <a:cxnLst/>
              <a:rect l="l" t="t" r="r" b="b"/>
              <a:pathLst>
                <a:path w="1996" h="1931" extrusionOk="0">
                  <a:moveTo>
                    <a:pt x="999" y="451"/>
                  </a:moveTo>
                  <a:cubicBezTo>
                    <a:pt x="1088" y="451"/>
                    <a:pt x="1176" y="473"/>
                    <a:pt x="1256" y="520"/>
                  </a:cubicBezTo>
                  <a:cubicBezTo>
                    <a:pt x="1375" y="589"/>
                    <a:pt x="1460" y="699"/>
                    <a:pt x="1496" y="832"/>
                  </a:cubicBezTo>
                  <a:cubicBezTo>
                    <a:pt x="1532" y="966"/>
                    <a:pt x="1513" y="1105"/>
                    <a:pt x="1445" y="1224"/>
                  </a:cubicBezTo>
                  <a:cubicBezTo>
                    <a:pt x="1376" y="1343"/>
                    <a:pt x="1266" y="1427"/>
                    <a:pt x="1133" y="1464"/>
                  </a:cubicBezTo>
                  <a:cubicBezTo>
                    <a:pt x="1089" y="1475"/>
                    <a:pt x="1044" y="1481"/>
                    <a:pt x="999" y="1481"/>
                  </a:cubicBezTo>
                  <a:cubicBezTo>
                    <a:pt x="909" y="1481"/>
                    <a:pt x="821" y="1458"/>
                    <a:pt x="741" y="1411"/>
                  </a:cubicBezTo>
                  <a:cubicBezTo>
                    <a:pt x="622" y="1343"/>
                    <a:pt x="537" y="1232"/>
                    <a:pt x="501" y="1099"/>
                  </a:cubicBezTo>
                  <a:cubicBezTo>
                    <a:pt x="465" y="965"/>
                    <a:pt x="484" y="827"/>
                    <a:pt x="553" y="708"/>
                  </a:cubicBezTo>
                  <a:cubicBezTo>
                    <a:pt x="621" y="589"/>
                    <a:pt x="732" y="504"/>
                    <a:pt x="865" y="468"/>
                  </a:cubicBezTo>
                  <a:cubicBezTo>
                    <a:pt x="909" y="456"/>
                    <a:pt x="955" y="451"/>
                    <a:pt x="999" y="451"/>
                  </a:cubicBezTo>
                  <a:close/>
                  <a:moveTo>
                    <a:pt x="1000" y="1"/>
                  </a:moveTo>
                  <a:cubicBezTo>
                    <a:pt x="666" y="1"/>
                    <a:pt x="342" y="174"/>
                    <a:pt x="163" y="483"/>
                  </a:cubicBezTo>
                  <a:cubicBezTo>
                    <a:pt x="35" y="706"/>
                    <a:pt x="0" y="965"/>
                    <a:pt x="67" y="1214"/>
                  </a:cubicBezTo>
                  <a:cubicBezTo>
                    <a:pt x="134" y="1464"/>
                    <a:pt x="294" y="1672"/>
                    <a:pt x="516" y="1801"/>
                  </a:cubicBezTo>
                  <a:cubicBezTo>
                    <a:pt x="664" y="1886"/>
                    <a:pt x="828" y="1930"/>
                    <a:pt x="997" y="1930"/>
                  </a:cubicBezTo>
                  <a:cubicBezTo>
                    <a:pt x="1079" y="1930"/>
                    <a:pt x="1164" y="1920"/>
                    <a:pt x="1246" y="1897"/>
                  </a:cubicBezTo>
                  <a:cubicBezTo>
                    <a:pt x="1496" y="1829"/>
                    <a:pt x="1704" y="1670"/>
                    <a:pt x="1832" y="1448"/>
                  </a:cubicBezTo>
                  <a:cubicBezTo>
                    <a:pt x="1960" y="1224"/>
                    <a:pt x="1996" y="964"/>
                    <a:pt x="1928" y="716"/>
                  </a:cubicBezTo>
                  <a:cubicBezTo>
                    <a:pt x="1862" y="467"/>
                    <a:pt x="1702" y="259"/>
                    <a:pt x="1480" y="130"/>
                  </a:cubicBezTo>
                  <a:cubicBezTo>
                    <a:pt x="1328" y="42"/>
                    <a:pt x="1163" y="1"/>
                    <a:pt x="10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9650" y="788675"/>
              <a:ext cx="94775" cy="233350"/>
            </a:xfrm>
            <a:custGeom>
              <a:avLst/>
              <a:gdLst/>
              <a:ahLst/>
              <a:cxnLst/>
              <a:rect l="l" t="t" r="r" b="b"/>
              <a:pathLst>
                <a:path w="3791" h="9334" extrusionOk="0">
                  <a:moveTo>
                    <a:pt x="246" y="1"/>
                  </a:moveTo>
                  <a:cubicBezTo>
                    <a:pt x="188" y="1"/>
                    <a:pt x="131" y="22"/>
                    <a:pt x="88" y="66"/>
                  </a:cubicBezTo>
                  <a:cubicBezTo>
                    <a:pt x="1" y="155"/>
                    <a:pt x="1" y="296"/>
                    <a:pt x="88" y="384"/>
                  </a:cubicBezTo>
                  <a:lnTo>
                    <a:pt x="3342" y="3638"/>
                  </a:lnTo>
                  <a:lnTo>
                    <a:pt x="3342" y="9109"/>
                  </a:lnTo>
                  <a:cubicBezTo>
                    <a:pt x="3342" y="9233"/>
                    <a:pt x="3442" y="9333"/>
                    <a:pt x="3566" y="9333"/>
                  </a:cubicBezTo>
                  <a:cubicBezTo>
                    <a:pt x="3690" y="9333"/>
                    <a:pt x="3791" y="9233"/>
                    <a:pt x="3791" y="9108"/>
                  </a:cubicBezTo>
                  <a:lnTo>
                    <a:pt x="3791" y="3544"/>
                  </a:lnTo>
                  <a:cubicBezTo>
                    <a:pt x="3791" y="3485"/>
                    <a:pt x="3766" y="3427"/>
                    <a:pt x="3725" y="3386"/>
                  </a:cubicBezTo>
                  <a:lnTo>
                    <a:pt x="405" y="66"/>
                  </a:lnTo>
                  <a:cubicBezTo>
                    <a:pt x="361" y="22"/>
                    <a:pt x="303" y="1"/>
                    <a:pt x="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555825" y="943500"/>
              <a:ext cx="1045300" cy="538450"/>
            </a:xfrm>
            <a:custGeom>
              <a:avLst/>
              <a:gdLst/>
              <a:ahLst/>
              <a:cxnLst/>
              <a:rect l="l" t="t" r="r" b="b"/>
              <a:pathLst>
                <a:path w="41812" h="21538" extrusionOk="0">
                  <a:moveTo>
                    <a:pt x="20107" y="0"/>
                  </a:moveTo>
                  <a:cubicBezTo>
                    <a:pt x="7759" y="0"/>
                    <a:pt x="0" y="9003"/>
                    <a:pt x="0" y="12132"/>
                  </a:cubicBezTo>
                  <a:cubicBezTo>
                    <a:pt x="0" y="15227"/>
                    <a:pt x="8675" y="21538"/>
                    <a:pt x="20453" y="21538"/>
                  </a:cubicBezTo>
                  <a:cubicBezTo>
                    <a:pt x="32231" y="21538"/>
                    <a:pt x="41812" y="14418"/>
                    <a:pt x="41812" y="12089"/>
                  </a:cubicBezTo>
                  <a:cubicBezTo>
                    <a:pt x="41812" y="9117"/>
                    <a:pt x="33820" y="0"/>
                    <a:pt x="20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849250" y="989425"/>
              <a:ext cx="435725" cy="435725"/>
            </a:xfrm>
            <a:custGeom>
              <a:avLst/>
              <a:gdLst/>
              <a:ahLst/>
              <a:cxnLst/>
              <a:rect l="l" t="t" r="r" b="b"/>
              <a:pathLst>
                <a:path w="17429" h="17429" extrusionOk="0">
                  <a:moveTo>
                    <a:pt x="8715" y="1"/>
                  </a:moveTo>
                  <a:cubicBezTo>
                    <a:pt x="6403" y="1"/>
                    <a:pt x="4187" y="919"/>
                    <a:pt x="2553" y="2552"/>
                  </a:cubicBezTo>
                  <a:cubicBezTo>
                    <a:pt x="919" y="4188"/>
                    <a:pt x="0" y="6404"/>
                    <a:pt x="0" y="8715"/>
                  </a:cubicBezTo>
                  <a:cubicBezTo>
                    <a:pt x="0" y="11026"/>
                    <a:pt x="919" y="13242"/>
                    <a:pt x="2553" y="14877"/>
                  </a:cubicBezTo>
                  <a:cubicBezTo>
                    <a:pt x="4187" y="16511"/>
                    <a:pt x="6403" y="17429"/>
                    <a:pt x="8715" y="17429"/>
                  </a:cubicBezTo>
                  <a:cubicBezTo>
                    <a:pt x="11025" y="17429"/>
                    <a:pt x="13243" y="16511"/>
                    <a:pt x="14877" y="14877"/>
                  </a:cubicBezTo>
                  <a:cubicBezTo>
                    <a:pt x="16511" y="13242"/>
                    <a:pt x="17428" y="11026"/>
                    <a:pt x="17428" y="8715"/>
                  </a:cubicBezTo>
                  <a:cubicBezTo>
                    <a:pt x="17428" y="6404"/>
                    <a:pt x="16511" y="4188"/>
                    <a:pt x="14877" y="2552"/>
                  </a:cubicBezTo>
                  <a:cubicBezTo>
                    <a:pt x="13243" y="919"/>
                    <a:pt x="11025" y="1"/>
                    <a:pt x="8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958600" y="1098775"/>
              <a:ext cx="217100" cy="217050"/>
            </a:xfrm>
            <a:custGeom>
              <a:avLst/>
              <a:gdLst/>
              <a:ahLst/>
              <a:cxnLst/>
              <a:rect l="l" t="t" r="r" b="b"/>
              <a:pathLst>
                <a:path w="8684" h="8682" extrusionOk="0">
                  <a:moveTo>
                    <a:pt x="4342" y="0"/>
                  </a:moveTo>
                  <a:cubicBezTo>
                    <a:pt x="1945" y="0"/>
                    <a:pt x="1" y="1943"/>
                    <a:pt x="1" y="4341"/>
                  </a:cubicBezTo>
                  <a:cubicBezTo>
                    <a:pt x="1" y="6739"/>
                    <a:pt x="1945" y="8681"/>
                    <a:pt x="4342" y="8681"/>
                  </a:cubicBezTo>
                  <a:cubicBezTo>
                    <a:pt x="6739" y="8681"/>
                    <a:pt x="8683" y="6739"/>
                    <a:pt x="8683" y="4341"/>
                  </a:cubicBezTo>
                  <a:cubicBezTo>
                    <a:pt x="8683" y="1943"/>
                    <a:pt x="6739" y="0"/>
                    <a:pt x="4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555825" y="1078125"/>
              <a:ext cx="1045300" cy="403825"/>
            </a:xfrm>
            <a:custGeom>
              <a:avLst/>
              <a:gdLst/>
              <a:ahLst/>
              <a:cxnLst/>
              <a:rect l="l" t="t" r="r" b="b"/>
              <a:pathLst>
                <a:path w="41812" h="16153" extrusionOk="0">
                  <a:moveTo>
                    <a:pt x="4796" y="1"/>
                  </a:moveTo>
                  <a:cubicBezTo>
                    <a:pt x="1707" y="2519"/>
                    <a:pt x="0" y="5280"/>
                    <a:pt x="0" y="6747"/>
                  </a:cubicBezTo>
                  <a:cubicBezTo>
                    <a:pt x="0" y="9842"/>
                    <a:pt x="8675" y="16153"/>
                    <a:pt x="20453" y="16153"/>
                  </a:cubicBezTo>
                  <a:cubicBezTo>
                    <a:pt x="32231" y="16153"/>
                    <a:pt x="41812" y="9033"/>
                    <a:pt x="41812" y="6704"/>
                  </a:cubicBezTo>
                  <a:cubicBezTo>
                    <a:pt x="41812" y="5931"/>
                    <a:pt x="41266" y="4741"/>
                    <a:pt x="40225" y="3405"/>
                  </a:cubicBezTo>
                  <a:cubicBezTo>
                    <a:pt x="35730" y="5246"/>
                    <a:pt x="30894" y="6236"/>
                    <a:pt x="25904" y="6236"/>
                  </a:cubicBezTo>
                  <a:cubicBezTo>
                    <a:pt x="25576" y="6236"/>
                    <a:pt x="25248" y="6232"/>
                    <a:pt x="24919" y="6223"/>
                  </a:cubicBezTo>
                  <a:cubicBezTo>
                    <a:pt x="17933" y="6039"/>
                    <a:pt x="10439" y="4234"/>
                    <a:pt x="479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059650" y="1138425"/>
              <a:ext cx="66725" cy="66700"/>
            </a:xfrm>
            <a:custGeom>
              <a:avLst/>
              <a:gdLst/>
              <a:ahLst/>
              <a:cxnLst/>
              <a:rect l="l" t="t" r="r" b="b"/>
              <a:pathLst>
                <a:path w="2669" h="2668" extrusionOk="0">
                  <a:moveTo>
                    <a:pt x="1335" y="1"/>
                  </a:moveTo>
                  <a:cubicBezTo>
                    <a:pt x="598" y="1"/>
                    <a:pt x="1" y="598"/>
                    <a:pt x="1" y="1335"/>
                  </a:cubicBezTo>
                  <a:cubicBezTo>
                    <a:pt x="1" y="2070"/>
                    <a:pt x="598" y="2667"/>
                    <a:pt x="1335" y="2667"/>
                  </a:cubicBezTo>
                  <a:cubicBezTo>
                    <a:pt x="2071" y="2667"/>
                    <a:pt x="2668" y="2070"/>
                    <a:pt x="2668" y="1335"/>
                  </a:cubicBezTo>
                  <a:cubicBezTo>
                    <a:pt x="2668" y="598"/>
                    <a:pt x="2071" y="1"/>
                    <a:pt x="1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217175" y="997750"/>
              <a:ext cx="106400" cy="58400"/>
            </a:xfrm>
            <a:custGeom>
              <a:avLst/>
              <a:gdLst/>
              <a:ahLst/>
              <a:cxnLst/>
              <a:rect l="l" t="t" r="r" b="b"/>
              <a:pathLst>
                <a:path w="4256" h="2336" extrusionOk="0">
                  <a:moveTo>
                    <a:pt x="837" y="1"/>
                  </a:moveTo>
                  <a:cubicBezTo>
                    <a:pt x="206" y="1"/>
                    <a:pt x="1" y="1071"/>
                    <a:pt x="719" y="1346"/>
                  </a:cubicBezTo>
                  <a:cubicBezTo>
                    <a:pt x="1540" y="1660"/>
                    <a:pt x="2360" y="1974"/>
                    <a:pt x="3181" y="2288"/>
                  </a:cubicBezTo>
                  <a:cubicBezTo>
                    <a:pt x="3266" y="2321"/>
                    <a:pt x="3346" y="2335"/>
                    <a:pt x="3420" y="2335"/>
                  </a:cubicBezTo>
                  <a:cubicBezTo>
                    <a:pt x="4051" y="2335"/>
                    <a:pt x="4256" y="1265"/>
                    <a:pt x="3539" y="991"/>
                  </a:cubicBezTo>
                  <a:cubicBezTo>
                    <a:pt x="2719" y="677"/>
                    <a:pt x="1899" y="361"/>
                    <a:pt x="1076" y="48"/>
                  </a:cubicBezTo>
                  <a:cubicBezTo>
                    <a:pt x="991" y="16"/>
                    <a:pt x="911" y="1"/>
                    <a:pt x="837"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330250" y="1044175"/>
              <a:ext cx="160450" cy="107250"/>
            </a:xfrm>
            <a:custGeom>
              <a:avLst/>
              <a:gdLst/>
              <a:ahLst/>
              <a:cxnLst/>
              <a:rect l="l" t="t" r="r" b="b"/>
              <a:pathLst>
                <a:path w="6418" h="4290" extrusionOk="0">
                  <a:moveTo>
                    <a:pt x="843" y="0"/>
                  </a:moveTo>
                  <a:cubicBezTo>
                    <a:pt x="207" y="0"/>
                    <a:pt x="0" y="1073"/>
                    <a:pt x="722" y="1344"/>
                  </a:cubicBezTo>
                  <a:cubicBezTo>
                    <a:pt x="2324" y="1944"/>
                    <a:pt x="3646" y="3035"/>
                    <a:pt x="4942" y="4121"/>
                  </a:cubicBezTo>
                  <a:cubicBezTo>
                    <a:pt x="5082" y="4240"/>
                    <a:pt x="5237" y="4290"/>
                    <a:pt x="5386" y="4290"/>
                  </a:cubicBezTo>
                  <a:cubicBezTo>
                    <a:pt x="5936" y="4290"/>
                    <a:pt x="6417" y="3609"/>
                    <a:pt x="5894" y="3170"/>
                  </a:cubicBezTo>
                  <a:cubicBezTo>
                    <a:pt x="4409" y="1926"/>
                    <a:pt x="2913" y="732"/>
                    <a:pt x="1080" y="46"/>
                  </a:cubicBezTo>
                  <a:cubicBezTo>
                    <a:pt x="996" y="15"/>
                    <a:pt x="917" y="0"/>
                    <a:pt x="843"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7675049" y="2512083"/>
            <a:ext cx="864252" cy="1054868"/>
            <a:chOff x="5079250" y="2236750"/>
            <a:chExt cx="1080450" cy="1318750"/>
          </a:xfrm>
        </p:grpSpPr>
        <p:sp>
          <p:nvSpPr>
            <p:cNvPr id="96" name="Google Shape;96;p3"/>
            <p:cNvSpPr/>
            <p:nvPr/>
          </p:nvSpPr>
          <p:spPr>
            <a:xfrm>
              <a:off x="5316525" y="2236750"/>
              <a:ext cx="319825" cy="220125"/>
            </a:xfrm>
            <a:custGeom>
              <a:avLst/>
              <a:gdLst/>
              <a:ahLst/>
              <a:cxnLst/>
              <a:rect l="l" t="t" r="r" b="b"/>
              <a:pathLst>
                <a:path w="12793" h="8805" extrusionOk="0">
                  <a:moveTo>
                    <a:pt x="5146" y="1"/>
                  </a:moveTo>
                  <a:cubicBezTo>
                    <a:pt x="2032" y="1"/>
                    <a:pt x="1" y="2499"/>
                    <a:pt x="1" y="2499"/>
                  </a:cubicBezTo>
                  <a:cubicBezTo>
                    <a:pt x="1" y="2499"/>
                    <a:pt x="1483" y="1961"/>
                    <a:pt x="3375" y="1961"/>
                  </a:cubicBezTo>
                  <a:cubicBezTo>
                    <a:pt x="4366" y="1961"/>
                    <a:pt x="5469" y="2109"/>
                    <a:pt x="6530" y="2558"/>
                  </a:cubicBezTo>
                  <a:cubicBezTo>
                    <a:pt x="9618" y="3864"/>
                    <a:pt x="9115" y="7994"/>
                    <a:pt x="9115" y="7994"/>
                  </a:cubicBezTo>
                  <a:lnTo>
                    <a:pt x="11217" y="8804"/>
                  </a:lnTo>
                  <a:cubicBezTo>
                    <a:pt x="11217" y="8804"/>
                    <a:pt x="12793" y="3129"/>
                    <a:pt x="8082" y="742"/>
                  </a:cubicBezTo>
                  <a:cubicBezTo>
                    <a:pt x="7028" y="208"/>
                    <a:pt x="6042" y="1"/>
                    <a:pt x="5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532525" y="2354450"/>
              <a:ext cx="75475" cy="102425"/>
            </a:xfrm>
            <a:custGeom>
              <a:avLst/>
              <a:gdLst/>
              <a:ahLst/>
              <a:cxnLst/>
              <a:rect l="l" t="t" r="r" b="b"/>
              <a:pathLst>
                <a:path w="3019" h="4097" extrusionOk="0">
                  <a:moveTo>
                    <a:pt x="0" y="1"/>
                  </a:moveTo>
                  <a:lnTo>
                    <a:pt x="0" y="1"/>
                  </a:lnTo>
                  <a:cubicBezTo>
                    <a:pt x="679" y="1570"/>
                    <a:pt x="475" y="3286"/>
                    <a:pt x="475" y="3286"/>
                  </a:cubicBezTo>
                  <a:lnTo>
                    <a:pt x="2578" y="4096"/>
                  </a:lnTo>
                  <a:cubicBezTo>
                    <a:pt x="2578" y="4096"/>
                    <a:pt x="3019" y="2510"/>
                    <a:pt x="2738" y="660"/>
                  </a:cubicBezTo>
                  <a:cubicBezTo>
                    <a:pt x="1826" y="432"/>
                    <a:pt x="914" y="213"/>
                    <a:pt x="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236600" y="2346225"/>
              <a:ext cx="324600" cy="221325"/>
            </a:xfrm>
            <a:custGeom>
              <a:avLst/>
              <a:gdLst/>
              <a:ahLst/>
              <a:cxnLst/>
              <a:rect l="l" t="t" r="r" b="b"/>
              <a:pathLst>
                <a:path w="12984" h="8853" extrusionOk="0">
                  <a:moveTo>
                    <a:pt x="1874" y="1"/>
                  </a:moveTo>
                  <a:lnTo>
                    <a:pt x="1874" y="1"/>
                  </a:lnTo>
                  <a:cubicBezTo>
                    <a:pt x="1874" y="1"/>
                    <a:pt x="1" y="5003"/>
                    <a:pt x="4443" y="7861"/>
                  </a:cubicBezTo>
                  <a:cubicBezTo>
                    <a:pt x="5564" y="8582"/>
                    <a:pt x="6664" y="8852"/>
                    <a:pt x="7682" y="8852"/>
                  </a:cubicBezTo>
                  <a:cubicBezTo>
                    <a:pt x="10693" y="8852"/>
                    <a:pt x="12984" y="6489"/>
                    <a:pt x="12984" y="6489"/>
                  </a:cubicBezTo>
                  <a:lnTo>
                    <a:pt x="11223" y="5085"/>
                  </a:lnTo>
                  <a:cubicBezTo>
                    <a:pt x="11223" y="5085"/>
                    <a:pt x="9527" y="6377"/>
                    <a:pt x="7578" y="6377"/>
                  </a:cubicBezTo>
                  <a:cubicBezTo>
                    <a:pt x="6804" y="6377"/>
                    <a:pt x="5989" y="6173"/>
                    <a:pt x="5225" y="5604"/>
                  </a:cubicBezTo>
                  <a:cubicBezTo>
                    <a:pt x="2537" y="3600"/>
                    <a:pt x="1874" y="1"/>
                    <a:pt x="18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85425" y="2473325"/>
              <a:ext cx="175775" cy="94125"/>
            </a:xfrm>
            <a:custGeom>
              <a:avLst/>
              <a:gdLst/>
              <a:ahLst/>
              <a:cxnLst/>
              <a:rect l="l" t="t" r="r" b="b"/>
              <a:pathLst>
                <a:path w="7031" h="3765" extrusionOk="0">
                  <a:moveTo>
                    <a:pt x="5270" y="1"/>
                  </a:moveTo>
                  <a:cubicBezTo>
                    <a:pt x="5270" y="1"/>
                    <a:pt x="4016" y="953"/>
                    <a:pt x="2426" y="1221"/>
                  </a:cubicBezTo>
                  <a:cubicBezTo>
                    <a:pt x="2092" y="1633"/>
                    <a:pt x="1737" y="2030"/>
                    <a:pt x="1344" y="2401"/>
                  </a:cubicBezTo>
                  <a:cubicBezTo>
                    <a:pt x="940" y="2783"/>
                    <a:pt x="489" y="3150"/>
                    <a:pt x="0" y="3494"/>
                  </a:cubicBezTo>
                  <a:cubicBezTo>
                    <a:pt x="595" y="3684"/>
                    <a:pt x="1175" y="3764"/>
                    <a:pt x="1730" y="3764"/>
                  </a:cubicBezTo>
                  <a:cubicBezTo>
                    <a:pt x="4741" y="3764"/>
                    <a:pt x="7031" y="1404"/>
                    <a:pt x="7031" y="1404"/>
                  </a:cubicBezTo>
                  <a:lnTo>
                    <a:pt x="527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529100" y="2466150"/>
              <a:ext cx="480875" cy="455425"/>
            </a:xfrm>
            <a:custGeom>
              <a:avLst/>
              <a:gdLst/>
              <a:ahLst/>
              <a:cxnLst/>
              <a:rect l="l" t="t" r="r" b="b"/>
              <a:pathLst>
                <a:path w="19235" h="18217" extrusionOk="0">
                  <a:moveTo>
                    <a:pt x="1841" y="0"/>
                  </a:moveTo>
                  <a:lnTo>
                    <a:pt x="0" y="1416"/>
                  </a:lnTo>
                  <a:cubicBezTo>
                    <a:pt x="0" y="1416"/>
                    <a:pt x="10450" y="17141"/>
                    <a:pt x="15509" y="18216"/>
                  </a:cubicBezTo>
                  <a:lnTo>
                    <a:pt x="19235" y="14719"/>
                  </a:lnTo>
                  <a:cubicBezTo>
                    <a:pt x="19235" y="14719"/>
                    <a:pt x="14871" y="7771"/>
                    <a:pt x="18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559300" y="2466125"/>
              <a:ext cx="450700" cy="385500"/>
            </a:xfrm>
            <a:custGeom>
              <a:avLst/>
              <a:gdLst/>
              <a:ahLst/>
              <a:cxnLst/>
              <a:rect l="l" t="t" r="r" b="b"/>
              <a:pathLst>
                <a:path w="18028" h="15420" extrusionOk="0">
                  <a:moveTo>
                    <a:pt x="634" y="0"/>
                  </a:moveTo>
                  <a:lnTo>
                    <a:pt x="0" y="488"/>
                  </a:lnTo>
                  <a:cubicBezTo>
                    <a:pt x="4289" y="4283"/>
                    <a:pt x="15782" y="14250"/>
                    <a:pt x="17283" y="15419"/>
                  </a:cubicBezTo>
                  <a:lnTo>
                    <a:pt x="18028" y="14720"/>
                  </a:lnTo>
                  <a:cubicBezTo>
                    <a:pt x="18028" y="14720"/>
                    <a:pt x="13664" y="7772"/>
                    <a:pt x="6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394025" y="2882500"/>
              <a:ext cx="650125" cy="516625"/>
            </a:xfrm>
            <a:custGeom>
              <a:avLst/>
              <a:gdLst/>
              <a:ahLst/>
              <a:cxnLst/>
              <a:rect l="l" t="t" r="r" b="b"/>
              <a:pathLst>
                <a:path w="26005" h="20665" extrusionOk="0">
                  <a:moveTo>
                    <a:pt x="23308" y="0"/>
                  </a:moveTo>
                  <a:cubicBezTo>
                    <a:pt x="12928" y="0"/>
                    <a:pt x="1" y="10346"/>
                    <a:pt x="1" y="10346"/>
                  </a:cubicBezTo>
                  <a:lnTo>
                    <a:pt x="6824" y="20664"/>
                  </a:lnTo>
                  <a:cubicBezTo>
                    <a:pt x="6824" y="20664"/>
                    <a:pt x="22452" y="13423"/>
                    <a:pt x="25781" y="2301"/>
                  </a:cubicBezTo>
                  <a:cubicBezTo>
                    <a:pt x="26005" y="1555"/>
                    <a:pt x="24451" y="23"/>
                    <a:pt x="23671" y="5"/>
                  </a:cubicBezTo>
                  <a:cubicBezTo>
                    <a:pt x="23550" y="2"/>
                    <a:pt x="23429" y="0"/>
                    <a:pt x="233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444975" y="2908100"/>
              <a:ext cx="596100" cy="490950"/>
            </a:xfrm>
            <a:custGeom>
              <a:avLst/>
              <a:gdLst/>
              <a:ahLst/>
              <a:cxnLst/>
              <a:rect l="l" t="t" r="r" b="b"/>
              <a:pathLst>
                <a:path w="23844" h="19638" extrusionOk="0">
                  <a:moveTo>
                    <a:pt x="23196" y="0"/>
                  </a:moveTo>
                  <a:cubicBezTo>
                    <a:pt x="21624" y="1167"/>
                    <a:pt x="19984" y="2239"/>
                    <a:pt x="18345" y="3236"/>
                  </a:cubicBezTo>
                  <a:cubicBezTo>
                    <a:pt x="12533" y="6781"/>
                    <a:pt x="6494" y="10388"/>
                    <a:pt x="1" y="12403"/>
                  </a:cubicBezTo>
                  <a:lnTo>
                    <a:pt x="4786" y="19638"/>
                  </a:lnTo>
                  <a:cubicBezTo>
                    <a:pt x="4786" y="19638"/>
                    <a:pt x="20414" y="12398"/>
                    <a:pt x="23743" y="1276"/>
                  </a:cubicBezTo>
                  <a:cubicBezTo>
                    <a:pt x="23843" y="939"/>
                    <a:pt x="23583" y="445"/>
                    <a:pt x="231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147300" y="2971675"/>
              <a:ext cx="510550" cy="583825"/>
            </a:xfrm>
            <a:custGeom>
              <a:avLst/>
              <a:gdLst/>
              <a:ahLst/>
              <a:cxnLst/>
              <a:rect l="l" t="t" r="r" b="b"/>
              <a:pathLst>
                <a:path w="20422" h="23353" extrusionOk="0">
                  <a:moveTo>
                    <a:pt x="10019" y="0"/>
                  </a:moveTo>
                  <a:lnTo>
                    <a:pt x="10019" y="3090"/>
                  </a:lnTo>
                  <a:cubicBezTo>
                    <a:pt x="8836" y="3317"/>
                    <a:pt x="7737" y="3780"/>
                    <a:pt x="6775" y="4431"/>
                  </a:cubicBezTo>
                  <a:lnTo>
                    <a:pt x="4591" y="2248"/>
                  </a:lnTo>
                  <a:lnTo>
                    <a:pt x="2248" y="4591"/>
                  </a:lnTo>
                  <a:lnTo>
                    <a:pt x="4430" y="6774"/>
                  </a:lnTo>
                  <a:cubicBezTo>
                    <a:pt x="3780" y="7736"/>
                    <a:pt x="3319" y="8835"/>
                    <a:pt x="3090" y="10018"/>
                  </a:cubicBezTo>
                  <a:lnTo>
                    <a:pt x="0" y="10018"/>
                  </a:lnTo>
                  <a:lnTo>
                    <a:pt x="0" y="13334"/>
                  </a:lnTo>
                  <a:lnTo>
                    <a:pt x="3090" y="13334"/>
                  </a:lnTo>
                  <a:cubicBezTo>
                    <a:pt x="3318" y="14515"/>
                    <a:pt x="3780" y="15614"/>
                    <a:pt x="4430" y="16577"/>
                  </a:cubicBezTo>
                  <a:lnTo>
                    <a:pt x="2248" y="18760"/>
                  </a:lnTo>
                  <a:lnTo>
                    <a:pt x="4591" y="21104"/>
                  </a:lnTo>
                  <a:lnTo>
                    <a:pt x="6775" y="18921"/>
                  </a:lnTo>
                  <a:cubicBezTo>
                    <a:pt x="7736" y="19573"/>
                    <a:pt x="8835" y="20034"/>
                    <a:pt x="10019" y="20261"/>
                  </a:cubicBezTo>
                  <a:lnTo>
                    <a:pt x="10019" y="23352"/>
                  </a:lnTo>
                  <a:lnTo>
                    <a:pt x="13334" y="23352"/>
                  </a:lnTo>
                  <a:lnTo>
                    <a:pt x="13334" y="20261"/>
                  </a:lnTo>
                  <a:cubicBezTo>
                    <a:pt x="17370" y="19484"/>
                    <a:pt x="20422" y="15937"/>
                    <a:pt x="20422" y="11674"/>
                  </a:cubicBezTo>
                  <a:cubicBezTo>
                    <a:pt x="20422" y="7411"/>
                    <a:pt x="17370" y="3866"/>
                    <a:pt x="13334" y="3090"/>
                  </a:cubicBezTo>
                  <a:lnTo>
                    <a:pt x="13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203475" y="3069150"/>
              <a:ext cx="454375" cy="486225"/>
            </a:xfrm>
            <a:custGeom>
              <a:avLst/>
              <a:gdLst/>
              <a:ahLst/>
              <a:cxnLst/>
              <a:rect l="l" t="t" r="r" b="b"/>
              <a:pathLst>
                <a:path w="18175" h="19449" extrusionOk="0">
                  <a:moveTo>
                    <a:pt x="13418" y="1"/>
                  </a:moveTo>
                  <a:lnTo>
                    <a:pt x="13418" y="1"/>
                  </a:lnTo>
                  <a:cubicBezTo>
                    <a:pt x="13842" y="2830"/>
                    <a:pt x="13444" y="5741"/>
                    <a:pt x="12087" y="8416"/>
                  </a:cubicBezTo>
                  <a:cubicBezTo>
                    <a:pt x="9827" y="12872"/>
                    <a:pt x="5827" y="14822"/>
                    <a:pt x="1584" y="14822"/>
                  </a:cubicBezTo>
                  <a:cubicBezTo>
                    <a:pt x="1096" y="14822"/>
                    <a:pt x="604" y="14796"/>
                    <a:pt x="112" y="14745"/>
                  </a:cubicBezTo>
                  <a:lnTo>
                    <a:pt x="1" y="14857"/>
                  </a:lnTo>
                  <a:lnTo>
                    <a:pt x="2344" y="17201"/>
                  </a:lnTo>
                  <a:lnTo>
                    <a:pt x="4528" y="15018"/>
                  </a:lnTo>
                  <a:cubicBezTo>
                    <a:pt x="5489" y="15669"/>
                    <a:pt x="6588" y="16131"/>
                    <a:pt x="7772" y="16358"/>
                  </a:cubicBezTo>
                  <a:lnTo>
                    <a:pt x="7772" y="19449"/>
                  </a:lnTo>
                  <a:lnTo>
                    <a:pt x="11087" y="19449"/>
                  </a:lnTo>
                  <a:lnTo>
                    <a:pt x="11087" y="16358"/>
                  </a:lnTo>
                  <a:cubicBezTo>
                    <a:pt x="15123" y="15584"/>
                    <a:pt x="18175" y="12037"/>
                    <a:pt x="18175" y="7774"/>
                  </a:cubicBezTo>
                  <a:cubicBezTo>
                    <a:pt x="18175" y="4384"/>
                    <a:pt x="16239" y="1450"/>
                    <a:pt x="1341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842225" y="2804325"/>
              <a:ext cx="251300" cy="251325"/>
            </a:xfrm>
            <a:custGeom>
              <a:avLst/>
              <a:gdLst/>
              <a:ahLst/>
              <a:cxnLst/>
              <a:rect l="l" t="t" r="r" b="b"/>
              <a:pathLst>
                <a:path w="10052" h="10053" extrusionOk="0">
                  <a:moveTo>
                    <a:pt x="5026" y="1"/>
                  </a:moveTo>
                  <a:cubicBezTo>
                    <a:pt x="3694" y="1"/>
                    <a:pt x="2415" y="531"/>
                    <a:pt x="1472" y="1473"/>
                  </a:cubicBezTo>
                  <a:cubicBezTo>
                    <a:pt x="530" y="2415"/>
                    <a:pt x="0" y="3695"/>
                    <a:pt x="0" y="5027"/>
                  </a:cubicBezTo>
                  <a:cubicBezTo>
                    <a:pt x="0" y="6360"/>
                    <a:pt x="530" y="7638"/>
                    <a:pt x="1472" y="8580"/>
                  </a:cubicBezTo>
                  <a:cubicBezTo>
                    <a:pt x="2415" y="9523"/>
                    <a:pt x="3694" y="10052"/>
                    <a:pt x="5026" y="10052"/>
                  </a:cubicBezTo>
                  <a:cubicBezTo>
                    <a:pt x="6359" y="10052"/>
                    <a:pt x="7637" y="9523"/>
                    <a:pt x="8580" y="8580"/>
                  </a:cubicBezTo>
                  <a:cubicBezTo>
                    <a:pt x="9522" y="7638"/>
                    <a:pt x="10052" y="6360"/>
                    <a:pt x="10052" y="5027"/>
                  </a:cubicBezTo>
                  <a:cubicBezTo>
                    <a:pt x="10052" y="3695"/>
                    <a:pt x="9522" y="2415"/>
                    <a:pt x="8580" y="1473"/>
                  </a:cubicBezTo>
                  <a:cubicBezTo>
                    <a:pt x="7637" y="531"/>
                    <a:pt x="6359" y="1"/>
                    <a:pt x="5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5479500" y="2420500"/>
              <a:ext cx="139025" cy="127250"/>
            </a:xfrm>
            <a:custGeom>
              <a:avLst/>
              <a:gdLst/>
              <a:ahLst/>
              <a:cxnLst/>
              <a:rect l="l" t="t" r="r" b="b"/>
              <a:pathLst>
                <a:path w="5561" h="5090" extrusionOk="0">
                  <a:moveTo>
                    <a:pt x="2779" y="0"/>
                  </a:moveTo>
                  <a:cubicBezTo>
                    <a:pt x="1604" y="0"/>
                    <a:pt x="546" y="821"/>
                    <a:pt x="292" y="2016"/>
                  </a:cubicBezTo>
                  <a:cubicBezTo>
                    <a:pt x="1" y="3390"/>
                    <a:pt x="878" y="4741"/>
                    <a:pt x="2252" y="5033"/>
                  </a:cubicBezTo>
                  <a:cubicBezTo>
                    <a:pt x="2430" y="5071"/>
                    <a:pt x="2608" y="5089"/>
                    <a:pt x="2783" y="5089"/>
                  </a:cubicBezTo>
                  <a:cubicBezTo>
                    <a:pt x="3958" y="5089"/>
                    <a:pt x="5014" y="4270"/>
                    <a:pt x="5268" y="3073"/>
                  </a:cubicBezTo>
                  <a:cubicBezTo>
                    <a:pt x="5561" y="1699"/>
                    <a:pt x="4684" y="349"/>
                    <a:pt x="3309" y="56"/>
                  </a:cubicBezTo>
                  <a:cubicBezTo>
                    <a:pt x="3131" y="19"/>
                    <a:pt x="2954" y="0"/>
                    <a:pt x="2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865075" y="2844375"/>
              <a:ext cx="228525" cy="211275"/>
            </a:xfrm>
            <a:custGeom>
              <a:avLst/>
              <a:gdLst/>
              <a:ahLst/>
              <a:cxnLst/>
              <a:rect l="l" t="t" r="r" b="b"/>
              <a:pathLst>
                <a:path w="9141" h="8451" extrusionOk="0">
                  <a:moveTo>
                    <a:pt x="7786" y="1"/>
                  </a:moveTo>
                  <a:cubicBezTo>
                    <a:pt x="7715" y="692"/>
                    <a:pt x="7525" y="1415"/>
                    <a:pt x="7179" y="2173"/>
                  </a:cubicBezTo>
                  <a:cubicBezTo>
                    <a:pt x="5868" y="5041"/>
                    <a:pt x="3735" y="6419"/>
                    <a:pt x="1253" y="6419"/>
                  </a:cubicBezTo>
                  <a:cubicBezTo>
                    <a:pt x="845" y="6419"/>
                    <a:pt x="426" y="6382"/>
                    <a:pt x="1" y="6307"/>
                  </a:cubicBezTo>
                  <a:lnTo>
                    <a:pt x="1" y="6307"/>
                  </a:lnTo>
                  <a:cubicBezTo>
                    <a:pt x="909" y="7602"/>
                    <a:pt x="2411" y="8450"/>
                    <a:pt x="4113" y="8450"/>
                  </a:cubicBezTo>
                  <a:cubicBezTo>
                    <a:pt x="6889" y="8450"/>
                    <a:pt x="9139" y="6200"/>
                    <a:pt x="9139" y="3424"/>
                  </a:cubicBezTo>
                  <a:cubicBezTo>
                    <a:pt x="9141" y="2101"/>
                    <a:pt x="8623" y="898"/>
                    <a:pt x="778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5526175" y="2420700"/>
              <a:ext cx="92350" cy="127050"/>
            </a:xfrm>
            <a:custGeom>
              <a:avLst/>
              <a:gdLst/>
              <a:ahLst/>
              <a:cxnLst/>
              <a:rect l="l" t="t" r="r" b="b"/>
              <a:pathLst>
                <a:path w="3694" h="5082" extrusionOk="0">
                  <a:moveTo>
                    <a:pt x="961" y="1"/>
                  </a:moveTo>
                  <a:cubicBezTo>
                    <a:pt x="848" y="1"/>
                    <a:pt x="735" y="8"/>
                    <a:pt x="624" y="20"/>
                  </a:cubicBezTo>
                  <a:cubicBezTo>
                    <a:pt x="983" y="689"/>
                    <a:pt x="1189" y="1429"/>
                    <a:pt x="1158" y="2242"/>
                  </a:cubicBezTo>
                  <a:cubicBezTo>
                    <a:pt x="1120" y="3245"/>
                    <a:pt x="677" y="4188"/>
                    <a:pt x="0" y="4902"/>
                  </a:cubicBezTo>
                  <a:cubicBezTo>
                    <a:pt x="125" y="4950"/>
                    <a:pt x="251" y="4997"/>
                    <a:pt x="386" y="5025"/>
                  </a:cubicBezTo>
                  <a:cubicBezTo>
                    <a:pt x="564" y="5063"/>
                    <a:pt x="742" y="5081"/>
                    <a:pt x="917" y="5081"/>
                  </a:cubicBezTo>
                  <a:cubicBezTo>
                    <a:pt x="2092" y="5081"/>
                    <a:pt x="3149" y="4263"/>
                    <a:pt x="3403" y="3065"/>
                  </a:cubicBezTo>
                  <a:cubicBezTo>
                    <a:pt x="3694" y="1691"/>
                    <a:pt x="2817" y="341"/>
                    <a:pt x="1443" y="49"/>
                  </a:cubicBezTo>
                  <a:cubicBezTo>
                    <a:pt x="1281" y="15"/>
                    <a:pt x="1120" y="1"/>
                    <a:pt x="96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5283750" y="3322175"/>
              <a:ext cx="35500" cy="35450"/>
            </a:xfrm>
            <a:custGeom>
              <a:avLst/>
              <a:gdLst/>
              <a:ahLst/>
              <a:cxnLst/>
              <a:rect l="l" t="t" r="r" b="b"/>
              <a:pathLst>
                <a:path w="1420" h="1418" extrusionOk="0">
                  <a:moveTo>
                    <a:pt x="709" y="0"/>
                  </a:moveTo>
                  <a:cubicBezTo>
                    <a:pt x="318" y="0"/>
                    <a:pt x="1" y="317"/>
                    <a:pt x="1" y="709"/>
                  </a:cubicBezTo>
                  <a:cubicBezTo>
                    <a:pt x="1" y="1100"/>
                    <a:pt x="318" y="1417"/>
                    <a:pt x="709" y="1417"/>
                  </a:cubicBezTo>
                  <a:cubicBezTo>
                    <a:pt x="1101" y="1417"/>
                    <a:pt x="1419" y="1100"/>
                    <a:pt x="1419" y="709"/>
                  </a:cubicBezTo>
                  <a:cubicBezTo>
                    <a:pt x="1419" y="317"/>
                    <a:pt x="1101" y="0"/>
                    <a:pt x="7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261800" y="3241850"/>
              <a:ext cx="35500" cy="35475"/>
            </a:xfrm>
            <a:custGeom>
              <a:avLst/>
              <a:gdLst/>
              <a:ahLst/>
              <a:cxnLst/>
              <a:rect l="l" t="t" r="r" b="b"/>
              <a:pathLst>
                <a:path w="1420" h="1419" extrusionOk="0">
                  <a:moveTo>
                    <a:pt x="710" y="1"/>
                  </a:moveTo>
                  <a:cubicBezTo>
                    <a:pt x="318" y="1"/>
                    <a:pt x="1" y="318"/>
                    <a:pt x="1" y="710"/>
                  </a:cubicBezTo>
                  <a:cubicBezTo>
                    <a:pt x="1" y="1101"/>
                    <a:pt x="318" y="1418"/>
                    <a:pt x="710" y="1418"/>
                  </a:cubicBezTo>
                  <a:cubicBezTo>
                    <a:pt x="1102" y="1418"/>
                    <a:pt x="1419" y="1101"/>
                    <a:pt x="1419" y="710"/>
                  </a:cubicBezTo>
                  <a:cubicBezTo>
                    <a:pt x="1419" y="318"/>
                    <a:pt x="1102" y="1"/>
                    <a:pt x="7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5288850" y="3161550"/>
              <a:ext cx="35475" cy="35500"/>
            </a:xfrm>
            <a:custGeom>
              <a:avLst/>
              <a:gdLst/>
              <a:ahLst/>
              <a:cxnLst/>
              <a:rect l="l" t="t" r="r" b="b"/>
              <a:pathLst>
                <a:path w="1419" h="1420" extrusionOk="0">
                  <a:moveTo>
                    <a:pt x="709" y="1"/>
                  </a:moveTo>
                  <a:cubicBezTo>
                    <a:pt x="318" y="1"/>
                    <a:pt x="0" y="319"/>
                    <a:pt x="0" y="710"/>
                  </a:cubicBezTo>
                  <a:cubicBezTo>
                    <a:pt x="0" y="1102"/>
                    <a:pt x="318" y="1419"/>
                    <a:pt x="709" y="1419"/>
                  </a:cubicBezTo>
                  <a:cubicBezTo>
                    <a:pt x="1100" y="1419"/>
                    <a:pt x="1419" y="1102"/>
                    <a:pt x="1419" y="710"/>
                  </a:cubicBezTo>
                  <a:cubicBezTo>
                    <a:pt x="1419" y="319"/>
                    <a:pt x="1100" y="1"/>
                    <a:pt x="7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5959025" y="2821600"/>
              <a:ext cx="17775" cy="17775"/>
            </a:xfrm>
            <a:custGeom>
              <a:avLst/>
              <a:gdLst/>
              <a:ahLst/>
              <a:cxnLst/>
              <a:rect l="l" t="t" r="r" b="b"/>
              <a:pathLst>
                <a:path w="711" h="711" extrusionOk="0">
                  <a:moveTo>
                    <a:pt x="355" y="0"/>
                  </a:moveTo>
                  <a:cubicBezTo>
                    <a:pt x="158" y="0"/>
                    <a:pt x="1" y="160"/>
                    <a:pt x="1" y="355"/>
                  </a:cubicBezTo>
                  <a:cubicBezTo>
                    <a:pt x="1" y="553"/>
                    <a:pt x="159" y="710"/>
                    <a:pt x="355" y="710"/>
                  </a:cubicBezTo>
                  <a:cubicBezTo>
                    <a:pt x="553" y="710"/>
                    <a:pt x="710" y="551"/>
                    <a:pt x="710" y="355"/>
                  </a:cubicBezTo>
                  <a:cubicBezTo>
                    <a:pt x="710" y="158"/>
                    <a:pt x="553" y="0"/>
                    <a:pt x="3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5511325" y="2496325"/>
              <a:ext cx="17800" cy="17775"/>
            </a:xfrm>
            <a:custGeom>
              <a:avLst/>
              <a:gdLst/>
              <a:ahLst/>
              <a:cxnLst/>
              <a:rect l="l" t="t" r="r" b="b"/>
              <a:pathLst>
                <a:path w="712" h="711" extrusionOk="0">
                  <a:moveTo>
                    <a:pt x="355" y="1"/>
                  </a:moveTo>
                  <a:cubicBezTo>
                    <a:pt x="159" y="1"/>
                    <a:pt x="0" y="159"/>
                    <a:pt x="0" y="356"/>
                  </a:cubicBezTo>
                  <a:cubicBezTo>
                    <a:pt x="0" y="553"/>
                    <a:pt x="160" y="710"/>
                    <a:pt x="355" y="710"/>
                  </a:cubicBezTo>
                  <a:cubicBezTo>
                    <a:pt x="552" y="710"/>
                    <a:pt x="711" y="552"/>
                    <a:pt x="711" y="356"/>
                  </a:cubicBezTo>
                  <a:cubicBezTo>
                    <a:pt x="711" y="160"/>
                    <a:pt x="552" y="2"/>
                    <a:pt x="3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5565550" y="2439125"/>
              <a:ext cx="17775" cy="17800"/>
            </a:xfrm>
            <a:custGeom>
              <a:avLst/>
              <a:gdLst/>
              <a:ahLst/>
              <a:cxnLst/>
              <a:rect l="l" t="t" r="r" b="b"/>
              <a:pathLst>
                <a:path w="711" h="712" extrusionOk="0">
                  <a:moveTo>
                    <a:pt x="355" y="1"/>
                  </a:moveTo>
                  <a:cubicBezTo>
                    <a:pt x="158" y="1"/>
                    <a:pt x="0" y="160"/>
                    <a:pt x="0" y="356"/>
                  </a:cubicBezTo>
                  <a:cubicBezTo>
                    <a:pt x="0" y="553"/>
                    <a:pt x="159" y="712"/>
                    <a:pt x="355" y="712"/>
                  </a:cubicBezTo>
                  <a:cubicBezTo>
                    <a:pt x="552" y="712"/>
                    <a:pt x="710" y="552"/>
                    <a:pt x="710" y="356"/>
                  </a:cubicBezTo>
                  <a:cubicBezTo>
                    <a:pt x="710" y="159"/>
                    <a:pt x="550" y="1"/>
                    <a:pt x="3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920700" y="3006950"/>
              <a:ext cx="18650" cy="17750"/>
            </a:xfrm>
            <a:custGeom>
              <a:avLst/>
              <a:gdLst/>
              <a:ahLst/>
              <a:cxnLst/>
              <a:rect l="l" t="t" r="r" b="b"/>
              <a:pathLst>
                <a:path w="746" h="710" extrusionOk="0">
                  <a:moveTo>
                    <a:pt x="371" y="1"/>
                  </a:moveTo>
                  <a:cubicBezTo>
                    <a:pt x="359" y="1"/>
                    <a:pt x="347" y="1"/>
                    <a:pt x="335" y="3"/>
                  </a:cubicBezTo>
                  <a:cubicBezTo>
                    <a:pt x="141" y="23"/>
                    <a:pt x="0" y="199"/>
                    <a:pt x="20" y="393"/>
                  </a:cubicBezTo>
                  <a:cubicBezTo>
                    <a:pt x="39" y="574"/>
                    <a:pt x="194" y="710"/>
                    <a:pt x="373" y="710"/>
                  </a:cubicBezTo>
                  <a:cubicBezTo>
                    <a:pt x="385" y="710"/>
                    <a:pt x="397" y="709"/>
                    <a:pt x="410" y="708"/>
                  </a:cubicBezTo>
                  <a:cubicBezTo>
                    <a:pt x="604" y="688"/>
                    <a:pt x="746" y="512"/>
                    <a:pt x="725" y="318"/>
                  </a:cubicBezTo>
                  <a:cubicBezTo>
                    <a:pt x="705" y="136"/>
                    <a:pt x="550" y="1"/>
                    <a:pt x="3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887100" y="2978700"/>
              <a:ext cx="18675" cy="17750"/>
            </a:xfrm>
            <a:custGeom>
              <a:avLst/>
              <a:gdLst/>
              <a:ahLst/>
              <a:cxnLst/>
              <a:rect l="l" t="t" r="r" b="b"/>
              <a:pathLst>
                <a:path w="747" h="710" extrusionOk="0">
                  <a:moveTo>
                    <a:pt x="372" y="1"/>
                  </a:moveTo>
                  <a:cubicBezTo>
                    <a:pt x="361" y="1"/>
                    <a:pt x="349" y="1"/>
                    <a:pt x="337" y="2"/>
                  </a:cubicBezTo>
                  <a:cubicBezTo>
                    <a:pt x="141" y="23"/>
                    <a:pt x="1" y="199"/>
                    <a:pt x="21" y="393"/>
                  </a:cubicBezTo>
                  <a:cubicBezTo>
                    <a:pt x="40" y="575"/>
                    <a:pt x="195" y="710"/>
                    <a:pt x="374" y="710"/>
                  </a:cubicBezTo>
                  <a:cubicBezTo>
                    <a:pt x="386" y="710"/>
                    <a:pt x="399" y="709"/>
                    <a:pt x="412" y="708"/>
                  </a:cubicBezTo>
                  <a:cubicBezTo>
                    <a:pt x="606" y="688"/>
                    <a:pt x="746" y="512"/>
                    <a:pt x="726" y="318"/>
                  </a:cubicBezTo>
                  <a:cubicBezTo>
                    <a:pt x="706" y="135"/>
                    <a:pt x="552" y="1"/>
                    <a:pt x="3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906000" y="2839325"/>
              <a:ext cx="17800" cy="17775"/>
            </a:xfrm>
            <a:custGeom>
              <a:avLst/>
              <a:gdLst/>
              <a:ahLst/>
              <a:cxnLst/>
              <a:rect l="l" t="t" r="r" b="b"/>
              <a:pathLst>
                <a:path w="712" h="711" extrusionOk="0">
                  <a:moveTo>
                    <a:pt x="356" y="0"/>
                  </a:moveTo>
                  <a:cubicBezTo>
                    <a:pt x="160" y="0"/>
                    <a:pt x="1" y="160"/>
                    <a:pt x="1" y="355"/>
                  </a:cubicBezTo>
                  <a:cubicBezTo>
                    <a:pt x="1" y="552"/>
                    <a:pt x="161" y="711"/>
                    <a:pt x="356" y="711"/>
                  </a:cubicBezTo>
                  <a:cubicBezTo>
                    <a:pt x="553" y="711"/>
                    <a:pt x="712" y="551"/>
                    <a:pt x="712" y="355"/>
                  </a:cubicBezTo>
                  <a:cubicBezTo>
                    <a:pt x="712" y="160"/>
                    <a:pt x="552" y="0"/>
                    <a:pt x="3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863425" y="2877525"/>
              <a:ext cx="39675" cy="82050"/>
            </a:xfrm>
            <a:custGeom>
              <a:avLst/>
              <a:gdLst/>
              <a:ahLst/>
              <a:cxnLst/>
              <a:rect l="l" t="t" r="r" b="b"/>
              <a:pathLst>
                <a:path w="1587" h="3282" extrusionOk="0">
                  <a:moveTo>
                    <a:pt x="1108" y="0"/>
                  </a:moveTo>
                  <a:cubicBezTo>
                    <a:pt x="1005" y="0"/>
                    <a:pt x="901" y="43"/>
                    <a:pt x="826" y="146"/>
                  </a:cubicBezTo>
                  <a:cubicBezTo>
                    <a:pt x="208" y="993"/>
                    <a:pt x="0" y="2010"/>
                    <a:pt x="182" y="3038"/>
                  </a:cubicBezTo>
                  <a:cubicBezTo>
                    <a:pt x="212" y="3208"/>
                    <a:pt x="333" y="3281"/>
                    <a:pt x="464" y="3281"/>
                  </a:cubicBezTo>
                  <a:cubicBezTo>
                    <a:pt x="660" y="3281"/>
                    <a:pt x="876" y="3114"/>
                    <a:pt x="831" y="2858"/>
                  </a:cubicBezTo>
                  <a:cubicBezTo>
                    <a:pt x="680" y="2004"/>
                    <a:pt x="899" y="1181"/>
                    <a:pt x="1407" y="485"/>
                  </a:cubicBezTo>
                  <a:cubicBezTo>
                    <a:pt x="1586" y="239"/>
                    <a:pt x="1351" y="0"/>
                    <a:pt x="1108"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505825" y="2449625"/>
              <a:ext cx="25700" cy="30025"/>
            </a:xfrm>
            <a:custGeom>
              <a:avLst/>
              <a:gdLst/>
              <a:ahLst/>
              <a:cxnLst/>
              <a:rect l="l" t="t" r="r" b="b"/>
              <a:pathLst>
                <a:path w="1028" h="1201" extrusionOk="0">
                  <a:moveTo>
                    <a:pt x="542" y="0"/>
                  </a:moveTo>
                  <a:cubicBezTo>
                    <a:pt x="466" y="0"/>
                    <a:pt x="388" y="30"/>
                    <a:pt x="318" y="101"/>
                  </a:cubicBezTo>
                  <a:cubicBezTo>
                    <a:pt x="112" y="313"/>
                    <a:pt x="0" y="579"/>
                    <a:pt x="10" y="876"/>
                  </a:cubicBezTo>
                  <a:cubicBezTo>
                    <a:pt x="17" y="1092"/>
                    <a:pt x="189" y="1201"/>
                    <a:pt x="357" y="1201"/>
                  </a:cubicBezTo>
                  <a:cubicBezTo>
                    <a:pt x="525" y="1201"/>
                    <a:pt x="689" y="1093"/>
                    <a:pt x="682" y="876"/>
                  </a:cubicBezTo>
                  <a:cubicBezTo>
                    <a:pt x="679" y="753"/>
                    <a:pt x="707" y="665"/>
                    <a:pt x="794" y="577"/>
                  </a:cubicBezTo>
                  <a:cubicBezTo>
                    <a:pt x="1028" y="338"/>
                    <a:pt x="799" y="0"/>
                    <a:pt x="542"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316525" y="3096625"/>
              <a:ext cx="81050" cy="51125"/>
            </a:xfrm>
            <a:custGeom>
              <a:avLst/>
              <a:gdLst/>
              <a:ahLst/>
              <a:cxnLst/>
              <a:rect l="l" t="t" r="r" b="b"/>
              <a:pathLst>
                <a:path w="3242" h="2045" extrusionOk="0">
                  <a:moveTo>
                    <a:pt x="2601" y="0"/>
                  </a:moveTo>
                  <a:cubicBezTo>
                    <a:pt x="2547" y="0"/>
                    <a:pt x="2489" y="10"/>
                    <a:pt x="2428" y="32"/>
                  </a:cubicBezTo>
                  <a:cubicBezTo>
                    <a:pt x="1674" y="302"/>
                    <a:pt x="1004" y="689"/>
                    <a:pt x="393" y="1204"/>
                  </a:cubicBezTo>
                  <a:cubicBezTo>
                    <a:pt x="0" y="1534"/>
                    <a:pt x="361" y="2044"/>
                    <a:pt x="773" y="2044"/>
                  </a:cubicBezTo>
                  <a:cubicBezTo>
                    <a:pt x="885" y="2044"/>
                    <a:pt x="1000" y="2007"/>
                    <a:pt x="1106" y="1918"/>
                  </a:cubicBezTo>
                  <a:cubicBezTo>
                    <a:pt x="1577" y="1521"/>
                    <a:pt x="2116" y="1214"/>
                    <a:pt x="2696" y="1006"/>
                  </a:cubicBezTo>
                  <a:cubicBezTo>
                    <a:pt x="3242" y="810"/>
                    <a:pt x="3085" y="0"/>
                    <a:pt x="2601"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419900" y="3083675"/>
              <a:ext cx="96200" cy="28275"/>
            </a:xfrm>
            <a:custGeom>
              <a:avLst/>
              <a:gdLst/>
              <a:ahLst/>
              <a:cxnLst/>
              <a:rect l="l" t="t" r="r" b="b"/>
              <a:pathLst>
                <a:path w="3848" h="1131" extrusionOk="0">
                  <a:moveTo>
                    <a:pt x="1783" y="0"/>
                  </a:moveTo>
                  <a:cubicBezTo>
                    <a:pt x="1395" y="0"/>
                    <a:pt x="1005" y="31"/>
                    <a:pt x="611" y="90"/>
                  </a:cubicBezTo>
                  <a:cubicBezTo>
                    <a:pt x="0" y="182"/>
                    <a:pt x="219" y="1070"/>
                    <a:pt x="792" y="1070"/>
                  </a:cubicBezTo>
                  <a:cubicBezTo>
                    <a:pt x="820" y="1070"/>
                    <a:pt x="849" y="1068"/>
                    <a:pt x="879" y="1064"/>
                  </a:cubicBezTo>
                  <a:cubicBezTo>
                    <a:pt x="1172" y="1019"/>
                    <a:pt x="1467" y="997"/>
                    <a:pt x="1762" y="997"/>
                  </a:cubicBezTo>
                  <a:cubicBezTo>
                    <a:pt x="2171" y="997"/>
                    <a:pt x="2579" y="1039"/>
                    <a:pt x="2981" y="1119"/>
                  </a:cubicBezTo>
                  <a:cubicBezTo>
                    <a:pt x="3020" y="1127"/>
                    <a:pt x="3057" y="1131"/>
                    <a:pt x="3093" y="1131"/>
                  </a:cubicBezTo>
                  <a:cubicBezTo>
                    <a:pt x="3644" y="1131"/>
                    <a:pt x="3848" y="266"/>
                    <a:pt x="3249" y="147"/>
                  </a:cubicBezTo>
                  <a:cubicBezTo>
                    <a:pt x="2757" y="48"/>
                    <a:pt x="2271" y="0"/>
                    <a:pt x="1783"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5079250" y="2925400"/>
              <a:ext cx="197550" cy="176800"/>
            </a:xfrm>
            <a:custGeom>
              <a:avLst/>
              <a:gdLst/>
              <a:ahLst/>
              <a:cxnLst/>
              <a:rect l="l" t="t" r="r" b="b"/>
              <a:pathLst>
                <a:path w="7902" h="7072" extrusionOk="0">
                  <a:moveTo>
                    <a:pt x="6905" y="1"/>
                  </a:moveTo>
                  <a:cubicBezTo>
                    <a:pt x="6801" y="1"/>
                    <a:pt x="6690" y="28"/>
                    <a:pt x="6577" y="90"/>
                  </a:cubicBezTo>
                  <a:cubicBezTo>
                    <a:pt x="3989" y="1516"/>
                    <a:pt x="1861" y="3555"/>
                    <a:pt x="316" y="6074"/>
                  </a:cubicBezTo>
                  <a:cubicBezTo>
                    <a:pt x="0" y="6588"/>
                    <a:pt x="466" y="7072"/>
                    <a:pt x="931" y="7072"/>
                  </a:cubicBezTo>
                  <a:cubicBezTo>
                    <a:pt x="1136" y="7072"/>
                    <a:pt x="1340" y="6978"/>
                    <a:pt x="1479" y="6753"/>
                  </a:cubicBezTo>
                  <a:cubicBezTo>
                    <a:pt x="2909" y="4425"/>
                    <a:pt x="4863" y="2571"/>
                    <a:pt x="7256" y="1252"/>
                  </a:cubicBezTo>
                  <a:cubicBezTo>
                    <a:pt x="7902" y="896"/>
                    <a:pt x="7506" y="1"/>
                    <a:pt x="69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5149475" y="2851150"/>
              <a:ext cx="91625" cy="56675"/>
            </a:xfrm>
            <a:custGeom>
              <a:avLst/>
              <a:gdLst/>
              <a:ahLst/>
              <a:cxnLst/>
              <a:rect l="l" t="t" r="r" b="b"/>
              <a:pathLst>
                <a:path w="3665" h="2267" extrusionOk="0">
                  <a:moveTo>
                    <a:pt x="2933" y="0"/>
                  </a:moveTo>
                  <a:cubicBezTo>
                    <a:pt x="2814" y="0"/>
                    <a:pt x="2691" y="28"/>
                    <a:pt x="2573" y="79"/>
                  </a:cubicBezTo>
                  <a:cubicBezTo>
                    <a:pt x="1853" y="394"/>
                    <a:pt x="1131" y="711"/>
                    <a:pt x="412" y="1026"/>
                  </a:cubicBezTo>
                  <a:cubicBezTo>
                    <a:pt x="79" y="1171"/>
                    <a:pt x="0" y="1660"/>
                    <a:pt x="171" y="1946"/>
                  </a:cubicBezTo>
                  <a:cubicBezTo>
                    <a:pt x="303" y="2169"/>
                    <a:pt x="512" y="2266"/>
                    <a:pt x="734" y="2266"/>
                  </a:cubicBezTo>
                  <a:cubicBezTo>
                    <a:pt x="852" y="2266"/>
                    <a:pt x="975" y="2238"/>
                    <a:pt x="1092" y="2187"/>
                  </a:cubicBezTo>
                  <a:cubicBezTo>
                    <a:pt x="1812" y="1873"/>
                    <a:pt x="2534" y="1557"/>
                    <a:pt x="3253" y="1241"/>
                  </a:cubicBezTo>
                  <a:cubicBezTo>
                    <a:pt x="3585" y="1097"/>
                    <a:pt x="3665" y="608"/>
                    <a:pt x="3494" y="320"/>
                  </a:cubicBezTo>
                  <a:cubicBezTo>
                    <a:pt x="3362" y="97"/>
                    <a:pt x="3155" y="0"/>
                    <a:pt x="29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5792550" y="2498975"/>
              <a:ext cx="256800" cy="246575"/>
            </a:xfrm>
            <a:custGeom>
              <a:avLst/>
              <a:gdLst/>
              <a:ahLst/>
              <a:cxnLst/>
              <a:rect l="l" t="t" r="r" b="b"/>
              <a:pathLst>
                <a:path w="10272" h="9863" extrusionOk="0">
                  <a:moveTo>
                    <a:pt x="1001" y="1"/>
                  </a:moveTo>
                  <a:cubicBezTo>
                    <a:pt x="469" y="1"/>
                    <a:pt x="1" y="678"/>
                    <a:pt x="497" y="1137"/>
                  </a:cubicBezTo>
                  <a:cubicBezTo>
                    <a:pt x="3423" y="3845"/>
                    <a:pt x="6216" y="6681"/>
                    <a:pt x="8879" y="9647"/>
                  </a:cubicBezTo>
                  <a:cubicBezTo>
                    <a:pt x="9015" y="9799"/>
                    <a:pt x="9171" y="9862"/>
                    <a:pt x="9324" y="9862"/>
                  </a:cubicBezTo>
                  <a:cubicBezTo>
                    <a:pt x="9820" y="9862"/>
                    <a:pt x="10271" y="9188"/>
                    <a:pt x="9830" y="8696"/>
                  </a:cubicBezTo>
                  <a:cubicBezTo>
                    <a:pt x="7167" y="5729"/>
                    <a:pt x="4374" y="2892"/>
                    <a:pt x="1449" y="185"/>
                  </a:cubicBezTo>
                  <a:cubicBezTo>
                    <a:pt x="1308" y="56"/>
                    <a:pt x="1152" y="1"/>
                    <a:pt x="1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5981125" y="2552925"/>
              <a:ext cx="178575" cy="178250"/>
            </a:xfrm>
            <a:custGeom>
              <a:avLst/>
              <a:gdLst/>
              <a:ahLst/>
              <a:cxnLst/>
              <a:rect l="l" t="t" r="r" b="b"/>
              <a:pathLst>
                <a:path w="7143" h="7130" extrusionOk="0">
                  <a:moveTo>
                    <a:pt x="1016" y="0"/>
                  </a:moveTo>
                  <a:cubicBezTo>
                    <a:pt x="475" y="0"/>
                    <a:pt x="1" y="678"/>
                    <a:pt x="510" y="1129"/>
                  </a:cubicBezTo>
                  <a:cubicBezTo>
                    <a:pt x="2438" y="2831"/>
                    <a:pt x="4151" y="4727"/>
                    <a:pt x="5631" y="6831"/>
                  </a:cubicBezTo>
                  <a:cubicBezTo>
                    <a:pt x="5779" y="7042"/>
                    <a:pt x="5987" y="7129"/>
                    <a:pt x="6193" y="7129"/>
                  </a:cubicBezTo>
                  <a:cubicBezTo>
                    <a:pt x="6675" y="7129"/>
                    <a:pt x="7143" y="6650"/>
                    <a:pt x="6793" y="6152"/>
                  </a:cubicBezTo>
                  <a:cubicBezTo>
                    <a:pt x="5249" y="3954"/>
                    <a:pt x="3477" y="1955"/>
                    <a:pt x="1462" y="176"/>
                  </a:cubicBezTo>
                  <a:cubicBezTo>
                    <a:pt x="1322" y="52"/>
                    <a:pt x="1166" y="0"/>
                    <a:pt x="10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6045250" y="2756575"/>
              <a:ext cx="111725" cy="108050"/>
            </a:xfrm>
            <a:custGeom>
              <a:avLst/>
              <a:gdLst/>
              <a:ahLst/>
              <a:cxnLst/>
              <a:rect l="l" t="t" r="r" b="b"/>
              <a:pathLst>
                <a:path w="4469" h="4322" extrusionOk="0">
                  <a:moveTo>
                    <a:pt x="1031" y="1"/>
                  </a:moveTo>
                  <a:cubicBezTo>
                    <a:pt x="481" y="1"/>
                    <a:pt x="0" y="680"/>
                    <a:pt x="522" y="1121"/>
                  </a:cubicBezTo>
                  <a:cubicBezTo>
                    <a:pt x="1505" y="1947"/>
                    <a:pt x="2331" y="2902"/>
                    <a:pt x="2995" y="4002"/>
                  </a:cubicBezTo>
                  <a:cubicBezTo>
                    <a:pt x="3132" y="4228"/>
                    <a:pt x="3336" y="4322"/>
                    <a:pt x="3540" y="4322"/>
                  </a:cubicBezTo>
                  <a:cubicBezTo>
                    <a:pt x="4003" y="4322"/>
                    <a:pt x="4468" y="3838"/>
                    <a:pt x="4156" y="3322"/>
                  </a:cubicBezTo>
                  <a:cubicBezTo>
                    <a:pt x="3437" y="2131"/>
                    <a:pt x="2540" y="1067"/>
                    <a:pt x="1474" y="169"/>
                  </a:cubicBezTo>
                  <a:cubicBezTo>
                    <a:pt x="1334" y="51"/>
                    <a:pt x="1180" y="1"/>
                    <a:pt x="10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128;p3"/>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9" name="Google Shape;129;p3"/>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3"/>
          <p:cNvGrpSpPr/>
          <p:nvPr/>
        </p:nvGrpSpPr>
        <p:grpSpPr>
          <a:xfrm>
            <a:off x="371330" y="3818004"/>
            <a:ext cx="8400431" cy="1003659"/>
            <a:chOff x="4122825" y="2769975"/>
            <a:chExt cx="4390775" cy="1934950"/>
          </a:xfrm>
        </p:grpSpPr>
        <p:sp>
          <p:nvSpPr>
            <p:cNvPr id="131" name="Google Shape;131;p3"/>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3"/>
          <p:cNvGrpSpPr/>
          <p:nvPr/>
        </p:nvGrpSpPr>
        <p:grpSpPr>
          <a:xfrm rot="10800000" flipH="1">
            <a:off x="371330" y="540079"/>
            <a:ext cx="8400431" cy="1003659"/>
            <a:chOff x="4122825" y="2769975"/>
            <a:chExt cx="4390775" cy="1934950"/>
          </a:xfrm>
        </p:grpSpPr>
        <p:sp>
          <p:nvSpPr>
            <p:cNvPr id="155" name="Google Shape;155;p3"/>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3"/>
          <p:cNvGrpSpPr/>
          <p:nvPr/>
        </p:nvGrpSpPr>
        <p:grpSpPr>
          <a:xfrm>
            <a:off x="372025" y="321975"/>
            <a:ext cx="8400000" cy="4499700"/>
            <a:chOff x="372025" y="321975"/>
            <a:chExt cx="8400000" cy="4499700"/>
          </a:xfrm>
        </p:grpSpPr>
        <p:sp>
          <p:nvSpPr>
            <p:cNvPr id="179" name="Google Shape;179;p3"/>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3"/>
          <p:cNvSpPr txBox="1">
            <a:spLocks noGrp="1"/>
          </p:cNvSpPr>
          <p:nvPr>
            <p:ph type="title" hasCustomPrompt="1"/>
          </p:nvPr>
        </p:nvSpPr>
        <p:spPr>
          <a:xfrm>
            <a:off x="7790225" y="324675"/>
            <a:ext cx="633900" cy="21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r>
              <a:t>xx%</a:t>
            </a:r>
          </a:p>
        </p:txBody>
      </p:sp>
      <p:sp>
        <p:nvSpPr>
          <p:cNvPr id="185" name="Google Shape;185;p3"/>
          <p:cNvSpPr txBox="1">
            <a:spLocks noGrp="1"/>
          </p:cNvSpPr>
          <p:nvPr>
            <p:ph type="subTitle" idx="1"/>
          </p:nvPr>
        </p:nvSpPr>
        <p:spPr>
          <a:xfrm>
            <a:off x="2391925" y="2817825"/>
            <a:ext cx="4360200" cy="4434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6" name="Google Shape;186;p3"/>
          <p:cNvSpPr txBox="1">
            <a:spLocks noGrp="1"/>
          </p:cNvSpPr>
          <p:nvPr>
            <p:ph type="title" idx="2"/>
          </p:nvPr>
        </p:nvSpPr>
        <p:spPr>
          <a:xfrm>
            <a:off x="1070575" y="2043725"/>
            <a:ext cx="70029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3600"/>
              <a:buNone/>
              <a:defRPr sz="4700">
                <a:solidFill>
                  <a:schemeClr val="lt2"/>
                </a:solidFill>
              </a:defRPr>
            </a:lvl1pPr>
            <a:lvl2pPr lvl="1" algn="ctr">
              <a:spcBef>
                <a:spcPts val="0"/>
              </a:spcBef>
              <a:spcAft>
                <a:spcPts val="0"/>
              </a:spcAft>
              <a:buClr>
                <a:schemeClr val="lt2"/>
              </a:buClr>
              <a:buSzPts val="3600"/>
              <a:buNone/>
              <a:defRPr sz="3600">
                <a:solidFill>
                  <a:schemeClr val="lt2"/>
                </a:solidFill>
              </a:defRPr>
            </a:lvl2pPr>
            <a:lvl3pPr lvl="2" algn="ctr">
              <a:spcBef>
                <a:spcPts val="0"/>
              </a:spcBef>
              <a:spcAft>
                <a:spcPts val="0"/>
              </a:spcAft>
              <a:buClr>
                <a:schemeClr val="lt2"/>
              </a:buClr>
              <a:buSzPts val="3600"/>
              <a:buNone/>
              <a:defRPr sz="3600">
                <a:solidFill>
                  <a:schemeClr val="lt2"/>
                </a:solidFill>
              </a:defRPr>
            </a:lvl3pPr>
            <a:lvl4pPr lvl="3" algn="ctr">
              <a:spcBef>
                <a:spcPts val="0"/>
              </a:spcBef>
              <a:spcAft>
                <a:spcPts val="0"/>
              </a:spcAft>
              <a:buClr>
                <a:schemeClr val="lt2"/>
              </a:buClr>
              <a:buSzPts val="3600"/>
              <a:buNone/>
              <a:defRPr sz="3600">
                <a:solidFill>
                  <a:schemeClr val="lt2"/>
                </a:solidFill>
              </a:defRPr>
            </a:lvl4pPr>
            <a:lvl5pPr lvl="4" algn="ctr">
              <a:spcBef>
                <a:spcPts val="0"/>
              </a:spcBef>
              <a:spcAft>
                <a:spcPts val="0"/>
              </a:spcAft>
              <a:buClr>
                <a:schemeClr val="lt2"/>
              </a:buClr>
              <a:buSzPts val="3600"/>
              <a:buNone/>
              <a:defRPr sz="3600">
                <a:solidFill>
                  <a:schemeClr val="lt2"/>
                </a:solidFill>
              </a:defRPr>
            </a:lvl5pPr>
            <a:lvl6pPr lvl="5" algn="ctr">
              <a:spcBef>
                <a:spcPts val="0"/>
              </a:spcBef>
              <a:spcAft>
                <a:spcPts val="0"/>
              </a:spcAft>
              <a:buClr>
                <a:schemeClr val="lt2"/>
              </a:buClr>
              <a:buSzPts val="3600"/>
              <a:buNone/>
              <a:defRPr sz="3600">
                <a:solidFill>
                  <a:schemeClr val="lt2"/>
                </a:solidFill>
              </a:defRPr>
            </a:lvl6pPr>
            <a:lvl7pPr lvl="6" algn="ctr">
              <a:spcBef>
                <a:spcPts val="0"/>
              </a:spcBef>
              <a:spcAft>
                <a:spcPts val="0"/>
              </a:spcAft>
              <a:buClr>
                <a:schemeClr val="lt2"/>
              </a:buClr>
              <a:buSzPts val="3600"/>
              <a:buNone/>
              <a:defRPr sz="3600">
                <a:solidFill>
                  <a:schemeClr val="lt2"/>
                </a:solidFill>
              </a:defRPr>
            </a:lvl7pPr>
            <a:lvl8pPr lvl="7" algn="ctr">
              <a:spcBef>
                <a:spcPts val="0"/>
              </a:spcBef>
              <a:spcAft>
                <a:spcPts val="0"/>
              </a:spcAft>
              <a:buClr>
                <a:schemeClr val="lt2"/>
              </a:buClr>
              <a:buSzPts val="3600"/>
              <a:buNone/>
              <a:defRPr sz="3600">
                <a:solidFill>
                  <a:schemeClr val="lt2"/>
                </a:solidFill>
              </a:defRPr>
            </a:lvl8pPr>
            <a:lvl9pPr lvl="8" algn="ctr">
              <a:spcBef>
                <a:spcPts val="0"/>
              </a:spcBef>
              <a:spcAft>
                <a:spcPts val="0"/>
              </a:spcAft>
              <a:buClr>
                <a:schemeClr val="lt2"/>
              </a:buClr>
              <a:buSzPts val="3600"/>
              <a:buNone/>
              <a:defRPr sz="3600">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50"/>
        <p:cNvGrpSpPr/>
        <p:nvPr/>
      </p:nvGrpSpPr>
      <p:grpSpPr>
        <a:xfrm>
          <a:off x="0" y="0"/>
          <a:ext cx="0" cy="0"/>
          <a:chOff x="0" y="0"/>
          <a:chExt cx="0" cy="0"/>
        </a:xfrm>
      </p:grpSpPr>
      <p:grpSp>
        <p:nvGrpSpPr>
          <p:cNvPr id="351" name="Google Shape;351;p8"/>
          <p:cNvGrpSpPr/>
          <p:nvPr/>
        </p:nvGrpSpPr>
        <p:grpSpPr>
          <a:xfrm rot="816243">
            <a:off x="7885012" y="585070"/>
            <a:ext cx="624221" cy="2019733"/>
            <a:chOff x="6505688" y="3123675"/>
            <a:chExt cx="624250" cy="2019825"/>
          </a:xfrm>
        </p:grpSpPr>
        <p:sp>
          <p:nvSpPr>
            <p:cNvPr id="352" name="Google Shape;352;p8"/>
            <p:cNvSpPr/>
            <p:nvPr/>
          </p:nvSpPr>
          <p:spPr>
            <a:xfrm>
              <a:off x="6666113" y="3575400"/>
              <a:ext cx="322850" cy="555300"/>
            </a:xfrm>
            <a:custGeom>
              <a:avLst/>
              <a:gdLst/>
              <a:ahLst/>
              <a:cxnLst/>
              <a:rect l="l" t="t" r="r" b="b"/>
              <a:pathLst>
                <a:path w="12914" h="22212" extrusionOk="0">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6668613" y="3230325"/>
              <a:ext cx="58900" cy="480150"/>
            </a:xfrm>
            <a:custGeom>
              <a:avLst/>
              <a:gdLst/>
              <a:ahLst/>
              <a:cxnLst/>
              <a:rect l="l" t="t" r="r" b="b"/>
              <a:pathLst>
                <a:path w="2356" h="19206" extrusionOk="0">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6845513" y="3147925"/>
              <a:ext cx="58875" cy="480150"/>
            </a:xfrm>
            <a:custGeom>
              <a:avLst/>
              <a:gdLst/>
              <a:ahLst/>
              <a:cxnLst/>
              <a:rect l="l" t="t" r="r" b="b"/>
              <a:pathLst>
                <a:path w="2355" h="19206" extrusionOk="0">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6929863" y="3303225"/>
              <a:ext cx="58925" cy="480125"/>
            </a:xfrm>
            <a:custGeom>
              <a:avLst/>
              <a:gdLst/>
              <a:ahLst/>
              <a:cxnLst/>
              <a:rect l="l" t="t" r="r" b="b"/>
              <a:pathLst>
                <a:path w="2357" h="19205" extrusionOk="0">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6756588" y="3123675"/>
              <a:ext cx="58900" cy="480150"/>
            </a:xfrm>
            <a:custGeom>
              <a:avLst/>
              <a:gdLst/>
              <a:ahLst/>
              <a:cxnLst/>
              <a:rect l="l" t="t" r="r" b="b"/>
              <a:pathLst>
                <a:path w="2356" h="19206" extrusionOk="0">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6906838" y="3509750"/>
              <a:ext cx="223100" cy="595575"/>
            </a:xfrm>
            <a:custGeom>
              <a:avLst/>
              <a:gdLst/>
              <a:ahLst/>
              <a:cxnLst/>
              <a:rect l="l" t="t" r="r" b="b"/>
              <a:pathLst>
                <a:path w="8924" h="23823" extrusionOk="0">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6747688" y="3669775"/>
              <a:ext cx="185600" cy="234225"/>
            </a:xfrm>
            <a:custGeom>
              <a:avLst/>
              <a:gdLst/>
              <a:ahLst/>
              <a:cxnLst/>
              <a:rect l="l" t="t" r="r" b="b"/>
              <a:pathLst>
                <a:path w="7424" h="9369" extrusionOk="0">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6505688" y="4325575"/>
              <a:ext cx="268950" cy="748475"/>
            </a:xfrm>
            <a:custGeom>
              <a:avLst/>
              <a:gdLst/>
              <a:ahLst/>
              <a:cxnLst/>
              <a:rect l="l" t="t" r="r" b="b"/>
              <a:pathLst>
                <a:path w="10758" h="29939" extrusionOk="0">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6515438" y="4366125"/>
              <a:ext cx="219375" cy="610225"/>
            </a:xfrm>
            <a:custGeom>
              <a:avLst/>
              <a:gdLst/>
              <a:ahLst/>
              <a:cxnLst/>
              <a:rect l="l" t="t" r="r" b="b"/>
              <a:pathLst>
                <a:path w="8775" h="24409" extrusionOk="0">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6892288" y="4372700"/>
              <a:ext cx="219950" cy="580550"/>
            </a:xfrm>
            <a:custGeom>
              <a:avLst/>
              <a:gdLst/>
              <a:ahLst/>
              <a:cxnLst/>
              <a:rect l="l" t="t" r="r" b="b"/>
              <a:pathLst>
                <a:path w="8798" h="23222" extrusionOk="0">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6988163" y="4495250"/>
              <a:ext cx="124200" cy="393575"/>
            </a:xfrm>
            <a:custGeom>
              <a:avLst/>
              <a:gdLst/>
              <a:ahLst/>
              <a:cxnLst/>
              <a:rect l="l" t="t" r="r" b="b"/>
              <a:pathLst>
                <a:path w="4968" h="15743" extrusionOk="0">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6814788" y="4120300"/>
              <a:ext cx="20750" cy="883125"/>
            </a:xfrm>
            <a:custGeom>
              <a:avLst/>
              <a:gdLst/>
              <a:ahLst/>
              <a:cxnLst/>
              <a:rect l="l" t="t" r="r" b="b"/>
              <a:pathLst>
                <a:path w="830" h="35325" extrusionOk="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6740563" y="4975650"/>
              <a:ext cx="167875" cy="167850"/>
            </a:xfrm>
            <a:custGeom>
              <a:avLst/>
              <a:gdLst/>
              <a:ahLst/>
              <a:cxnLst/>
              <a:rect l="l" t="t" r="r" b="b"/>
              <a:pathLst>
                <a:path w="6715" h="6714" extrusionOk="0">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6520438" y="4328650"/>
              <a:ext cx="231925" cy="450350"/>
            </a:xfrm>
            <a:custGeom>
              <a:avLst/>
              <a:gdLst/>
              <a:ahLst/>
              <a:cxnLst/>
              <a:rect l="l" t="t" r="r" b="b"/>
              <a:pathLst>
                <a:path w="9277" h="18014" extrusionOk="0">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6601713" y="4721000"/>
              <a:ext cx="57850" cy="57900"/>
            </a:xfrm>
            <a:custGeom>
              <a:avLst/>
              <a:gdLst/>
              <a:ahLst/>
              <a:cxnLst/>
              <a:rect l="l" t="t" r="r" b="b"/>
              <a:pathLst>
                <a:path w="2314" h="2316" extrusionOk="0">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6676913" y="4483725"/>
              <a:ext cx="57900" cy="57875"/>
            </a:xfrm>
            <a:custGeom>
              <a:avLst/>
              <a:gdLst/>
              <a:ahLst/>
              <a:cxnLst/>
              <a:rect l="l" t="t" r="r" b="b"/>
              <a:pathLst>
                <a:path w="2316" h="2315" extrusionOk="0">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6695088" y="4091975"/>
              <a:ext cx="316850" cy="737175"/>
            </a:xfrm>
            <a:custGeom>
              <a:avLst/>
              <a:gdLst/>
              <a:ahLst/>
              <a:cxnLst/>
              <a:rect l="l" t="t" r="r" b="b"/>
              <a:pathLst>
                <a:path w="12674" h="29487" extrusionOk="0">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6763713" y="4003350"/>
              <a:ext cx="133125" cy="133175"/>
            </a:xfrm>
            <a:custGeom>
              <a:avLst/>
              <a:gdLst/>
              <a:ahLst/>
              <a:cxnLst/>
              <a:rect l="l" t="t" r="r" b="b"/>
              <a:pathLst>
                <a:path w="5325" h="5327" extrusionOk="0">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6781088" y="4796225"/>
              <a:ext cx="92650" cy="92650"/>
            </a:xfrm>
            <a:custGeom>
              <a:avLst/>
              <a:gdLst/>
              <a:ahLst/>
              <a:cxnLst/>
              <a:rect l="l" t="t" r="r" b="b"/>
              <a:pathLst>
                <a:path w="3706" h="3706" extrusionOk="0">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6743388" y="3720400"/>
              <a:ext cx="178275" cy="201975"/>
            </a:xfrm>
            <a:custGeom>
              <a:avLst/>
              <a:gdLst/>
              <a:ahLst/>
              <a:cxnLst/>
              <a:rect l="l" t="t" r="r" b="b"/>
              <a:pathLst>
                <a:path w="7131" h="8079" extrusionOk="0">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6909738" y="3936950"/>
              <a:ext cx="66825" cy="51800"/>
            </a:xfrm>
            <a:custGeom>
              <a:avLst/>
              <a:gdLst/>
              <a:ahLst/>
              <a:cxnLst/>
              <a:rect l="l" t="t" r="r" b="b"/>
              <a:pathLst>
                <a:path w="2673" h="2072" extrusionOk="0">
                  <a:moveTo>
                    <a:pt x="1336" y="0"/>
                  </a:moveTo>
                  <a:cubicBezTo>
                    <a:pt x="3" y="2"/>
                    <a:pt x="0" y="2071"/>
                    <a:pt x="1336" y="2071"/>
                  </a:cubicBezTo>
                  <a:cubicBezTo>
                    <a:pt x="2668" y="2071"/>
                    <a:pt x="2672"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6955413" y="3868875"/>
              <a:ext cx="33350" cy="25925"/>
            </a:xfrm>
            <a:custGeom>
              <a:avLst/>
              <a:gdLst/>
              <a:ahLst/>
              <a:cxnLst/>
              <a:rect l="l" t="t" r="r" b="b"/>
              <a:pathLst>
                <a:path w="1334" h="1037" extrusionOk="0">
                  <a:moveTo>
                    <a:pt x="667" y="1"/>
                  </a:moveTo>
                  <a:cubicBezTo>
                    <a:pt x="0" y="1"/>
                    <a:pt x="0" y="1037"/>
                    <a:pt x="667" y="1037"/>
                  </a:cubicBezTo>
                  <a:cubicBezTo>
                    <a:pt x="1333" y="1037"/>
                    <a:pt x="1333"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6584963" y="4985875"/>
              <a:ext cx="33425" cy="25875"/>
            </a:xfrm>
            <a:custGeom>
              <a:avLst/>
              <a:gdLst/>
              <a:ahLst/>
              <a:cxnLst/>
              <a:rect l="l" t="t" r="r" b="b"/>
              <a:pathLst>
                <a:path w="1337" h="1035" extrusionOk="0">
                  <a:moveTo>
                    <a:pt x="670" y="0"/>
                  </a:moveTo>
                  <a:cubicBezTo>
                    <a:pt x="2" y="0"/>
                    <a:pt x="1" y="1035"/>
                    <a:pt x="670" y="1035"/>
                  </a:cubicBezTo>
                  <a:cubicBezTo>
                    <a:pt x="1337" y="1035"/>
                    <a:pt x="133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6573388" y="4864300"/>
              <a:ext cx="33425" cy="25925"/>
            </a:xfrm>
            <a:custGeom>
              <a:avLst/>
              <a:gdLst/>
              <a:ahLst/>
              <a:cxnLst/>
              <a:rect l="l" t="t" r="r" b="b"/>
              <a:pathLst>
                <a:path w="1337" h="1037" extrusionOk="0">
                  <a:moveTo>
                    <a:pt x="670" y="1"/>
                  </a:moveTo>
                  <a:cubicBezTo>
                    <a:pt x="3" y="1"/>
                    <a:pt x="0" y="1037"/>
                    <a:pt x="670" y="1037"/>
                  </a:cubicBezTo>
                  <a:cubicBezTo>
                    <a:pt x="1336" y="1037"/>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6775988" y="5037950"/>
              <a:ext cx="39150" cy="25900"/>
            </a:xfrm>
            <a:custGeom>
              <a:avLst/>
              <a:gdLst/>
              <a:ahLst/>
              <a:cxnLst/>
              <a:rect l="l" t="t" r="r" b="b"/>
              <a:pathLst>
                <a:path w="1566" h="1036" extrusionOk="0">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6804913" y="4013575"/>
              <a:ext cx="33400" cy="25925"/>
            </a:xfrm>
            <a:custGeom>
              <a:avLst/>
              <a:gdLst/>
              <a:ahLst/>
              <a:cxnLst/>
              <a:rect l="l" t="t" r="r" b="b"/>
              <a:pathLst>
                <a:path w="1336" h="1037" extrusionOk="0">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6961838" y="4776125"/>
              <a:ext cx="66800" cy="51800"/>
            </a:xfrm>
            <a:custGeom>
              <a:avLst/>
              <a:gdLst/>
              <a:ahLst/>
              <a:cxnLst/>
              <a:rect l="l" t="t" r="r" b="b"/>
              <a:pathLst>
                <a:path w="2672" h="2072" extrusionOk="0">
                  <a:moveTo>
                    <a:pt x="1335" y="0"/>
                  </a:moveTo>
                  <a:cubicBezTo>
                    <a:pt x="3" y="0"/>
                    <a:pt x="1" y="2072"/>
                    <a:pt x="1335" y="2072"/>
                  </a:cubicBezTo>
                  <a:cubicBezTo>
                    <a:pt x="2668" y="2072"/>
                    <a:pt x="2671" y="0"/>
                    <a:pt x="1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7013238" y="4690675"/>
              <a:ext cx="33425" cy="25875"/>
            </a:xfrm>
            <a:custGeom>
              <a:avLst/>
              <a:gdLst/>
              <a:ahLst/>
              <a:cxnLst/>
              <a:rect l="l" t="t" r="r" b="b"/>
              <a:pathLst>
                <a:path w="1337" h="1035" extrusionOk="0">
                  <a:moveTo>
                    <a:pt x="670" y="1"/>
                  </a:moveTo>
                  <a:cubicBezTo>
                    <a:pt x="2" y="1"/>
                    <a:pt x="0" y="1035"/>
                    <a:pt x="670" y="1035"/>
                  </a:cubicBezTo>
                  <a:cubicBezTo>
                    <a:pt x="1336" y="1035"/>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821200" y="2952525"/>
            <a:ext cx="1283225" cy="1233550"/>
            <a:chOff x="1415300" y="3922225"/>
            <a:chExt cx="1283225" cy="1233550"/>
          </a:xfrm>
        </p:grpSpPr>
        <p:sp>
          <p:nvSpPr>
            <p:cNvPr id="381" name="Google Shape;381;p8"/>
            <p:cNvSpPr/>
            <p:nvPr/>
          </p:nvSpPr>
          <p:spPr>
            <a:xfrm>
              <a:off x="1507100" y="4306500"/>
              <a:ext cx="691275" cy="691275"/>
            </a:xfrm>
            <a:custGeom>
              <a:avLst/>
              <a:gdLst/>
              <a:ahLst/>
              <a:cxnLst/>
              <a:rect l="l" t="t" r="r" b="b"/>
              <a:pathLst>
                <a:path w="27651" h="27651" extrusionOk="0">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2070675" y="4007975"/>
              <a:ext cx="575750" cy="575750"/>
            </a:xfrm>
            <a:custGeom>
              <a:avLst/>
              <a:gdLst/>
              <a:ahLst/>
              <a:cxnLst/>
              <a:rect l="l" t="t" r="r" b="b"/>
              <a:pathLst>
                <a:path w="23030" h="23030" extrusionOk="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2199950" y="4582550"/>
              <a:ext cx="447875" cy="447850"/>
            </a:xfrm>
            <a:custGeom>
              <a:avLst/>
              <a:gdLst/>
              <a:ahLst/>
              <a:cxnLst/>
              <a:rect l="l" t="t" r="r" b="b"/>
              <a:pathLst>
                <a:path w="17915" h="17914" extrusionOk="0">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1507100" y="4313125"/>
              <a:ext cx="672325" cy="684625"/>
            </a:xfrm>
            <a:custGeom>
              <a:avLst/>
              <a:gdLst/>
              <a:ahLst/>
              <a:cxnLst/>
              <a:rect l="l" t="t" r="r" b="b"/>
              <a:pathLst>
                <a:path w="26893" h="27385" extrusionOk="0">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2070650" y="4042050"/>
              <a:ext cx="477750" cy="541700"/>
            </a:xfrm>
            <a:custGeom>
              <a:avLst/>
              <a:gdLst/>
              <a:ahLst/>
              <a:cxnLst/>
              <a:rect l="l" t="t" r="r" b="b"/>
              <a:pathLst>
                <a:path w="19110" h="21668" extrusionOk="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2199900" y="4643375"/>
              <a:ext cx="409100" cy="387000"/>
            </a:xfrm>
            <a:custGeom>
              <a:avLst/>
              <a:gdLst/>
              <a:ahLst/>
              <a:cxnLst/>
              <a:rect l="l" t="t" r="r" b="b"/>
              <a:pathLst>
                <a:path w="16364" h="15480" extrusionOk="0">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1918350" y="3947725"/>
              <a:ext cx="30875" cy="28700"/>
            </a:xfrm>
            <a:custGeom>
              <a:avLst/>
              <a:gdLst/>
              <a:ahLst/>
              <a:cxnLst/>
              <a:rect l="l" t="t" r="r" b="b"/>
              <a:pathLst>
                <a:path w="1235" h="1148" extrusionOk="0">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1415300" y="4850025"/>
              <a:ext cx="50900" cy="50900"/>
            </a:xfrm>
            <a:custGeom>
              <a:avLst/>
              <a:gdLst/>
              <a:ahLst/>
              <a:cxnLst/>
              <a:rect l="l" t="t" r="r" b="b"/>
              <a:pathLst>
                <a:path w="2036" h="2036" extrusionOk="0">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2556750" y="3922225"/>
              <a:ext cx="50900" cy="50900"/>
            </a:xfrm>
            <a:custGeom>
              <a:avLst/>
              <a:gdLst/>
              <a:ahLst/>
              <a:cxnLst/>
              <a:rect l="l" t="t" r="r" b="b"/>
              <a:pathLst>
                <a:path w="2036" h="2036" extrusionOk="0">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1773100" y="5104850"/>
              <a:ext cx="57725" cy="50925"/>
            </a:xfrm>
            <a:custGeom>
              <a:avLst/>
              <a:gdLst/>
              <a:ahLst/>
              <a:cxnLst/>
              <a:rect l="l" t="t" r="r" b="b"/>
              <a:pathLst>
                <a:path w="2309" h="2037" extrusionOk="0">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2123025" y="4983425"/>
              <a:ext cx="28700" cy="28700"/>
            </a:xfrm>
            <a:custGeom>
              <a:avLst/>
              <a:gdLst/>
              <a:ahLst/>
              <a:cxnLst/>
              <a:rect l="l" t="t" r="r" b="b"/>
              <a:pathLst>
                <a:path w="1148" h="1148" extrusionOk="0">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1614775" y="4268800"/>
              <a:ext cx="28675" cy="28700"/>
            </a:xfrm>
            <a:custGeom>
              <a:avLst/>
              <a:gdLst/>
              <a:ahLst/>
              <a:cxnLst/>
              <a:rect l="l" t="t" r="r" b="b"/>
              <a:pathLst>
                <a:path w="1147" h="1148" extrusionOk="0">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2669825" y="4497775"/>
              <a:ext cx="28700" cy="28700"/>
            </a:xfrm>
            <a:custGeom>
              <a:avLst/>
              <a:gdLst/>
              <a:ahLst/>
              <a:cxnLst/>
              <a:rect l="l" t="t" r="r" b="b"/>
              <a:pathLst>
                <a:path w="1148" h="1148" extrusionOk="0">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2387725" y="4108525"/>
              <a:ext cx="105700" cy="70675"/>
            </a:xfrm>
            <a:custGeom>
              <a:avLst/>
              <a:gdLst/>
              <a:ahLst/>
              <a:cxnLst/>
              <a:rect l="l" t="t" r="r" b="b"/>
              <a:pathLst>
                <a:path w="4228" h="2827" extrusionOk="0">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2481100" y="4185075"/>
              <a:ext cx="60975" cy="161075"/>
            </a:xfrm>
            <a:custGeom>
              <a:avLst/>
              <a:gdLst/>
              <a:ahLst/>
              <a:cxnLst/>
              <a:rect l="l" t="t" r="r" b="b"/>
              <a:pathLst>
                <a:path w="2439" h="6443" extrusionOk="0">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1864625" y="4426600"/>
              <a:ext cx="146675" cy="78600"/>
            </a:xfrm>
            <a:custGeom>
              <a:avLst/>
              <a:gdLst/>
              <a:ahLst/>
              <a:cxnLst/>
              <a:rect l="l" t="t" r="r" b="b"/>
              <a:pathLst>
                <a:path w="5867" h="3144" extrusionOk="0">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2006500" y="4511075"/>
              <a:ext cx="65575" cy="200075"/>
            </a:xfrm>
            <a:custGeom>
              <a:avLst/>
              <a:gdLst/>
              <a:ahLst/>
              <a:cxnLst/>
              <a:rect l="l" t="t" r="r" b="b"/>
              <a:pathLst>
                <a:path w="2623" h="8003" extrusionOk="0">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2391750" y="4665325"/>
              <a:ext cx="122625" cy="56025"/>
            </a:xfrm>
            <a:custGeom>
              <a:avLst/>
              <a:gdLst/>
              <a:ahLst/>
              <a:cxnLst/>
              <a:rect l="l" t="t" r="r" b="b"/>
              <a:pathLst>
                <a:path w="4905" h="2241" extrusionOk="0">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2510225" y="4740225"/>
              <a:ext cx="48350" cy="130825"/>
            </a:xfrm>
            <a:custGeom>
              <a:avLst/>
              <a:gdLst/>
              <a:ahLst/>
              <a:cxnLst/>
              <a:rect l="l" t="t" r="r" b="b"/>
              <a:pathLst>
                <a:path w="1934" h="5233" extrusionOk="0">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0" name="Google Shape;400;p8"/>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01" name="Google Shape;401;p8"/>
          <p:cNvSpPr txBox="1">
            <a:spLocks noGrp="1"/>
          </p:cNvSpPr>
          <p:nvPr>
            <p:ph type="title"/>
          </p:nvPr>
        </p:nvSpPr>
        <p:spPr>
          <a:xfrm>
            <a:off x="1123325" y="1307100"/>
            <a:ext cx="68973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8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3">
  <p:cSld name="TITLE_ONLY_1">
    <p:spTree>
      <p:nvGrpSpPr>
        <p:cNvPr id="1" name="Shape 1177"/>
        <p:cNvGrpSpPr/>
        <p:nvPr/>
      </p:nvGrpSpPr>
      <p:grpSpPr>
        <a:xfrm>
          <a:off x="0" y="0"/>
          <a:ext cx="0" cy="0"/>
          <a:chOff x="0" y="0"/>
          <a:chExt cx="0" cy="0"/>
        </a:xfrm>
      </p:grpSpPr>
      <p:pic>
        <p:nvPicPr>
          <p:cNvPr id="1178" name="Google Shape;1178;p27"/>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179" name="Google Shape;1179;p27"/>
          <p:cNvGrpSpPr/>
          <p:nvPr/>
        </p:nvGrpSpPr>
        <p:grpSpPr>
          <a:xfrm>
            <a:off x="372025" y="321975"/>
            <a:ext cx="8400000" cy="4503300"/>
            <a:chOff x="372025" y="321975"/>
            <a:chExt cx="8400000" cy="4503300"/>
          </a:xfrm>
        </p:grpSpPr>
        <p:grpSp>
          <p:nvGrpSpPr>
            <p:cNvPr id="1180" name="Google Shape;1180;p27"/>
            <p:cNvGrpSpPr/>
            <p:nvPr/>
          </p:nvGrpSpPr>
          <p:grpSpPr>
            <a:xfrm>
              <a:off x="372025" y="321975"/>
              <a:ext cx="8400000" cy="4503300"/>
              <a:chOff x="372025" y="321975"/>
              <a:chExt cx="8400000" cy="4503300"/>
            </a:xfrm>
          </p:grpSpPr>
          <p:sp>
            <p:nvSpPr>
              <p:cNvPr id="1181" name="Google Shape;1181;p27"/>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27"/>
              <p:cNvGrpSpPr/>
              <p:nvPr/>
            </p:nvGrpSpPr>
            <p:grpSpPr>
              <a:xfrm>
                <a:off x="372025" y="321975"/>
                <a:ext cx="8400000" cy="4499700"/>
                <a:chOff x="372025" y="321975"/>
                <a:chExt cx="8400000" cy="4499700"/>
              </a:xfrm>
            </p:grpSpPr>
            <p:sp>
              <p:nvSpPr>
                <p:cNvPr id="1183" name="Google Shape;1183;p27"/>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7"/>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7"/>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7"/>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9" name="Google Shape;1189;p27"/>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1190" name="Google Shape;1190;p27"/>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4">
  <p:cSld name="MAIN_POINT_1">
    <p:bg>
      <p:bgPr>
        <a:solidFill>
          <a:schemeClr val="accent2"/>
        </a:solidFill>
        <a:effectLst/>
      </p:bgPr>
    </p:bg>
    <p:spTree>
      <p:nvGrpSpPr>
        <p:cNvPr id="1" name="Shape 1191"/>
        <p:cNvGrpSpPr/>
        <p:nvPr/>
      </p:nvGrpSpPr>
      <p:grpSpPr>
        <a:xfrm>
          <a:off x="0" y="0"/>
          <a:ext cx="0" cy="0"/>
          <a:chOff x="0" y="0"/>
          <a:chExt cx="0" cy="0"/>
        </a:xfrm>
      </p:grpSpPr>
      <p:grpSp>
        <p:nvGrpSpPr>
          <p:cNvPr id="1192" name="Google Shape;1192;p28"/>
          <p:cNvGrpSpPr/>
          <p:nvPr/>
        </p:nvGrpSpPr>
        <p:grpSpPr>
          <a:xfrm rot="816243">
            <a:off x="7885012" y="585070"/>
            <a:ext cx="624221" cy="2019733"/>
            <a:chOff x="6505688" y="3123675"/>
            <a:chExt cx="624250" cy="2019825"/>
          </a:xfrm>
        </p:grpSpPr>
        <p:sp>
          <p:nvSpPr>
            <p:cNvPr id="1193" name="Google Shape;1193;p28"/>
            <p:cNvSpPr/>
            <p:nvPr/>
          </p:nvSpPr>
          <p:spPr>
            <a:xfrm>
              <a:off x="6666113" y="3575400"/>
              <a:ext cx="322850" cy="555300"/>
            </a:xfrm>
            <a:custGeom>
              <a:avLst/>
              <a:gdLst/>
              <a:ahLst/>
              <a:cxnLst/>
              <a:rect l="l" t="t" r="r" b="b"/>
              <a:pathLst>
                <a:path w="12914" h="22212" extrusionOk="0">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8"/>
            <p:cNvSpPr/>
            <p:nvPr/>
          </p:nvSpPr>
          <p:spPr>
            <a:xfrm>
              <a:off x="6668613" y="3230325"/>
              <a:ext cx="58900" cy="480150"/>
            </a:xfrm>
            <a:custGeom>
              <a:avLst/>
              <a:gdLst/>
              <a:ahLst/>
              <a:cxnLst/>
              <a:rect l="l" t="t" r="r" b="b"/>
              <a:pathLst>
                <a:path w="2356" h="19206" extrusionOk="0">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8"/>
            <p:cNvSpPr/>
            <p:nvPr/>
          </p:nvSpPr>
          <p:spPr>
            <a:xfrm>
              <a:off x="6845513" y="3147925"/>
              <a:ext cx="58875" cy="480150"/>
            </a:xfrm>
            <a:custGeom>
              <a:avLst/>
              <a:gdLst/>
              <a:ahLst/>
              <a:cxnLst/>
              <a:rect l="l" t="t" r="r" b="b"/>
              <a:pathLst>
                <a:path w="2355" h="19206" extrusionOk="0">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8"/>
            <p:cNvSpPr/>
            <p:nvPr/>
          </p:nvSpPr>
          <p:spPr>
            <a:xfrm>
              <a:off x="6929863" y="3303225"/>
              <a:ext cx="58925" cy="480125"/>
            </a:xfrm>
            <a:custGeom>
              <a:avLst/>
              <a:gdLst/>
              <a:ahLst/>
              <a:cxnLst/>
              <a:rect l="l" t="t" r="r" b="b"/>
              <a:pathLst>
                <a:path w="2357" h="19205" extrusionOk="0">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8"/>
            <p:cNvSpPr/>
            <p:nvPr/>
          </p:nvSpPr>
          <p:spPr>
            <a:xfrm>
              <a:off x="6756588" y="3123675"/>
              <a:ext cx="58900" cy="480150"/>
            </a:xfrm>
            <a:custGeom>
              <a:avLst/>
              <a:gdLst/>
              <a:ahLst/>
              <a:cxnLst/>
              <a:rect l="l" t="t" r="r" b="b"/>
              <a:pathLst>
                <a:path w="2356" h="19206" extrusionOk="0">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8"/>
            <p:cNvSpPr/>
            <p:nvPr/>
          </p:nvSpPr>
          <p:spPr>
            <a:xfrm>
              <a:off x="6906838" y="3509750"/>
              <a:ext cx="223100" cy="595575"/>
            </a:xfrm>
            <a:custGeom>
              <a:avLst/>
              <a:gdLst/>
              <a:ahLst/>
              <a:cxnLst/>
              <a:rect l="l" t="t" r="r" b="b"/>
              <a:pathLst>
                <a:path w="8924" h="23823" extrusionOk="0">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8"/>
            <p:cNvSpPr/>
            <p:nvPr/>
          </p:nvSpPr>
          <p:spPr>
            <a:xfrm>
              <a:off x="6747688" y="3669775"/>
              <a:ext cx="185600" cy="234225"/>
            </a:xfrm>
            <a:custGeom>
              <a:avLst/>
              <a:gdLst/>
              <a:ahLst/>
              <a:cxnLst/>
              <a:rect l="l" t="t" r="r" b="b"/>
              <a:pathLst>
                <a:path w="7424" h="9369" extrusionOk="0">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8"/>
            <p:cNvSpPr/>
            <p:nvPr/>
          </p:nvSpPr>
          <p:spPr>
            <a:xfrm>
              <a:off x="6505688" y="4325575"/>
              <a:ext cx="268950" cy="748475"/>
            </a:xfrm>
            <a:custGeom>
              <a:avLst/>
              <a:gdLst/>
              <a:ahLst/>
              <a:cxnLst/>
              <a:rect l="l" t="t" r="r" b="b"/>
              <a:pathLst>
                <a:path w="10758" h="29939" extrusionOk="0">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8"/>
            <p:cNvSpPr/>
            <p:nvPr/>
          </p:nvSpPr>
          <p:spPr>
            <a:xfrm>
              <a:off x="6515438" y="4366125"/>
              <a:ext cx="219375" cy="610225"/>
            </a:xfrm>
            <a:custGeom>
              <a:avLst/>
              <a:gdLst/>
              <a:ahLst/>
              <a:cxnLst/>
              <a:rect l="l" t="t" r="r" b="b"/>
              <a:pathLst>
                <a:path w="8775" h="24409" extrusionOk="0">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8"/>
            <p:cNvSpPr/>
            <p:nvPr/>
          </p:nvSpPr>
          <p:spPr>
            <a:xfrm>
              <a:off x="6892288" y="4372700"/>
              <a:ext cx="219950" cy="580550"/>
            </a:xfrm>
            <a:custGeom>
              <a:avLst/>
              <a:gdLst/>
              <a:ahLst/>
              <a:cxnLst/>
              <a:rect l="l" t="t" r="r" b="b"/>
              <a:pathLst>
                <a:path w="8798" h="23222" extrusionOk="0">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8"/>
            <p:cNvSpPr/>
            <p:nvPr/>
          </p:nvSpPr>
          <p:spPr>
            <a:xfrm>
              <a:off x="6988163" y="4495250"/>
              <a:ext cx="124200" cy="393575"/>
            </a:xfrm>
            <a:custGeom>
              <a:avLst/>
              <a:gdLst/>
              <a:ahLst/>
              <a:cxnLst/>
              <a:rect l="l" t="t" r="r" b="b"/>
              <a:pathLst>
                <a:path w="4968" h="15743" extrusionOk="0">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8"/>
            <p:cNvSpPr/>
            <p:nvPr/>
          </p:nvSpPr>
          <p:spPr>
            <a:xfrm>
              <a:off x="6814788" y="4120300"/>
              <a:ext cx="20750" cy="883125"/>
            </a:xfrm>
            <a:custGeom>
              <a:avLst/>
              <a:gdLst/>
              <a:ahLst/>
              <a:cxnLst/>
              <a:rect l="l" t="t" r="r" b="b"/>
              <a:pathLst>
                <a:path w="830" h="35325" extrusionOk="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8"/>
            <p:cNvSpPr/>
            <p:nvPr/>
          </p:nvSpPr>
          <p:spPr>
            <a:xfrm>
              <a:off x="6740563" y="4975650"/>
              <a:ext cx="167875" cy="167850"/>
            </a:xfrm>
            <a:custGeom>
              <a:avLst/>
              <a:gdLst/>
              <a:ahLst/>
              <a:cxnLst/>
              <a:rect l="l" t="t" r="r" b="b"/>
              <a:pathLst>
                <a:path w="6715" h="6714" extrusionOk="0">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8"/>
            <p:cNvSpPr/>
            <p:nvPr/>
          </p:nvSpPr>
          <p:spPr>
            <a:xfrm>
              <a:off x="6520438" y="4328650"/>
              <a:ext cx="231925" cy="450350"/>
            </a:xfrm>
            <a:custGeom>
              <a:avLst/>
              <a:gdLst/>
              <a:ahLst/>
              <a:cxnLst/>
              <a:rect l="l" t="t" r="r" b="b"/>
              <a:pathLst>
                <a:path w="9277" h="18014" extrusionOk="0">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8"/>
            <p:cNvSpPr/>
            <p:nvPr/>
          </p:nvSpPr>
          <p:spPr>
            <a:xfrm>
              <a:off x="6601713" y="4721000"/>
              <a:ext cx="57850" cy="57900"/>
            </a:xfrm>
            <a:custGeom>
              <a:avLst/>
              <a:gdLst/>
              <a:ahLst/>
              <a:cxnLst/>
              <a:rect l="l" t="t" r="r" b="b"/>
              <a:pathLst>
                <a:path w="2314" h="2316" extrusionOk="0">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8"/>
            <p:cNvSpPr/>
            <p:nvPr/>
          </p:nvSpPr>
          <p:spPr>
            <a:xfrm>
              <a:off x="6676913" y="4483725"/>
              <a:ext cx="57900" cy="57875"/>
            </a:xfrm>
            <a:custGeom>
              <a:avLst/>
              <a:gdLst/>
              <a:ahLst/>
              <a:cxnLst/>
              <a:rect l="l" t="t" r="r" b="b"/>
              <a:pathLst>
                <a:path w="2316" h="2315" extrusionOk="0">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8"/>
            <p:cNvSpPr/>
            <p:nvPr/>
          </p:nvSpPr>
          <p:spPr>
            <a:xfrm>
              <a:off x="6695088" y="4091975"/>
              <a:ext cx="316850" cy="737175"/>
            </a:xfrm>
            <a:custGeom>
              <a:avLst/>
              <a:gdLst/>
              <a:ahLst/>
              <a:cxnLst/>
              <a:rect l="l" t="t" r="r" b="b"/>
              <a:pathLst>
                <a:path w="12674" h="29487" extrusionOk="0">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8"/>
            <p:cNvSpPr/>
            <p:nvPr/>
          </p:nvSpPr>
          <p:spPr>
            <a:xfrm>
              <a:off x="6763713" y="4003350"/>
              <a:ext cx="133125" cy="133175"/>
            </a:xfrm>
            <a:custGeom>
              <a:avLst/>
              <a:gdLst/>
              <a:ahLst/>
              <a:cxnLst/>
              <a:rect l="l" t="t" r="r" b="b"/>
              <a:pathLst>
                <a:path w="5325" h="5327" extrusionOk="0">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8"/>
            <p:cNvSpPr/>
            <p:nvPr/>
          </p:nvSpPr>
          <p:spPr>
            <a:xfrm>
              <a:off x="6781088" y="4796225"/>
              <a:ext cx="92650" cy="92650"/>
            </a:xfrm>
            <a:custGeom>
              <a:avLst/>
              <a:gdLst/>
              <a:ahLst/>
              <a:cxnLst/>
              <a:rect l="l" t="t" r="r" b="b"/>
              <a:pathLst>
                <a:path w="3706" h="3706" extrusionOk="0">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8"/>
            <p:cNvSpPr/>
            <p:nvPr/>
          </p:nvSpPr>
          <p:spPr>
            <a:xfrm>
              <a:off x="6743388" y="3720400"/>
              <a:ext cx="178275" cy="201975"/>
            </a:xfrm>
            <a:custGeom>
              <a:avLst/>
              <a:gdLst/>
              <a:ahLst/>
              <a:cxnLst/>
              <a:rect l="l" t="t" r="r" b="b"/>
              <a:pathLst>
                <a:path w="7131" h="8079" extrusionOk="0">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8"/>
            <p:cNvSpPr/>
            <p:nvPr/>
          </p:nvSpPr>
          <p:spPr>
            <a:xfrm>
              <a:off x="6909738" y="3936950"/>
              <a:ext cx="66825" cy="51800"/>
            </a:xfrm>
            <a:custGeom>
              <a:avLst/>
              <a:gdLst/>
              <a:ahLst/>
              <a:cxnLst/>
              <a:rect l="l" t="t" r="r" b="b"/>
              <a:pathLst>
                <a:path w="2673" h="2072" extrusionOk="0">
                  <a:moveTo>
                    <a:pt x="1336" y="0"/>
                  </a:moveTo>
                  <a:cubicBezTo>
                    <a:pt x="3" y="2"/>
                    <a:pt x="0" y="2071"/>
                    <a:pt x="1336" y="2071"/>
                  </a:cubicBezTo>
                  <a:cubicBezTo>
                    <a:pt x="2668" y="2071"/>
                    <a:pt x="2672"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8"/>
            <p:cNvSpPr/>
            <p:nvPr/>
          </p:nvSpPr>
          <p:spPr>
            <a:xfrm>
              <a:off x="6955413" y="3868875"/>
              <a:ext cx="33350" cy="25925"/>
            </a:xfrm>
            <a:custGeom>
              <a:avLst/>
              <a:gdLst/>
              <a:ahLst/>
              <a:cxnLst/>
              <a:rect l="l" t="t" r="r" b="b"/>
              <a:pathLst>
                <a:path w="1334" h="1037" extrusionOk="0">
                  <a:moveTo>
                    <a:pt x="667" y="1"/>
                  </a:moveTo>
                  <a:cubicBezTo>
                    <a:pt x="0" y="1"/>
                    <a:pt x="0" y="1037"/>
                    <a:pt x="667" y="1037"/>
                  </a:cubicBezTo>
                  <a:cubicBezTo>
                    <a:pt x="1333" y="1037"/>
                    <a:pt x="1333"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8"/>
            <p:cNvSpPr/>
            <p:nvPr/>
          </p:nvSpPr>
          <p:spPr>
            <a:xfrm>
              <a:off x="6584963" y="4985875"/>
              <a:ext cx="33425" cy="25875"/>
            </a:xfrm>
            <a:custGeom>
              <a:avLst/>
              <a:gdLst/>
              <a:ahLst/>
              <a:cxnLst/>
              <a:rect l="l" t="t" r="r" b="b"/>
              <a:pathLst>
                <a:path w="1337" h="1035" extrusionOk="0">
                  <a:moveTo>
                    <a:pt x="670" y="0"/>
                  </a:moveTo>
                  <a:cubicBezTo>
                    <a:pt x="2" y="0"/>
                    <a:pt x="1" y="1035"/>
                    <a:pt x="670" y="1035"/>
                  </a:cubicBezTo>
                  <a:cubicBezTo>
                    <a:pt x="1337" y="1035"/>
                    <a:pt x="133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8"/>
            <p:cNvSpPr/>
            <p:nvPr/>
          </p:nvSpPr>
          <p:spPr>
            <a:xfrm>
              <a:off x="6573388" y="4864300"/>
              <a:ext cx="33425" cy="25925"/>
            </a:xfrm>
            <a:custGeom>
              <a:avLst/>
              <a:gdLst/>
              <a:ahLst/>
              <a:cxnLst/>
              <a:rect l="l" t="t" r="r" b="b"/>
              <a:pathLst>
                <a:path w="1337" h="1037" extrusionOk="0">
                  <a:moveTo>
                    <a:pt x="670" y="1"/>
                  </a:moveTo>
                  <a:cubicBezTo>
                    <a:pt x="3" y="1"/>
                    <a:pt x="0" y="1037"/>
                    <a:pt x="670" y="1037"/>
                  </a:cubicBezTo>
                  <a:cubicBezTo>
                    <a:pt x="1336" y="1037"/>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8"/>
            <p:cNvSpPr/>
            <p:nvPr/>
          </p:nvSpPr>
          <p:spPr>
            <a:xfrm>
              <a:off x="6775988" y="5037950"/>
              <a:ext cx="39150" cy="25900"/>
            </a:xfrm>
            <a:custGeom>
              <a:avLst/>
              <a:gdLst/>
              <a:ahLst/>
              <a:cxnLst/>
              <a:rect l="l" t="t" r="r" b="b"/>
              <a:pathLst>
                <a:path w="1566" h="1036" extrusionOk="0">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8"/>
            <p:cNvSpPr/>
            <p:nvPr/>
          </p:nvSpPr>
          <p:spPr>
            <a:xfrm>
              <a:off x="6804913" y="4013575"/>
              <a:ext cx="33400" cy="25925"/>
            </a:xfrm>
            <a:custGeom>
              <a:avLst/>
              <a:gdLst/>
              <a:ahLst/>
              <a:cxnLst/>
              <a:rect l="l" t="t" r="r" b="b"/>
              <a:pathLst>
                <a:path w="1336" h="1037" extrusionOk="0">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8"/>
            <p:cNvSpPr/>
            <p:nvPr/>
          </p:nvSpPr>
          <p:spPr>
            <a:xfrm>
              <a:off x="6961838" y="4776125"/>
              <a:ext cx="66800" cy="51800"/>
            </a:xfrm>
            <a:custGeom>
              <a:avLst/>
              <a:gdLst/>
              <a:ahLst/>
              <a:cxnLst/>
              <a:rect l="l" t="t" r="r" b="b"/>
              <a:pathLst>
                <a:path w="2672" h="2072" extrusionOk="0">
                  <a:moveTo>
                    <a:pt x="1335" y="0"/>
                  </a:moveTo>
                  <a:cubicBezTo>
                    <a:pt x="3" y="0"/>
                    <a:pt x="1" y="2072"/>
                    <a:pt x="1335" y="2072"/>
                  </a:cubicBezTo>
                  <a:cubicBezTo>
                    <a:pt x="2668" y="2072"/>
                    <a:pt x="2671" y="0"/>
                    <a:pt x="1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8"/>
            <p:cNvSpPr/>
            <p:nvPr/>
          </p:nvSpPr>
          <p:spPr>
            <a:xfrm>
              <a:off x="7013238" y="4690675"/>
              <a:ext cx="33425" cy="25875"/>
            </a:xfrm>
            <a:custGeom>
              <a:avLst/>
              <a:gdLst/>
              <a:ahLst/>
              <a:cxnLst/>
              <a:rect l="l" t="t" r="r" b="b"/>
              <a:pathLst>
                <a:path w="1337" h="1035" extrusionOk="0">
                  <a:moveTo>
                    <a:pt x="670" y="1"/>
                  </a:moveTo>
                  <a:cubicBezTo>
                    <a:pt x="2" y="1"/>
                    <a:pt x="0" y="1035"/>
                    <a:pt x="670" y="1035"/>
                  </a:cubicBezTo>
                  <a:cubicBezTo>
                    <a:pt x="1336" y="1035"/>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28"/>
          <p:cNvGrpSpPr/>
          <p:nvPr/>
        </p:nvGrpSpPr>
        <p:grpSpPr>
          <a:xfrm>
            <a:off x="821200" y="2952525"/>
            <a:ext cx="1283225" cy="1233550"/>
            <a:chOff x="1415300" y="3922225"/>
            <a:chExt cx="1283225" cy="1233550"/>
          </a:xfrm>
        </p:grpSpPr>
        <p:sp>
          <p:nvSpPr>
            <p:cNvPr id="1222" name="Google Shape;1222;p28"/>
            <p:cNvSpPr/>
            <p:nvPr/>
          </p:nvSpPr>
          <p:spPr>
            <a:xfrm>
              <a:off x="1507100" y="4306500"/>
              <a:ext cx="691275" cy="691275"/>
            </a:xfrm>
            <a:custGeom>
              <a:avLst/>
              <a:gdLst/>
              <a:ahLst/>
              <a:cxnLst/>
              <a:rect l="l" t="t" r="r" b="b"/>
              <a:pathLst>
                <a:path w="27651" h="27651" extrusionOk="0">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8"/>
            <p:cNvSpPr/>
            <p:nvPr/>
          </p:nvSpPr>
          <p:spPr>
            <a:xfrm>
              <a:off x="2070675" y="4007975"/>
              <a:ext cx="575750" cy="575750"/>
            </a:xfrm>
            <a:custGeom>
              <a:avLst/>
              <a:gdLst/>
              <a:ahLst/>
              <a:cxnLst/>
              <a:rect l="l" t="t" r="r" b="b"/>
              <a:pathLst>
                <a:path w="23030" h="23030" extrusionOk="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8"/>
            <p:cNvSpPr/>
            <p:nvPr/>
          </p:nvSpPr>
          <p:spPr>
            <a:xfrm>
              <a:off x="2199950" y="4582550"/>
              <a:ext cx="447875" cy="447850"/>
            </a:xfrm>
            <a:custGeom>
              <a:avLst/>
              <a:gdLst/>
              <a:ahLst/>
              <a:cxnLst/>
              <a:rect l="l" t="t" r="r" b="b"/>
              <a:pathLst>
                <a:path w="17915" h="17914" extrusionOk="0">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8"/>
            <p:cNvSpPr/>
            <p:nvPr/>
          </p:nvSpPr>
          <p:spPr>
            <a:xfrm>
              <a:off x="1507100" y="4313125"/>
              <a:ext cx="672325" cy="684625"/>
            </a:xfrm>
            <a:custGeom>
              <a:avLst/>
              <a:gdLst/>
              <a:ahLst/>
              <a:cxnLst/>
              <a:rect l="l" t="t" r="r" b="b"/>
              <a:pathLst>
                <a:path w="26893" h="27385" extrusionOk="0">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8"/>
            <p:cNvSpPr/>
            <p:nvPr/>
          </p:nvSpPr>
          <p:spPr>
            <a:xfrm>
              <a:off x="2070650" y="4042050"/>
              <a:ext cx="477750" cy="541700"/>
            </a:xfrm>
            <a:custGeom>
              <a:avLst/>
              <a:gdLst/>
              <a:ahLst/>
              <a:cxnLst/>
              <a:rect l="l" t="t" r="r" b="b"/>
              <a:pathLst>
                <a:path w="19110" h="21668" extrusionOk="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2199900" y="4643375"/>
              <a:ext cx="409100" cy="387000"/>
            </a:xfrm>
            <a:custGeom>
              <a:avLst/>
              <a:gdLst/>
              <a:ahLst/>
              <a:cxnLst/>
              <a:rect l="l" t="t" r="r" b="b"/>
              <a:pathLst>
                <a:path w="16364" h="15480" extrusionOk="0">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8"/>
            <p:cNvSpPr/>
            <p:nvPr/>
          </p:nvSpPr>
          <p:spPr>
            <a:xfrm>
              <a:off x="1918350" y="3947725"/>
              <a:ext cx="30875" cy="28700"/>
            </a:xfrm>
            <a:custGeom>
              <a:avLst/>
              <a:gdLst/>
              <a:ahLst/>
              <a:cxnLst/>
              <a:rect l="l" t="t" r="r" b="b"/>
              <a:pathLst>
                <a:path w="1235" h="1148" extrusionOk="0">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8"/>
            <p:cNvSpPr/>
            <p:nvPr/>
          </p:nvSpPr>
          <p:spPr>
            <a:xfrm>
              <a:off x="1415300" y="4850025"/>
              <a:ext cx="50900" cy="50900"/>
            </a:xfrm>
            <a:custGeom>
              <a:avLst/>
              <a:gdLst/>
              <a:ahLst/>
              <a:cxnLst/>
              <a:rect l="l" t="t" r="r" b="b"/>
              <a:pathLst>
                <a:path w="2036" h="2036" extrusionOk="0">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8"/>
            <p:cNvSpPr/>
            <p:nvPr/>
          </p:nvSpPr>
          <p:spPr>
            <a:xfrm>
              <a:off x="2556750" y="3922225"/>
              <a:ext cx="50900" cy="50900"/>
            </a:xfrm>
            <a:custGeom>
              <a:avLst/>
              <a:gdLst/>
              <a:ahLst/>
              <a:cxnLst/>
              <a:rect l="l" t="t" r="r" b="b"/>
              <a:pathLst>
                <a:path w="2036" h="2036" extrusionOk="0">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8"/>
            <p:cNvSpPr/>
            <p:nvPr/>
          </p:nvSpPr>
          <p:spPr>
            <a:xfrm>
              <a:off x="1773100" y="5104850"/>
              <a:ext cx="57725" cy="50925"/>
            </a:xfrm>
            <a:custGeom>
              <a:avLst/>
              <a:gdLst/>
              <a:ahLst/>
              <a:cxnLst/>
              <a:rect l="l" t="t" r="r" b="b"/>
              <a:pathLst>
                <a:path w="2309" h="2037" extrusionOk="0">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8"/>
            <p:cNvSpPr/>
            <p:nvPr/>
          </p:nvSpPr>
          <p:spPr>
            <a:xfrm>
              <a:off x="2123025" y="4983425"/>
              <a:ext cx="28700" cy="28700"/>
            </a:xfrm>
            <a:custGeom>
              <a:avLst/>
              <a:gdLst/>
              <a:ahLst/>
              <a:cxnLst/>
              <a:rect l="l" t="t" r="r" b="b"/>
              <a:pathLst>
                <a:path w="1148" h="1148" extrusionOk="0">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8"/>
            <p:cNvSpPr/>
            <p:nvPr/>
          </p:nvSpPr>
          <p:spPr>
            <a:xfrm>
              <a:off x="1614775" y="4268800"/>
              <a:ext cx="28675" cy="28700"/>
            </a:xfrm>
            <a:custGeom>
              <a:avLst/>
              <a:gdLst/>
              <a:ahLst/>
              <a:cxnLst/>
              <a:rect l="l" t="t" r="r" b="b"/>
              <a:pathLst>
                <a:path w="1147" h="1148" extrusionOk="0">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8"/>
            <p:cNvSpPr/>
            <p:nvPr/>
          </p:nvSpPr>
          <p:spPr>
            <a:xfrm>
              <a:off x="2669825" y="4497775"/>
              <a:ext cx="28700" cy="28700"/>
            </a:xfrm>
            <a:custGeom>
              <a:avLst/>
              <a:gdLst/>
              <a:ahLst/>
              <a:cxnLst/>
              <a:rect l="l" t="t" r="r" b="b"/>
              <a:pathLst>
                <a:path w="1148" h="1148" extrusionOk="0">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8"/>
            <p:cNvSpPr/>
            <p:nvPr/>
          </p:nvSpPr>
          <p:spPr>
            <a:xfrm>
              <a:off x="2387725" y="4108525"/>
              <a:ext cx="105700" cy="70675"/>
            </a:xfrm>
            <a:custGeom>
              <a:avLst/>
              <a:gdLst/>
              <a:ahLst/>
              <a:cxnLst/>
              <a:rect l="l" t="t" r="r" b="b"/>
              <a:pathLst>
                <a:path w="4228" h="2827" extrusionOk="0">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8"/>
            <p:cNvSpPr/>
            <p:nvPr/>
          </p:nvSpPr>
          <p:spPr>
            <a:xfrm>
              <a:off x="2481100" y="4185075"/>
              <a:ext cx="60975" cy="161075"/>
            </a:xfrm>
            <a:custGeom>
              <a:avLst/>
              <a:gdLst/>
              <a:ahLst/>
              <a:cxnLst/>
              <a:rect l="l" t="t" r="r" b="b"/>
              <a:pathLst>
                <a:path w="2439" h="6443" extrusionOk="0">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8"/>
            <p:cNvSpPr/>
            <p:nvPr/>
          </p:nvSpPr>
          <p:spPr>
            <a:xfrm>
              <a:off x="1864625" y="4426600"/>
              <a:ext cx="146675" cy="78600"/>
            </a:xfrm>
            <a:custGeom>
              <a:avLst/>
              <a:gdLst/>
              <a:ahLst/>
              <a:cxnLst/>
              <a:rect l="l" t="t" r="r" b="b"/>
              <a:pathLst>
                <a:path w="5867" h="3144" extrusionOk="0">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8"/>
            <p:cNvSpPr/>
            <p:nvPr/>
          </p:nvSpPr>
          <p:spPr>
            <a:xfrm>
              <a:off x="2006500" y="4511075"/>
              <a:ext cx="65575" cy="200075"/>
            </a:xfrm>
            <a:custGeom>
              <a:avLst/>
              <a:gdLst/>
              <a:ahLst/>
              <a:cxnLst/>
              <a:rect l="l" t="t" r="r" b="b"/>
              <a:pathLst>
                <a:path w="2623" h="8003" extrusionOk="0">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8"/>
            <p:cNvSpPr/>
            <p:nvPr/>
          </p:nvSpPr>
          <p:spPr>
            <a:xfrm>
              <a:off x="2391750" y="4665325"/>
              <a:ext cx="122625" cy="56025"/>
            </a:xfrm>
            <a:custGeom>
              <a:avLst/>
              <a:gdLst/>
              <a:ahLst/>
              <a:cxnLst/>
              <a:rect l="l" t="t" r="r" b="b"/>
              <a:pathLst>
                <a:path w="4905" h="2241" extrusionOk="0">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8"/>
            <p:cNvSpPr/>
            <p:nvPr/>
          </p:nvSpPr>
          <p:spPr>
            <a:xfrm>
              <a:off x="2510225" y="4740225"/>
              <a:ext cx="48350" cy="130825"/>
            </a:xfrm>
            <a:custGeom>
              <a:avLst/>
              <a:gdLst/>
              <a:ahLst/>
              <a:cxnLst/>
              <a:rect l="l" t="t" r="r" b="b"/>
              <a:pathLst>
                <a:path w="1934" h="5233" extrusionOk="0">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1" name="Google Shape;1241;p28"/>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076"/>
        <p:cNvGrpSpPr/>
        <p:nvPr/>
      </p:nvGrpSpPr>
      <p:grpSpPr>
        <a:xfrm>
          <a:off x="0" y="0"/>
          <a:ext cx="0" cy="0"/>
          <a:chOff x="0" y="0"/>
          <a:chExt cx="0" cy="0"/>
        </a:xfrm>
      </p:grpSpPr>
      <p:pic>
        <p:nvPicPr>
          <p:cNvPr id="1077" name="Google Shape;1077;p2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78" name="Google Shape;1078;p25"/>
          <p:cNvGrpSpPr/>
          <p:nvPr/>
        </p:nvGrpSpPr>
        <p:grpSpPr>
          <a:xfrm>
            <a:off x="372025" y="321975"/>
            <a:ext cx="8400000" cy="4503300"/>
            <a:chOff x="372025" y="321975"/>
            <a:chExt cx="8400000" cy="4503300"/>
          </a:xfrm>
        </p:grpSpPr>
        <p:sp>
          <p:nvSpPr>
            <p:cNvPr id="1079" name="Google Shape;1079;p25"/>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25"/>
            <p:cNvGrpSpPr/>
            <p:nvPr/>
          </p:nvGrpSpPr>
          <p:grpSpPr>
            <a:xfrm>
              <a:off x="372025" y="321975"/>
              <a:ext cx="8400000" cy="4499700"/>
              <a:chOff x="372025" y="321975"/>
              <a:chExt cx="8400000" cy="4499700"/>
            </a:xfrm>
          </p:grpSpPr>
          <p:sp>
            <p:nvSpPr>
              <p:cNvPr id="1081" name="Google Shape;1081;p25"/>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7" name="Google Shape;1087;p25"/>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88" name="Google Shape;1088;p25"/>
          <p:cNvGrpSpPr/>
          <p:nvPr/>
        </p:nvGrpSpPr>
        <p:grpSpPr>
          <a:xfrm>
            <a:off x="371330" y="3441041"/>
            <a:ext cx="8400431" cy="1380780"/>
            <a:chOff x="4122825" y="2769975"/>
            <a:chExt cx="4390775" cy="1934950"/>
          </a:xfrm>
        </p:grpSpPr>
        <p:sp>
          <p:nvSpPr>
            <p:cNvPr id="1089" name="Google Shape;1089;p2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25"/>
          <p:cNvGrpSpPr/>
          <p:nvPr/>
        </p:nvGrpSpPr>
        <p:grpSpPr>
          <a:xfrm>
            <a:off x="4313685" y="2999817"/>
            <a:ext cx="530320" cy="530308"/>
            <a:chOff x="5720325" y="1250450"/>
            <a:chExt cx="1103225" cy="1103200"/>
          </a:xfrm>
        </p:grpSpPr>
        <p:sp>
          <p:nvSpPr>
            <p:cNvPr id="1113" name="Google Shape;1113;p25"/>
            <p:cNvSpPr/>
            <p:nvPr/>
          </p:nvSpPr>
          <p:spPr>
            <a:xfrm>
              <a:off x="5720325" y="1250450"/>
              <a:ext cx="1103225" cy="551600"/>
            </a:xfrm>
            <a:custGeom>
              <a:avLst/>
              <a:gdLst/>
              <a:ahLst/>
              <a:cxnLst/>
              <a:rect l="l" t="t" r="r" b="b"/>
              <a:pathLst>
                <a:path w="44129" h="22064" extrusionOk="0">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5"/>
            <p:cNvSpPr/>
            <p:nvPr/>
          </p:nvSpPr>
          <p:spPr>
            <a:xfrm>
              <a:off x="5822600" y="2122000"/>
              <a:ext cx="898725" cy="38425"/>
            </a:xfrm>
            <a:custGeom>
              <a:avLst/>
              <a:gdLst/>
              <a:ahLst/>
              <a:cxnLst/>
              <a:rect l="l" t="t" r="r" b="b"/>
              <a:pathLst>
                <a:path w="35949" h="1537" extrusionOk="0">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5"/>
            <p:cNvSpPr/>
            <p:nvPr/>
          </p:nvSpPr>
          <p:spPr>
            <a:xfrm>
              <a:off x="5985075" y="2273275"/>
              <a:ext cx="573750" cy="29675"/>
            </a:xfrm>
            <a:custGeom>
              <a:avLst/>
              <a:gdLst/>
              <a:ahLst/>
              <a:cxnLst/>
              <a:rect l="l" t="t" r="r" b="b"/>
              <a:pathLst>
                <a:path w="22950" h="1187" extrusionOk="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5"/>
            <p:cNvSpPr/>
            <p:nvPr/>
          </p:nvSpPr>
          <p:spPr>
            <a:xfrm>
              <a:off x="5898675" y="2208175"/>
              <a:ext cx="746500" cy="28125"/>
            </a:xfrm>
            <a:custGeom>
              <a:avLst/>
              <a:gdLst/>
              <a:ahLst/>
              <a:cxnLst/>
              <a:rect l="l" t="t" r="r" b="b"/>
              <a:pathLst>
                <a:path w="29860" h="1125" extrusionOk="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5"/>
            <p:cNvSpPr/>
            <p:nvPr/>
          </p:nvSpPr>
          <p:spPr>
            <a:xfrm>
              <a:off x="5725875" y="1880175"/>
              <a:ext cx="1092175" cy="54600"/>
            </a:xfrm>
            <a:custGeom>
              <a:avLst/>
              <a:gdLst/>
              <a:ahLst/>
              <a:cxnLst/>
              <a:rect l="l" t="t" r="r" b="b"/>
              <a:pathLst>
                <a:path w="43687" h="2184" extrusionOk="0">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5"/>
            <p:cNvSpPr/>
            <p:nvPr/>
          </p:nvSpPr>
          <p:spPr>
            <a:xfrm>
              <a:off x="5762450" y="2013750"/>
              <a:ext cx="1019000" cy="45250"/>
            </a:xfrm>
            <a:custGeom>
              <a:avLst/>
              <a:gdLst/>
              <a:ahLst/>
              <a:cxnLst/>
              <a:rect l="l" t="t" r="r" b="b"/>
              <a:pathLst>
                <a:path w="40760" h="1810" extrusionOk="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5"/>
            <p:cNvSpPr/>
            <p:nvPr/>
          </p:nvSpPr>
          <p:spPr>
            <a:xfrm>
              <a:off x="6109250" y="2329250"/>
              <a:ext cx="325425" cy="24400"/>
            </a:xfrm>
            <a:custGeom>
              <a:avLst/>
              <a:gdLst/>
              <a:ahLst/>
              <a:cxnLst/>
              <a:rect l="l" t="t" r="r" b="b"/>
              <a:pathLst>
                <a:path w="13017" h="976" extrusionOk="0">
                  <a:moveTo>
                    <a:pt x="1" y="1"/>
                  </a:moveTo>
                  <a:cubicBezTo>
                    <a:pt x="2058" y="636"/>
                    <a:pt x="4244" y="976"/>
                    <a:pt x="6509" y="976"/>
                  </a:cubicBezTo>
                  <a:cubicBezTo>
                    <a:pt x="8773" y="976"/>
                    <a:pt x="10959" y="634"/>
                    <a:pt x="13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47619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5">
  <p:cSld name="Background 5">
    <p:bg>
      <p:bgPr>
        <a:solidFill>
          <a:schemeClr val="dk2"/>
        </a:solidFill>
        <a:effectLst/>
      </p:bgPr>
    </p:bg>
    <p:spTree>
      <p:nvGrpSpPr>
        <p:cNvPr id="1" name="Shape 1242"/>
        <p:cNvGrpSpPr/>
        <p:nvPr/>
      </p:nvGrpSpPr>
      <p:grpSpPr>
        <a:xfrm>
          <a:off x="0" y="0"/>
          <a:ext cx="0" cy="0"/>
          <a:chOff x="0" y="0"/>
          <a:chExt cx="0" cy="0"/>
        </a:xfrm>
      </p:grpSpPr>
      <p:pic>
        <p:nvPicPr>
          <p:cNvPr id="1243" name="Google Shape;1243;p29"/>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44" name="Google Shape;1244;p29"/>
          <p:cNvSpPr/>
          <p:nvPr/>
        </p:nvSpPr>
        <p:spPr>
          <a:xfrm>
            <a:off x="372375" y="324675"/>
            <a:ext cx="8394900" cy="4500600"/>
          </a:xfrm>
          <a:prstGeom prst="rect">
            <a:avLst/>
          </a:prstGeom>
          <a:solidFill>
            <a:srgbClr val="7C7C7C">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29"/>
          <p:cNvGrpSpPr/>
          <p:nvPr/>
        </p:nvGrpSpPr>
        <p:grpSpPr>
          <a:xfrm>
            <a:off x="372025" y="321975"/>
            <a:ext cx="8400000" cy="4499700"/>
            <a:chOff x="372025" y="321975"/>
            <a:chExt cx="8400000" cy="4499700"/>
          </a:xfrm>
        </p:grpSpPr>
        <p:sp>
          <p:nvSpPr>
            <p:cNvPr id="1246" name="Google Shape;1246;p29"/>
            <p:cNvSpPr/>
            <p:nvPr/>
          </p:nvSpPr>
          <p:spPr>
            <a:xfrm>
              <a:off x="372025" y="321975"/>
              <a:ext cx="8400000" cy="4499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a:off x="372025" y="321975"/>
              <a:ext cx="8400000" cy="218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4864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66990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8533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a:off x="8537750" y="380900"/>
              <a:ext cx="100200" cy="1002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2" name="Google Shape;1252;p29"/>
            <p:cNvCxnSpPr/>
            <p:nvPr/>
          </p:nvCxnSpPr>
          <p:spPr>
            <a:xfrm>
              <a:off x="7498375" y="431000"/>
              <a:ext cx="1039500" cy="0"/>
            </a:xfrm>
            <a:prstGeom prst="straightConnector1">
              <a:avLst/>
            </a:prstGeom>
            <a:noFill/>
            <a:ln w="9525" cap="flat" cmpd="sng">
              <a:solidFill>
                <a:schemeClr val="accent6"/>
              </a:solidFill>
              <a:prstDash val="solid"/>
              <a:round/>
              <a:headEnd type="none" w="med" len="med"/>
              <a:tailEnd type="none" w="med" len="med"/>
            </a:ln>
          </p:spPr>
        </p:cxnSp>
      </p:grpSp>
    </p:spTree>
    <p:extLst>
      <p:ext uri="{BB962C8B-B14F-4D97-AF65-F5344CB8AC3E}">
        <p14:creationId xmlns:p14="http://schemas.microsoft.com/office/powerpoint/2010/main" val="2482522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1pPr>
            <a:lvl2pPr lvl="1"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2pPr>
            <a:lvl3pPr lvl="2"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3pPr>
            <a:lvl4pPr lvl="3"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4pPr>
            <a:lvl5pPr lvl="4"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5pPr>
            <a:lvl6pPr lvl="5"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6pPr>
            <a:lvl7pPr lvl="6"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7pPr>
            <a:lvl8pPr lvl="7"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8pPr>
            <a:lvl9pPr lvl="8"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marL="914400" lvl="1"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00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8" r:id="rId4"/>
    <p:sldLayoutId id="2147483673" r:id="rId5"/>
    <p:sldLayoutId id="2147483674" r:id="rId6"/>
    <p:sldLayoutId id="2147483678" r:id="rId7"/>
    <p:sldLayoutId id="214748367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6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5.svg"/></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4.sv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32.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31.png"/></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4.sv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32.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31.png"/></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4.sv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6.ti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6.ti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7.tif"/><Relationship Id="rId2" Type="http://schemas.openxmlformats.org/officeDocument/2006/relationships/image" Target="../media/image46.ti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mfviz.com/hierarchical-models/" TargetMode="External"/><Relationship Id="rId2" Type="http://schemas.openxmlformats.org/officeDocument/2006/relationships/image" Target="../media/image46.tif"/><Relationship Id="rId1" Type="http://schemas.openxmlformats.org/officeDocument/2006/relationships/slideLayout" Target="../slideLayouts/slideLayout6.xml"/><Relationship Id="rId4" Type="http://schemas.openxmlformats.org/officeDocument/2006/relationships/image" Target="../media/image47.t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Understanding" TargetMode="External"/><Relationship Id="rId7" Type="http://schemas.openxmlformats.org/officeDocument/2006/relationships/hyperlink" Target="https://en.wikipedia.org/wiki/Simulation"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hyperlink" Target="https://en.wikipedia.org/wiki/Visual_system" TargetMode="External"/><Relationship Id="rId5" Type="http://schemas.openxmlformats.org/officeDocument/2006/relationships/hyperlink" Target="https://en.wikipedia.org/wiki/Quantification_(science)" TargetMode="External"/><Relationship Id="rId4" Type="http://schemas.openxmlformats.org/officeDocument/2006/relationships/hyperlink" Target="https://en.wikipedia.org/wiki/Definition"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8.xml"/><Relationship Id="rId5" Type="http://schemas.openxmlformats.org/officeDocument/2006/relationships/image" Target="../media/image160.png"/><Relationship Id="rId4" Type="http://schemas.openxmlformats.org/officeDocument/2006/relationships/image" Target="../media/image150.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50.tif"/><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50.tif"/><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50.ti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1.tif"/><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52.tif"/><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53.jpg"/><Relationship Id="rId7" Type="http://schemas.openxmlformats.org/officeDocument/2006/relationships/image" Target="../media/image250.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240.png"/><Relationship Id="rId5" Type="http://schemas.openxmlformats.org/officeDocument/2006/relationships/image" Target="../media/image231.png"/><Relationship Id="rId4" Type="http://schemas.openxmlformats.org/officeDocument/2006/relationships/image" Target="../media/image54.jpg"/></Relationships>
</file>

<file path=ppt/slides/_rels/slide7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32"/>
          <p:cNvSpPr txBox="1">
            <a:spLocks noGrp="1"/>
          </p:cNvSpPr>
          <p:nvPr>
            <p:ph type="ctrTitle"/>
          </p:nvPr>
        </p:nvSpPr>
        <p:spPr>
          <a:xfrm>
            <a:off x="1319275" y="590075"/>
            <a:ext cx="6505500" cy="240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Zen Dots"/>
                <a:ea typeface="Zen Dots"/>
                <a:cs typeface="Zen Dots"/>
                <a:sym typeface="Zen Dots"/>
              </a:rPr>
              <a:t> </a:t>
            </a:r>
            <a:r>
              <a:rPr lang="en" sz="6200" b="1" dirty="0" err="1">
                <a:latin typeface="Zen Dots"/>
                <a:ea typeface="Zen Dots"/>
                <a:cs typeface="Zen Dots"/>
                <a:sym typeface="Zen Dots"/>
              </a:rPr>
              <a:t>StaRtistics</a:t>
            </a:r>
            <a:br>
              <a:rPr lang="en" dirty="0"/>
            </a:br>
            <a:r>
              <a:rPr lang="en" sz="2800" dirty="0">
                <a:solidFill>
                  <a:schemeClr val="dk2"/>
                </a:solidFill>
                <a:latin typeface="Zen Dots"/>
                <a:ea typeface="Zen Dots"/>
                <a:cs typeface="Zen Dots"/>
                <a:sym typeface="Zen Dots"/>
              </a:rPr>
              <a:t>introduction to statistics</a:t>
            </a:r>
            <a:endParaRPr sz="2800" dirty="0">
              <a:solidFill>
                <a:schemeClr val="dk2"/>
              </a:solidFill>
              <a:latin typeface="Zen Dots"/>
              <a:ea typeface="Zen Dots"/>
              <a:cs typeface="Zen Dots"/>
              <a:sym typeface="Zen Dots"/>
            </a:endParaRPr>
          </a:p>
        </p:txBody>
      </p:sp>
      <p:pic>
        <p:nvPicPr>
          <p:cNvPr id="5" name="Picture 4" descr="A picture containing qr code&#10;&#10;Description automatically generated">
            <a:extLst>
              <a:ext uri="{FF2B5EF4-FFF2-40B4-BE49-F238E27FC236}">
                <a16:creationId xmlns:a16="http://schemas.microsoft.com/office/drawing/2014/main" id="{12D0F3F9-2DD3-A747-B0EA-BEC8ABA9C69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7359837" y="466415"/>
            <a:ext cx="1315036" cy="1327560"/>
          </a:xfrm>
          <a:prstGeom prst="rect">
            <a:avLst/>
          </a:prstGeom>
        </p:spPr>
      </p:pic>
      <p:pic>
        <p:nvPicPr>
          <p:cNvPr id="9" name="Picture 8" descr="A picture containing qr code&#10;&#10;Description automatically generated">
            <a:extLst>
              <a:ext uri="{FF2B5EF4-FFF2-40B4-BE49-F238E27FC236}">
                <a16:creationId xmlns:a16="http://schemas.microsoft.com/office/drawing/2014/main" id="{F3E7B605-A77A-2E4C-BCA0-14D7A813C4E8}"/>
              </a:ext>
            </a:extLst>
          </p:cNvPr>
          <p:cNvPicPr>
            <a:picLocks noChangeAspect="1"/>
          </p:cNvPicPr>
          <p:nvPr/>
        </p:nvPicPr>
        <p:blipFill>
          <a:blip r:embed="rId3">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7217355" y="147030"/>
            <a:ext cx="469586" cy="474058"/>
          </a:xfrm>
          <a:prstGeom prst="rect">
            <a:avLst/>
          </a:prstGeom>
        </p:spPr>
      </p:pic>
      <p:pic>
        <p:nvPicPr>
          <p:cNvPr id="10" name="Picture 9" descr="A picture containing qr code&#10;&#10;Description automatically generated">
            <a:extLst>
              <a:ext uri="{FF2B5EF4-FFF2-40B4-BE49-F238E27FC236}">
                <a16:creationId xmlns:a16="http://schemas.microsoft.com/office/drawing/2014/main" id="{2F2E5770-F88A-3D43-964C-E13C664BA4FA}"/>
              </a:ext>
            </a:extLst>
          </p:cNvPr>
          <p:cNvPicPr>
            <a:picLocks noChangeAspect="1"/>
          </p:cNvPicPr>
          <p:nvPr/>
        </p:nvPicPr>
        <p:blipFill>
          <a:blip r:embed="rId3">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6923277" y="590075"/>
            <a:ext cx="312488" cy="3154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331861"/>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Dummy coding</a:t>
            </a:r>
            <a:endParaRPr dirty="0">
              <a:solidFill>
                <a:schemeClr val="tx2"/>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F0E9AE-62F5-F54D-864C-7FB59BC329FF}"/>
                  </a:ext>
                </a:extLst>
              </p:cNvPr>
              <p:cNvSpPr txBox="1"/>
              <p:nvPr/>
            </p:nvSpPr>
            <p:spPr>
              <a:xfrm>
                <a:off x="704850" y="1112762"/>
                <a:ext cx="8682824" cy="415498"/>
              </a:xfrm>
              <a:prstGeom prst="rect">
                <a:avLst/>
              </a:prstGeom>
              <a:noFill/>
            </p:spPr>
            <p:txBody>
              <a:bodyPr wrap="square" rtlCol="0">
                <a:spAutoFit/>
              </a:bodyPr>
              <a:lstStyle/>
              <a:p>
                <a:r>
                  <a:rPr lang="en-US" sz="2100" dirty="0">
                    <a:solidFill>
                      <a:schemeClr val="bg1"/>
                    </a:solidFill>
                  </a:rPr>
                  <a:t>Our regression model: </a:t>
                </a:r>
                <a14:m>
                  <m:oMath xmlns:m="http://schemas.openxmlformats.org/officeDocument/2006/math">
                    <m:r>
                      <a:rPr lang="en-US" sz="2100" b="1" i="1">
                        <a:solidFill>
                          <a:schemeClr val="bg1"/>
                        </a:solidFill>
                        <a:latin typeface="Cambria Math" panose="02040503050406030204" pitchFamily="18" charset="0"/>
                      </a:rPr>
                      <m:t>𝒚</m:t>
                    </m:r>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ea typeface="Cambria Math" panose="02040503050406030204" pitchFamily="18" charset="0"/>
                          </a:rPr>
                          <m:t>𝜷</m:t>
                        </m:r>
                      </m:e>
                      <m:sub>
                        <m:r>
                          <a:rPr lang="en-US" sz="2100" b="1" i="1">
                            <a:solidFill>
                              <a:schemeClr val="bg1"/>
                            </a:solidFill>
                            <a:latin typeface="Cambria Math" panose="02040503050406030204" pitchFamily="18" charset="0"/>
                          </a:rPr>
                          <m:t>𝟎</m:t>
                        </m:r>
                      </m:sub>
                    </m:sSub>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ea typeface="Cambria Math" panose="02040503050406030204" pitchFamily="18" charset="0"/>
                          </a:rPr>
                          <m:t>𝜷</m:t>
                        </m:r>
                      </m:e>
                      <m:sub>
                        <m:r>
                          <a:rPr lang="en-US" sz="2100" b="1" i="1">
                            <a:solidFill>
                              <a:schemeClr val="bg1"/>
                            </a:solidFill>
                            <a:latin typeface="Cambria Math" panose="02040503050406030204" pitchFamily="18" charset="0"/>
                            <a:ea typeface="Cambria Math" panose="02040503050406030204" pitchFamily="18" charset="0"/>
                          </a:rPr>
                          <m:t>𝟏</m:t>
                        </m:r>
                      </m:sub>
                    </m:sSub>
                    <m:r>
                      <a:rPr lang="en-US" sz="2100" b="1" i="1" smtClean="0">
                        <a:solidFill>
                          <a:schemeClr val="bg1"/>
                        </a:solidFill>
                        <a:latin typeface="Cambria Math" panose="02040503050406030204" pitchFamily="18" charset="0"/>
                        <a:ea typeface="Cambria Math" panose="02040503050406030204" pitchFamily="18" charset="0"/>
                      </a:rPr>
                      <m:t>𝑿</m:t>
                    </m:r>
                    <m:r>
                      <a:rPr lang="en-US" sz="2100" b="1" i="1">
                        <a:solidFill>
                          <a:schemeClr val="bg1"/>
                        </a:solidFill>
                        <a:latin typeface="Cambria Math" panose="02040503050406030204" pitchFamily="18" charset="0"/>
                      </a:rPr>
                      <m:t>𝟏</m:t>
                    </m:r>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ea typeface="Cambria Math" panose="02040503050406030204" pitchFamily="18" charset="0"/>
                          </a:rPr>
                          <m:t>𝜷</m:t>
                        </m:r>
                      </m:e>
                      <m:sub>
                        <m:r>
                          <a:rPr lang="en-US" sz="2100" b="1" i="1">
                            <a:solidFill>
                              <a:schemeClr val="bg1"/>
                            </a:solidFill>
                            <a:latin typeface="Cambria Math" panose="02040503050406030204" pitchFamily="18" charset="0"/>
                            <a:ea typeface="Cambria Math" panose="02040503050406030204" pitchFamily="18" charset="0"/>
                          </a:rPr>
                          <m:t>𝟐</m:t>
                        </m:r>
                      </m:sub>
                    </m:sSub>
                    <m:r>
                      <a:rPr lang="en-US" sz="2100" b="1" i="1" smtClean="0">
                        <a:solidFill>
                          <a:schemeClr val="bg1"/>
                        </a:solidFill>
                        <a:latin typeface="Cambria Math" panose="02040503050406030204" pitchFamily="18" charset="0"/>
                        <a:ea typeface="Cambria Math" panose="02040503050406030204" pitchFamily="18" charset="0"/>
                      </a:rPr>
                      <m:t>𝑿</m:t>
                    </m:r>
                    <m:r>
                      <a:rPr lang="en-US" sz="2100" b="1" i="1">
                        <a:solidFill>
                          <a:schemeClr val="bg1"/>
                        </a:solidFill>
                        <a:latin typeface="Cambria Math" panose="02040503050406030204" pitchFamily="18" charset="0"/>
                      </a:rPr>
                      <m:t>𝟐</m:t>
                    </m:r>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ea typeface="Cambria Math" panose="02040503050406030204" pitchFamily="18" charset="0"/>
                          </a:rPr>
                          <m:t>𝜷</m:t>
                        </m:r>
                      </m:e>
                      <m:sub>
                        <m:r>
                          <a:rPr lang="en-US" sz="2100" b="1" i="1">
                            <a:solidFill>
                              <a:schemeClr val="bg1"/>
                            </a:solidFill>
                            <a:latin typeface="Cambria Math" panose="02040503050406030204" pitchFamily="18" charset="0"/>
                            <a:ea typeface="Cambria Math" panose="02040503050406030204" pitchFamily="18" charset="0"/>
                          </a:rPr>
                          <m:t>𝟑</m:t>
                        </m:r>
                      </m:sub>
                    </m:sSub>
                    <m:r>
                      <a:rPr lang="en-US" sz="2100" b="1" i="1" smtClean="0">
                        <a:solidFill>
                          <a:schemeClr val="bg1"/>
                        </a:solidFill>
                        <a:latin typeface="Cambria Math" panose="02040503050406030204" pitchFamily="18" charset="0"/>
                        <a:ea typeface="Cambria Math" panose="02040503050406030204" pitchFamily="18" charset="0"/>
                      </a:rPr>
                      <m:t>𝑿</m:t>
                    </m:r>
                    <m:r>
                      <a:rPr lang="en-US" sz="2100" b="1" i="1">
                        <a:solidFill>
                          <a:schemeClr val="bg1"/>
                        </a:solidFill>
                        <a:latin typeface="Cambria Math" panose="02040503050406030204" pitchFamily="18" charset="0"/>
                        <a:ea typeface="Cambria Math" panose="02040503050406030204" pitchFamily="18" charset="0"/>
                      </a:rPr>
                      <m:t>𝟏</m:t>
                    </m:r>
                    <m:r>
                      <a:rPr lang="en-US" sz="2100" b="1" i="1">
                        <a:solidFill>
                          <a:schemeClr val="bg1"/>
                        </a:solidFill>
                        <a:latin typeface="Cambria Math" panose="02040503050406030204" pitchFamily="18" charset="0"/>
                        <a:ea typeface="Cambria Math" panose="02040503050406030204" pitchFamily="18" charset="0"/>
                      </a:rPr>
                      <m:t>∗</m:t>
                    </m:r>
                    <m:r>
                      <a:rPr lang="en-US" sz="2100" b="1" i="1" smtClean="0">
                        <a:solidFill>
                          <a:schemeClr val="bg1"/>
                        </a:solidFill>
                        <a:latin typeface="Cambria Math" panose="02040503050406030204" pitchFamily="18" charset="0"/>
                        <a:ea typeface="Cambria Math" panose="02040503050406030204" pitchFamily="18" charset="0"/>
                      </a:rPr>
                      <m:t>𝑿</m:t>
                    </m:r>
                    <m:r>
                      <a:rPr lang="en-US" sz="2100" b="1" i="1">
                        <a:solidFill>
                          <a:schemeClr val="bg1"/>
                        </a:solidFill>
                        <a:latin typeface="Cambria Math" panose="02040503050406030204" pitchFamily="18" charset="0"/>
                      </a:rPr>
                      <m:t>𝟐</m:t>
                    </m:r>
                  </m:oMath>
                </a14:m>
                <a:endParaRPr lang="en-US" sz="1050" b="1" dirty="0">
                  <a:solidFill>
                    <a:schemeClr val="bg1"/>
                  </a:solidFill>
                </a:endParaRPr>
              </a:p>
            </p:txBody>
          </p:sp>
        </mc:Choice>
        <mc:Fallback xmlns="">
          <p:sp>
            <p:nvSpPr>
              <p:cNvPr id="4" name="TextBox 3">
                <a:extLst>
                  <a:ext uri="{FF2B5EF4-FFF2-40B4-BE49-F238E27FC236}">
                    <a16:creationId xmlns:a16="http://schemas.microsoft.com/office/drawing/2014/main" id="{C0F0E9AE-62F5-F54D-864C-7FB59BC329FF}"/>
                  </a:ext>
                </a:extLst>
              </p:cNvPr>
              <p:cNvSpPr txBox="1">
                <a:spLocks noRot="1" noChangeAspect="1" noMove="1" noResize="1" noEditPoints="1" noAdjustHandles="1" noChangeArrowheads="1" noChangeShapeType="1" noTextEdit="1"/>
              </p:cNvSpPr>
              <p:nvPr/>
            </p:nvSpPr>
            <p:spPr>
              <a:xfrm>
                <a:off x="704850" y="1112762"/>
                <a:ext cx="8682824" cy="415498"/>
              </a:xfrm>
              <a:prstGeom prst="rect">
                <a:avLst/>
              </a:prstGeom>
              <a:blipFill>
                <a:blip r:embed="rId3"/>
                <a:stretch>
                  <a:fillRect l="-843" t="-10294" b="-2794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3A18DDC-FA26-2B48-AE25-01E54D88D259}"/>
                  </a:ext>
                </a:extLst>
              </p:cNvPr>
              <p:cNvSpPr txBox="1"/>
              <p:nvPr/>
            </p:nvSpPr>
            <p:spPr>
              <a:xfrm>
                <a:off x="604315" y="1685462"/>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1"/>
                          </a:solidFill>
                          <a:latin typeface="Cambria Math" panose="02040503050406030204" pitchFamily="18" charset="0"/>
                        </a:rPr>
                        <m:t>𝑦</m:t>
                      </m:r>
                      <m:r>
                        <a:rPr lang="en-US" sz="2100" i="1" smtClean="0">
                          <a:solidFill>
                            <a:schemeClr val="bg1"/>
                          </a:solidFill>
                          <a:latin typeface="Cambria Math" panose="02040503050406030204" pitchFamily="18" charset="0"/>
                        </a:rPr>
                        <m:t>= </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b="1" i="1">
                          <a:solidFill>
                            <a:schemeClr val="bg1"/>
                          </a:solidFill>
                          <a:latin typeface="Cambria Math" panose="02040503050406030204" pitchFamily="18" charset="0"/>
                        </a:rPr>
                        <m:t>𝟎</m:t>
                      </m:r>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2</m:t>
                          </m:r>
                        </m:sub>
                      </m:sSub>
                      <m:r>
                        <a:rPr lang="en-US" sz="2100" b="1" i="1">
                          <a:solidFill>
                            <a:schemeClr val="bg1"/>
                          </a:solidFill>
                          <a:latin typeface="Cambria Math" panose="02040503050406030204" pitchFamily="18" charset="0"/>
                        </a:rPr>
                        <m:t>𝟎</m:t>
                      </m:r>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3</m:t>
                          </m:r>
                        </m:sub>
                      </m:sSub>
                      <m:r>
                        <a:rPr lang="en-US" sz="2100" b="1" i="1">
                          <a:solidFill>
                            <a:schemeClr val="bg1"/>
                          </a:solidFill>
                          <a:latin typeface="Cambria Math" panose="02040503050406030204" pitchFamily="18" charset="0"/>
                          <a:ea typeface="Cambria Math" panose="02040503050406030204" pitchFamily="18" charset="0"/>
                        </a:rPr>
                        <m:t>𝟎</m:t>
                      </m:r>
                      <m:r>
                        <a:rPr lang="en-US" sz="2100" i="1">
                          <a:solidFill>
                            <a:schemeClr val="bg1"/>
                          </a:solidFill>
                          <a:latin typeface="Cambria Math" panose="02040503050406030204" pitchFamily="18" charset="0"/>
                          <a:ea typeface="Cambria Math" panose="02040503050406030204" pitchFamily="18" charset="0"/>
                        </a:rPr>
                        <m:t>∗</m:t>
                      </m:r>
                      <m:r>
                        <a:rPr lang="en-US" sz="2100" b="1" i="1">
                          <a:solidFill>
                            <a:schemeClr val="bg1"/>
                          </a:solidFill>
                          <a:latin typeface="Cambria Math" panose="02040503050406030204" pitchFamily="18" charset="0"/>
                        </a:rPr>
                        <m:t>𝟎</m:t>
                      </m:r>
                    </m:oMath>
                  </m:oMathPara>
                </a14:m>
                <a:endParaRPr lang="en-US" sz="2100" b="1" dirty="0">
                  <a:solidFill>
                    <a:schemeClr val="bg1"/>
                  </a:solidFill>
                </a:endParaRPr>
              </a:p>
              <a:p>
                <a:pPr/>
                <a14:m>
                  <m:oMathPara xmlns:m="http://schemas.openxmlformats.org/officeDocument/2006/math">
                    <m:oMathParaPr>
                      <m:jc m:val="centerGroup"/>
                    </m:oMathParaPr>
                    <m:oMath xmlns:m="http://schemas.openxmlformats.org/officeDocument/2006/math">
                      <m:r>
                        <a:rPr lang="en-US" sz="2100" i="1">
                          <a:solidFill>
                            <a:schemeClr val="bg1"/>
                          </a:solidFill>
                          <a:latin typeface="Cambria Math" panose="02040503050406030204" pitchFamily="18" charset="0"/>
                        </a:rPr>
                        <m:t>𝑦</m:t>
                      </m:r>
                      <m:r>
                        <a:rPr lang="en-US" sz="2100" i="1">
                          <a:solidFill>
                            <a:schemeClr val="bg1"/>
                          </a:solidFill>
                          <a:latin typeface="Cambria Math" panose="02040503050406030204" pitchFamily="18" charset="0"/>
                        </a:rPr>
                        <m:t>= </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oMath>
                  </m:oMathPara>
                </a14:m>
                <a:endParaRPr lang="en-US" sz="2100" dirty="0">
                  <a:solidFill>
                    <a:schemeClr val="bg1"/>
                  </a:solidFill>
                </a:endParaRPr>
              </a:p>
            </p:txBody>
          </p:sp>
        </mc:Choice>
        <mc:Fallback xmlns="">
          <p:sp>
            <p:nvSpPr>
              <p:cNvPr id="5" name="TextBox 4">
                <a:extLst>
                  <a:ext uri="{FF2B5EF4-FFF2-40B4-BE49-F238E27FC236}">
                    <a16:creationId xmlns:a16="http://schemas.microsoft.com/office/drawing/2014/main" id="{E3A18DDC-FA26-2B48-AE25-01E54D88D259}"/>
                  </a:ext>
                </a:extLst>
              </p:cNvPr>
              <p:cNvSpPr txBox="1">
                <a:spLocks noRot="1" noChangeAspect="1" noMove="1" noResize="1" noEditPoints="1" noAdjustHandles="1" noChangeArrowheads="1" noChangeShapeType="1" noTextEdit="1"/>
              </p:cNvSpPr>
              <p:nvPr/>
            </p:nvSpPr>
            <p:spPr>
              <a:xfrm>
                <a:off x="604315" y="1685462"/>
                <a:ext cx="7431638" cy="738664"/>
              </a:xfrm>
              <a:prstGeom prst="rect">
                <a:avLst/>
              </a:prstGeom>
              <a:blipFill>
                <a:blip r:embed="rId4"/>
                <a:stretch>
                  <a:fillRect b="-81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4558D52-C49B-F848-AA9B-D1DC62F19BF1}"/>
                  </a:ext>
                </a:extLst>
              </p:cNvPr>
              <p:cNvSpPr txBox="1"/>
              <p:nvPr/>
            </p:nvSpPr>
            <p:spPr>
              <a:xfrm>
                <a:off x="604315" y="2495868"/>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1"/>
                          </a:solidFill>
                          <a:latin typeface="Cambria Math" panose="02040503050406030204" pitchFamily="18" charset="0"/>
                        </a:rPr>
                        <m:t>𝑦</m:t>
                      </m:r>
                      <m:r>
                        <a:rPr lang="en-US" sz="2100" i="1" smtClean="0">
                          <a:solidFill>
                            <a:schemeClr val="bg1"/>
                          </a:solidFill>
                          <a:latin typeface="Cambria Math" panose="02040503050406030204" pitchFamily="18" charset="0"/>
                        </a:rPr>
                        <m:t>= </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b="1" i="1">
                          <a:solidFill>
                            <a:schemeClr val="bg1"/>
                          </a:solidFill>
                          <a:latin typeface="Cambria Math" panose="02040503050406030204" pitchFamily="18" charset="0"/>
                          <a:ea typeface="Cambria Math" panose="02040503050406030204" pitchFamily="18" charset="0"/>
                        </a:rPr>
                        <m:t>𝟏</m:t>
                      </m:r>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2</m:t>
                          </m:r>
                        </m:sub>
                      </m:sSub>
                      <m:r>
                        <a:rPr lang="en-US" sz="2100" b="1" i="1">
                          <a:solidFill>
                            <a:schemeClr val="bg1"/>
                          </a:solidFill>
                          <a:latin typeface="Cambria Math" panose="02040503050406030204" pitchFamily="18" charset="0"/>
                        </a:rPr>
                        <m:t>𝟎</m:t>
                      </m:r>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3</m:t>
                          </m:r>
                        </m:sub>
                      </m:sSub>
                      <m:r>
                        <a:rPr lang="en-US" sz="2100" b="1" i="1">
                          <a:solidFill>
                            <a:schemeClr val="bg1"/>
                          </a:solidFill>
                          <a:latin typeface="Cambria Math" panose="02040503050406030204" pitchFamily="18" charset="0"/>
                          <a:ea typeface="Cambria Math" panose="02040503050406030204" pitchFamily="18" charset="0"/>
                        </a:rPr>
                        <m:t>𝟏</m:t>
                      </m:r>
                      <m:r>
                        <a:rPr lang="en-US" sz="2100" i="1">
                          <a:solidFill>
                            <a:schemeClr val="bg1"/>
                          </a:solidFill>
                          <a:latin typeface="Cambria Math" panose="02040503050406030204" pitchFamily="18" charset="0"/>
                          <a:ea typeface="Cambria Math" panose="02040503050406030204" pitchFamily="18" charset="0"/>
                        </a:rPr>
                        <m:t>∗</m:t>
                      </m:r>
                      <m:r>
                        <a:rPr lang="en-US" sz="2100" b="1" i="1">
                          <a:solidFill>
                            <a:schemeClr val="bg1"/>
                          </a:solidFill>
                          <a:latin typeface="Cambria Math" panose="02040503050406030204" pitchFamily="18" charset="0"/>
                        </a:rPr>
                        <m:t>𝟎</m:t>
                      </m:r>
                    </m:oMath>
                  </m:oMathPara>
                </a14:m>
                <a:endParaRPr lang="en-US" sz="2100" b="1" dirty="0">
                  <a:solidFill>
                    <a:schemeClr val="bg1"/>
                  </a:solidFill>
                </a:endParaRPr>
              </a:p>
              <a:p>
                <a:pPr algn="ctr"/>
                <a14:m>
                  <m:oMath xmlns:m="http://schemas.openxmlformats.org/officeDocument/2006/math">
                    <m:r>
                      <a:rPr lang="en-US" sz="2100" i="1">
                        <a:solidFill>
                          <a:schemeClr val="bg1"/>
                        </a:solidFill>
                        <a:latin typeface="Cambria Math" panose="02040503050406030204" pitchFamily="18" charset="0"/>
                      </a:rPr>
                      <m:t>𝑦</m:t>
                    </m:r>
                    <m:r>
                      <a:rPr lang="en-US" sz="2100" i="1">
                        <a:solidFill>
                          <a:schemeClr val="bg1"/>
                        </a:solidFill>
                        <a:latin typeface="Cambria Math" panose="02040503050406030204" pitchFamily="18" charset="0"/>
                      </a:rPr>
                      <m:t>= </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oMath>
                </a14:m>
                <a:r>
                  <a:rPr lang="en-US" sz="2100" dirty="0">
                    <a:solidFill>
                      <a:schemeClr val="bg1"/>
                    </a:solidFill>
                  </a:rPr>
                  <a:t> </a:t>
                </a:r>
                <a14:m>
                  <m:oMath xmlns:m="http://schemas.openxmlformats.org/officeDocument/2006/math">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oMath>
                </a14:m>
                <a:endParaRPr lang="en-US" sz="2100" dirty="0">
                  <a:solidFill>
                    <a:schemeClr val="bg1"/>
                  </a:solidFill>
                </a:endParaRPr>
              </a:p>
            </p:txBody>
          </p:sp>
        </mc:Choice>
        <mc:Fallback xmlns="">
          <p:sp>
            <p:nvSpPr>
              <p:cNvPr id="6" name="TextBox 5">
                <a:extLst>
                  <a:ext uri="{FF2B5EF4-FFF2-40B4-BE49-F238E27FC236}">
                    <a16:creationId xmlns:a16="http://schemas.microsoft.com/office/drawing/2014/main" id="{D4558D52-C49B-F848-AA9B-D1DC62F19BF1}"/>
                  </a:ext>
                </a:extLst>
              </p:cNvPr>
              <p:cNvSpPr txBox="1">
                <a:spLocks noRot="1" noChangeAspect="1" noMove="1" noResize="1" noEditPoints="1" noAdjustHandles="1" noChangeArrowheads="1" noChangeShapeType="1" noTextEdit="1"/>
              </p:cNvSpPr>
              <p:nvPr/>
            </p:nvSpPr>
            <p:spPr>
              <a:xfrm>
                <a:off x="604315" y="2495868"/>
                <a:ext cx="7431638" cy="738664"/>
              </a:xfrm>
              <a:prstGeom prst="rect">
                <a:avLst/>
              </a:prstGeom>
              <a:blipFill>
                <a:blip r:embed="rId5"/>
                <a:stretch>
                  <a:fillRect b="-81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328CEC-2611-1240-97AE-D869ACF3B273}"/>
                  </a:ext>
                </a:extLst>
              </p:cNvPr>
              <p:cNvSpPr txBox="1"/>
              <p:nvPr/>
            </p:nvSpPr>
            <p:spPr>
              <a:xfrm>
                <a:off x="686342" y="3306275"/>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1"/>
                          </a:solidFill>
                          <a:latin typeface="Cambria Math" panose="02040503050406030204" pitchFamily="18" charset="0"/>
                        </a:rPr>
                        <m:t>𝑦</m:t>
                      </m:r>
                      <m:r>
                        <a:rPr lang="en-US" sz="2100" i="1" smtClean="0">
                          <a:solidFill>
                            <a:schemeClr val="bg1"/>
                          </a:solidFill>
                          <a:latin typeface="Cambria Math" panose="02040503050406030204" pitchFamily="18" charset="0"/>
                        </a:rPr>
                        <m:t>= </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b="1" i="1">
                          <a:solidFill>
                            <a:schemeClr val="bg1"/>
                          </a:solidFill>
                          <a:latin typeface="Cambria Math" panose="02040503050406030204" pitchFamily="18" charset="0"/>
                          <a:ea typeface="Cambria Math" panose="02040503050406030204" pitchFamily="18" charset="0"/>
                        </a:rPr>
                        <m:t>𝟎</m:t>
                      </m:r>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2</m:t>
                          </m:r>
                        </m:sub>
                      </m:sSub>
                      <m:r>
                        <a:rPr lang="en-US" sz="2100" b="1" i="1">
                          <a:solidFill>
                            <a:schemeClr val="bg1"/>
                          </a:solidFill>
                          <a:latin typeface="Cambria Math" panose="02040503050406030204" pitchFamily="18" charset="0"/>
                          <a:ea typeface="Cambria Math" panose="02040503050406030204" pitchFamily="18" charset="0"/>
                        </a:rPr>
                        <m:t>𝟏</m:t>
                      </m:r>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3</m:t>
                          </m:r>
                        </m:sub>
                      </m:sSub>
                      <m:r>
                        <a:rPr lang="en-US" sz="2100" b="1" i="1">
                          <a:solidFill>
                            <a:schemeClr val="bg1"/>
                          </a:solidFill>
                          <a:latin typeface="Cambria Math" panose="02040503050406030204" pitchFamily="18" charset="0"/>
                          <a:ea typeface="Cambria Math" panose="02040503050406030204" pitchFamily="18" charset="0"/>
                        </a:rPr>
                        <m:t>𝟎</m:t>
                      </m:r>
                      <m:r>
                        <a:rPr lang="en-US" sz="2100" b="1" i="1">
                          <a:solidFill>
                            <a:schemeClr val="bg1"/>
                          </a:solidFill>
                          <a:latin typeface="Cambria Math" panose="02040503050406030204" pitchFamily="18" charset="0"/>
                          <a:ea typeface="Cambria Math" panose="02040503050406030204" pitchFamily="18" charset="0"/>
                        </a:rPr>
                        <m:t>∗</m:t>
                      </m:r>
                      <m:r>
                        <a:rPr lang="en-US" sz="2100" b="1" i="1">
                          <a:solidFill>
                            <a:schemeClr val="bg1"/>
                          </a:solidFill>
                          <a:latin typeface="Cambria Math" panose="02040503050406030204" pitchFamily="18" charset="0"/>
                          <a:ea typeface="Cambria Math" panose="02040503050406030204" pitchFamily="18" charset="0"/>
                        </a:rPr>
                        <m:t>𝟏</m:t>
                      </m:r>
                    </m:oMath>
                  </m:oMathPara>
                </a14:m>
                <a:endParaRPr lang="en-US" sz="2100" b="1" dirty="0">
                  <a:solidFill>
                    <a:schemeClr val="bg1"/>
                  </a:solidFill>
                </a:endParaRPr>
              </a:p>
              <a:p>
                <a:pPr algn="ctr"/>
                <a14:m>
                  <m:oMath xmlns:m="http://schemas.openxmlformats.org/officeDocument/2006/math">
                    <m:r>
                      <a:rPr lang="en-US" sz="2100" i="1">
                        <a:solidFill>
                          <a:schemeClr val="bg1"/>
                        </a:solidFill>
                        <a:latin typeface="Cambria Math" panose="02040503050406030204" pitchFamily="18" charset="0"/>
                      </a:rPr>
                      <m:t>𝑦</m:t>
                    </m:r>
                    <m:r>
                      <a:rPr lang="en-US" sz="2100" i="1">
                        <a:solidFill>
                          <a:schemeClr val="bg1"/>
                        </a:solidFill>
                        <a:latin typeface="Cambria Math" panose="02040503050406030204" pitchFamily="18" charset="0"/>
                      </a:rPr>
                      <m:t>= </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oMath>
                </a14:m>
                <a:r>
                  <a:rPr lang="en-US" sz="2100" dirty="0">
                    <a:solidFill>
                      <a:schemeClr val="bg1"/>
                    </a:solidFill>
                  </a:rPr>
                  <a:t> </a:t>
                </a:r>
                <a14:m>
                  <m:oMath xmlns:m="http://schemas.openxmlformats.org/officeDocument/2006/math">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2</m:t>
                        </m:r>
                      </m:sub>
                    </m:sSub>
                  </m:oMath>
                </a14:m>
                <a:endParaRPr lang="en-US" sz="2100" dirty="0">
                  <a:solidFill>
                    <a:schemeClr val="bg1"/>
                  </a:solidFill>
                </a:endParaRPr>
              </a:p>
            </p:txBody>
          </p:sp>
        </mc:Choice>
        <mc:Fallback xmlns="">
          <p:sp>
            <p:nvSpPr>
              <p:cNvPr id="7" name="TextBox 6">
                <a:extLst>
                  <a:ext uri="{FF2B5EF4-FFF2-40B4-BE49-F238E27FC236}">
                    <a16:creationId xmlns:a16="http://schemas.microsoft.com/office/drawing/2014/main" id="{9D328CEC-2611-1240-97AE-D869ACF3B273}"/>
                  </a:ext>
                </a:extLst>
              </p:cNvPr>
              <p:cNvSpPr txBox="1">
                <a:spLocks noRot="1" noChangeAspect="1" noMove="1" noResize="1" noEditPoints="1" noAdjustHandles="1" noChangeArrowheads="1" noChangeShapeType="1" noTextEdit="1"/>
              </p:cNvSpPr>
              <p:nvPr/>
            </p:nvSpPr>
            <p:spPr>
              <a:xfrm>
                <a:off x="686342" y="3306275"/>
                <a:ext cx="7431638" cy="738664"/>
              </a:xfrm>
              <a:prstGeom prst="rect">
                <a:avLst/>
              </a:prstGeom>
              <a:blipFill>
                <a:blip r:embed="rId6"/>
                <a:stretch>
                  <a:fillRect b="-81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C1A778F-14B9-4A40-9898-F9D0AFF1FFE7}"/>
                  </a:ext>
                </a:extLst>
              </p:cNvPr>
              <p:cNvSpPr txBox="1"/>
              <p:nvPr/>
            </p:nvSpPr>
            <p:spPr>
              <a:xfrm>
                <a:off x="670818" y="417314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1"/>
                          </a:solidFill>
                          <a:latin typeface="Cambria Math" panose="02040503050406030204" pitchFamily="18" charset="0"/>
                        </a:rPr>
                        <m:t>𝑦</m:t>
                      </m:r>
                      <m:r>
                        <a:rPr lang="en-US" sz="2100" i="1" smtClean="0">
                          <a:solidFill>
                            <a:schemeClr val="bg1"/>
                          </a:solidFill>
                          <a:latin typeface="Cambria Math" panose="02040503050406030204" pitchFamily="18" charset="0"/>
                        </a:rPr>
                        <m:t>= </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b="1" i="1">
                          <a:solidFill>
                            <a:schemeClr val="bg1"/>
                          </a:solidFill>
                          <a:latin typeface="Cambria Math" panose="02040503050406030204" pitchFamily="18" charset="0"/>
                          <a:ea typeface="Cambria Math" panose="02040503050406030204" pitchFamily="18" charset="0"/>
                        </a:rPr>
                        <m:t>𝟏</m:t>
                      </m:r>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2</m:t>
                          </m:r>
                        </m:sub>
                      </m:sSub>
                      <m:r>
                        <a:rPr lang="en-US" sz="2100" b="1" i="1">
                          <a:solidFill>
                            <a:schemeClr val="bg1"/>
                          </a:solidFill>
                          <a:latin typeface="Cambria Math" panose="02040503050406030204" pitchFamily="18" charset="0"/>
                          <a:ea typeface="Cambria Math" panose="02040503050406030204" pitchFamily="18" charset="0"/>
                        </a:rPr>
                        <m:t>𝟏</m:t>
                      </m:r>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3</m:t>
                          </m:r>
                        </m:sub>
                      </m:sSub>
                      <m:r>
                        <a:rPr lang="en-US" sz="2100" b="1" i="1">
                          <a:solidFill>
                            <a:schemeClr val="bg1"/>
                          </a:solidFill>
                          <a:latin typeface="Cambria Math" panose="02040503050406030204" pitchFamily="18" charset="0"/>
                          <a:ea typeface="Cambria Math" panose="02040503050406030204" pitchFamily="18" charset="0"/>
                        </a:rPr>
                        <m:t>𝟏</m:t>
                      </m:r>
                      <m:r>
                        <a:rPr lang="en-US" sz="2100" b="1" i="1">
                          <a:solidFill>
                            <a:schemeClr val="bg1"/>
                          </a:solidFill>
                          <a:latin typeface="Cambria Math" panose="02040503050406030204" pitchFamily="18" charset="0"/>
                          <a:ea typeface="Cambria Math" panose="02040503050406030204" pitchFamily="18" charset="0"/>
                        </a:rPr>
                        <m:t>∗</m:t>
                      </m:r>
                      <m:r>
                        <a:rPr lang="en-US" sz="2100" b="1" i="1">
                          <a:solidFill>
                            <a:schemeClr val="bg1"/>
                          </a:solidFill>
                          <a:latin typeface="Cambria Math" panose="02040503050406030204" pitchFamily="18" charset="0"/>
                          <a:ea typeface="Cambria Math" panose="02040503050406030204" pitchFamily="18" charset="0"/>
                        </a:rPr>
                        <m:t>𝟏</m:t>
                      </m:r>
                    </m:oMath>
                  </m:oMathPara>
                </a14:m>
                <a:endParaRPr lang="en-US" sz="2100" b="1" dirty="0">
                  <a:solidFill>
                    <a:schemeClr val="bg1"/>
                  </a:solidFill>
                </a:endParaRPr>
              </a:p>
              <a:p>
                <a:pPr algn="ctr"/>
                <a14:m>
                  <m:oMath xmlns:m="http://schemas.openxmlformats.org/officeDocument/2006/math">
                    <m:r>
                      <a:rPr lang="en-US" sz="2100" i="1">
                        <a:solidFill>
                          <a:schemeClr val="bg1"/>
                        </a:solidFill>
                        <a:latin typeface="Cambria Math" panose="02040503050406030204" pitchFamily="18" charset="0"/>
                      </a:rPr>
                      <m:t>𝑦</m:t>
                    </m:r>
                    <m:r>
                      <a:rPr lang="en-US" sz="2100" i="1">
                        <a:solidFill>
                          <a:schemeClr val="bg1"/>
                        </a:solidFill>
                        <a:latin typeface="Cambria Math" panose="02040503050406030204" pitchFamily="18" charset="0"/>
                      </a:rPr>
                      <m:t>= </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oMath>
                </a14:m>
                <a:r>
                  <a:rPr lang="en-US" sz="2100" dirty="0">
                    <a:solidFill>
                      <a:schemeClr val="bg1"/>
                    </a:solidFill>
                  </a:rPr>
                  <a:t> </a:t>
                </a:r>
                <a14:m>
                  <m:oMath xmlns:m="http://schemas.openxmlformats.org/officeDocument/2006/math">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2</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3</m:t>
                        </m:r>
                      </m:sub>
                    </m:sSub>
                  </m:oMath>
                </a14:m>
                <a:endParaRPr lang="en-US" sz="2100" dirty="0">
                  <a:solidFill>
                    <a:schemeClr val="bg1"/>
                  </a:solidFill>
                </a:endParaRPr>
              </a:p>
            </p:txBody>
          </p:sp>
        </mc:Choice>
        <mc:Fallback xmlns="">
          <p:sp>
            <p:nvSpPr>
              <p:cNvPr id="8" name="TextBox 7">
                <a:extLst>
                  <a:ext uri="{FF2B5EF4-FFF2-40B4-BE49-F238E27FC236}">
                    <a16:creationId xmlns:a16="http://schemas.microsoft.com/office/drawing/2014/main" id="{6C1A778F-14B9-4A40-9898-F9D0AFF1FFE7}"/>
                  </a:ext>
                </a:extLst>
              </p:cNvPr>
              <p:cNvSpPr txBox="1">
                <a:spLocks noRot="1" noChangeAspect="1" noMove="1" noResize="1" noEditPoints="1" noAdjustHandles="1" noChangeArrowheads="1" noChangeShapeType="1" noTextEdit="1"/>
              </p:cNvSpPr>
              <p:nvPr/>
            </p:nvSpPr>
            <p:spPr>
              <a:xfrm>
                <a:off x="670818" y="4173143"/>
                <a:ext cx="7431638" cy="738664"/>
              </a:xfrm>
              <a:prstGeom prst="rect">
                <a:avLst/>
              </a:prstGeom>
              <a:blipFill>
                <a:blip r:embed="rId7"/>
                <a:stretch>
                  <a:fillRect b="-9091"/>
                </a:stretch>
              </a:blipFill>
            </p:spPr>
            <p:txBody>
              <a:bodyPr/>
              <a:lstStyle/>
              <a:p>
                <a:r>
                  <a:rPr lang="en-CA">
                    <a:noFill/>
                  </a:rPr>
                  <a:t> </a:t>
                </a:r>
              </a:p>
            </p:txBody>
          </p:sp>
        </mc:Fallback>
      </mc:AlternateContent>
    </p:spTree>
    <p:extLst>
      <p:ext uri="{BB962C8B-B14F-4D97-AF65-F5344CB8AC3E}">
        <p14:creationId xmlns:p14="http://schemas.microsoft.com/office/powerpoint/2010/main" val="109702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491717"/>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Dummy coding</a:t>
            </a:r>
            <a:endParaRPr dirty="0">
              <a:solidFill>
                <a:schemeClr val="tx2"/>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2F7F32-B8AB-B041-B38F-567D1B030F83}"/>
                  </a:ext>
                </a:extLst>
              </p:cNvPr>
              <p:cNvSpPr txBox="1"/>
              <p:nvPr/>
            </p:nvSpPr>
            <p:spPr>
              <a:xfrm>
                <a:off x="1010905" y="1064804"/>
                <a:ext cx="8682824" cy="415498"/>
              </a:xfrm>
              <a:prstGeom prst="rect">
                <a:avLst/>
              </a:prstGeom>
              <a:noFill/>
            </p:spPr>
            <p:txBody>
              <a:bodyPr wrap="square" rtlCol="0">
                <a:spAutoFit/>
              </a:bodyPr>
              <a:lstStyle/>
              <a:p>
                <a:r>
                  <a:rPr lang="en-US" sz="2100" dirty="0">
                    <a:solidFill>
                      <a:schemeClr val="bg1"/>
                    </a:solidFill>
                  </a:rPr>
                  <a:t>Our regression model: </a:t>
                </a:r>
                <a14:m>
                  <m:oMath xmlns:m="http://schemas.openxmlformats.org/officeDocument/2006/math">
                    <m:r>
                      <a:rPr lang="en-US" sz="2100" b="1" i="1">
                        <a:solidFill>
                          <a:schemeClr val="bg1"/>
                        </a:solidFill>
                        <a:latin typeface="Cambria Math" panose="02040503050406030204" pitchFamily="18" charset="0"/>
                      </a:rPr>
                      <m:t>𝒚</m:t>
                    </m:r>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ea typeface="Cambria Math" panose="02040503050406030204" pitchFamily="18" charset="0"/>
                          </a:rPr>
                          <m:t>𝜷</m:t>
                        </m:r>
                      </m:e>
                      <m:sub>
                        <m:r>
                          <a:rPr lang="en-US" sz="2100" b="1" i="1">
                            <a:solidFill>
                              <a:schemeClr val="bg1"/>
                            </a:solidFill>
                            <a:latin typeface="Cambria Math" panose="02040503050406030204" pitchFamily="18" charset="0"/>
                          </a:rPr>
                          <m:t>𝟎</m:t>
                        </m:r>
                      </m:sub>
                    </m:sSub>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ea typeface="Cambria Math" panose="02040503050406030204" pitchFamily="18" charset="0"/>
                          </a:rPr>
                          <m:t>𝜷</m:t>
                        </m:r>
                      </m:e>
                      <m:sub>
                        <m:r>
                          <a:rPr lang="en-US" sz="2100" b="1" i="1">
                            <a:solidFill>
                              <a:schemeClr val="bg1"/>
                            </a:solidFill>
                            <a:latin typeface="Cambria Math" panose="02040503050406030204" pitchFamily="18" charset="0"/>
                            <a:ea typeface="Cambria Math" panose="02040503050406030204" pitchFamily="18" charset="0"/>
                          </a:rPr>
                          <m:t>𝟏</m:t>
                        </m:r>
                      </m:sub>
                    </m:sSub>
                    <m:r>
                      <a:rPr lang="en-US" sz="2100" b="1" i="1" smtClean="0">
                        <a:solidFill>
                          <a:schemeClr val="bg1"/>
                        </a:solidFill>
                        <a:latin typeface="Cambria Math" panose="02040503050406030204" pitchFamily="18" charset="0"/>
                        <a:ea typeface="Cambria Math" panose="02040503050406030204" pitchFamily="18" charset="0"/>
                      </a:rPr>
                      <m:t>𝑿</m:t>
                    </m:r>
                    <m:r>
                      <a:rPr lang="en-US" sz="2100" b="1" i="1">
                        <a:solidFill>
                          <a:schemeClr val="bg1"/>
                        </a:solidFill>
                        <a:latin typeface="Cambria Math" panose="02040503050406030204" pitchFamily="18" charset="0"/>
                      </a:rPr>
                      <m:t>𝟏</m:t>
                    </m:r>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ea typeface="Cambria Math" panose="02040503050406030204" pitchFamily="18" charset="0"/>
                          </a:rPr>
                          <m:t>𝜷</m:t>
                        </m:r>
                      </m:e>
                      <m:sub>
                        <m:r>
                          <a:rPr lang="en-US" sz="2100" b="1" i="1">
                            <a:solidFill>
                              <a:schemeClr val="bg1"/>
                            </a:solidFill>
                            <a:latin typeface="Cambria Math" panose="02040503050406030204" pitchFamily="18" charset="0"/>
                            <a:ea typeface="Cambria Math" panose="02040503050406030204" pitchFamily="18" charset="0"/>
                          </a:rPr>
                          <m:t>𝟐</m:t>
                        </m:r>
                      </m:sub>
                    </m:sSub>
                    <m:r>
                      <a:rPr lang="en-US" sz="2100" b="1" i="1" smtClean="0">
                        <a:solidFill>
                          <a:schemeClr val="bg1"/>
                        </a:solidFill>
                        <a:latin typeface="Cambria Math" panose="02040503050406030204" pitchFamily="18" charset="0"/>
                        <a:ea typeface="Cambria Math" panose="02040503050406030204" pitchFamily="18" charset="0"/>
                      </a:rPr>
                      <m:t>𝑿</m:t>
                    </m:r>
                    <m:r>
                      <a:rPr lang="en-US" sz="2100" b="1" i="1">
                        <a:solidFill>
                          <a:schemeClr val="bg1"/>
                        </a:solidFill>
                        <a:latin typeface="Cambria Math" panose="02040503050406030204" pitchFamily="18" charset="0"/>
                      </a:rPr>
                      <m:t>𝟐</m:t>
                    </m:r>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ea typeface="Cambria Math" panose="02040503050406030204" pitchFamily="18" charset="0"/>
                          </a:rPr>
                          <m:t>𝜷</m:t>
                        </m:r>
                      </m:e>
                      <m:sub>
                        <m:r>
                          <a:rPr lang="en-US" sz="2100" b="1" i="1">
                            <a:solidFill>
                              <a:schemeClr val="bg1"/>
                            </a:solidFill>
                            <a:latin typeface="Cambria Math" panose="02040503050406030204" pitchFamily="18" charset="0"/>
                            <a:ea typeface="Cambria Math" panose="02040503050406030204" pitchFamily="18" charset="0"/>
                          </a:rPr>
                          <m:t>𝟑</m:t>
                        </m:r>
                      </m:sub>
                    </m:sSub>
                    <m:r>
                      <a:rPr lang="en-US" sz="2100" b="1" i="1" smtClean="0">
                        <a:solidFill>
                          <a:schemeClr val="bg1"/>
                        </a:solidFill>
                        <a:latin typeface="Cambria Math" panose="02040503050406030204" pitchFamily="18" charset="0"/>
                        <a:ea typeface="Cambria Math" panose="02040503050406030204" pitchFamily="18" charset="0"/>
                      </a:rPr>
                      <m:t>𝑿</m:t>
                    </m:r>
                    <m:r>
                      <a:rPr lang="en-US" sz="2100" b="1" i="1">
                        <a:solidFill>
                          <a:schemeClr val="bg1"/>
                        </a:solidFill>
                        <a:latin typeface="Cambria Math" panose="02040503050406030204" pitchFamily="18" charset="0"/>
                        <a:ea typeface="Cambria Math" panose="02040503050406030204" pitchFamily="18" charset="0"/>
                      </a:rPr>
                      <m:t>𝟏</m:t>
                    </m:r>
                    <m:r>
                      <a:rPr lang="en-US" sz="2100" b="1" i="1">
                        <a:solidFill>
                          <a:schemeClr val="bg1"/>
                        </a:solidFill>
                        <a:latin typeface="Cambria Math" panose="02040503050406030204" pitchFamily="18" charset="0"/>
                        <a:ea typeface="Cambria Math" panose="02040503050406030204" pitchFamily="18" charset="0"/>
                      </a:rPr>
                      <m:t>∗</m:t>
                    </m:r>
                    <m:r>
                      <a:rPr lang="en-US" sz="2100" b="1" i="1" smtClean="0">
                        <a:solidFill>
                          <a:schemeClr val="bg1"/>
                        </a:solidFill>
                        <a:latin typeface="Cambria Math" panose="02040503050406030204" pitchFamily="18" charset="0"/>
                        <a:ea typeface="Cambria Math" panose="02040503050406030204" pitchFamily="18" charset="0"/>
                      </a:rPr>
                      <m:t>𝑿</m:t>
                    </m:r>
                    <m:r>
                      <a:rPr lang="en-US" sz="2100" b="1" i="1">
                        <a:solidFill>
                          <a:schemeClr val="bg1"/>
                        </a:solidFill>
                        <a:latin typeface="Cambria Math" panose="02040503050406030204" pitchFamily="18" charset="0"/>
                      </a:rPr>
                      <m:t>𝟐</m:t>
                    </m:r>
                  </m:oMath>
                </a14:m>
                <a:endParaRPr lang="en-US" sz="1050" b="1" dirty="0">
                  <a:solidFill>
                    <a:schemeClr val="bg1"/>
                  </a:solidFill>
                </a:endParaRPr>
              </a:p>
            </p:txBody>
          </p:sp>
        </mc:Choice>
        <mc:Fallback xmlns="">
          <p:sp>
            <p:nvSpPr>
              <p:cNvPr id="9" name="TextBox 8">
                <a:extLst>
                  <a:ext uri="{FF2B5EF4-FFF2-40B4-BE49-F238E27FC236}">
                    <a16:creationId xmlns:a16="http://schemas.microsoft.com/office/drawing/2014/main" id="{AF2F7F32-B8AB-B041-B38F-567D1B030F83}"/>
                  </a:ext>
                </a:extLst>
              </p:cNvPr>
              <p:cNvSpPr txBox="1">
                <a:spLocks noRot="1" noChangeAspect="1" noMove="1" noResize="1" noEditPoints="1" noAdjustHandles="1" noChangeArrowheads="1" noChangeShapeType="1" noTextEdit="1"/>
              </p:cNvSpPr>
              <p:nvPr/>
            </p:nvSpPr>
            <p:spPr>
              <a:xfrm>
                <a:off x="1010905" y="1064804"/>
                <a:ext cx="8682824" cy="415498"/>
              </a:xfrm>
              <a:prstGeom prst="rect">
                <a:avLst/>
              </a:prstGeom>
              <a:blipFill>
                <a:blip r:embed="rId3"/>
                <a:stretch>
                  <a:fillRect l="-843" t="-10294" b="-2794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DD2E177-3C1F-7A43-BA12-ACE5AE6740EF}"/>
                  </a:ext>
                </a:extLst>
              </p:cNvPr>
              <p:cNvSpPr txBox="1"/>
              <p:nvPr/>
            </p:nvSpPr>
            <p:spPr>
              <a:xfrm>
                <a:off x="910370" y="1637504"/>
                <a:ext cx="7431638" cy="738664"/>
              </a:xfrm>
              <a:prstGeom prst="rect">
                <a:avLst/>
              </a:prstGeom>
              <a:noFill/>
            </p:spPr>
            <p:txBody>
              <a:bodyPr wrap="square" rtlCol="0">
                <a:spAutoFit/>
              </a:bodyPr>
              <a:lstStyle/>
              <a:p>
                <a:pPr algn="ctr"/>
                <a14:m>
                  <m:oMath xmlns:m="http://schemas.openxmlformats.org/officeDocument/2006/math">
                    <m:r>
                      <a:rPr lang="en-US" sz="2100" b="0" i="1" smtClean="0">
                        <a:solidFill>
                          <a:schemeClr val="bg1"/>
                        </a:solidFill>
                        <a:latin typeface="Cambria Math" panose="02040503050406030204" pitchFamily="18" charset="0"/>
                      </a:rPr>
                      <m:t>𝑋</m:t>
                    </m:r>
                    <m:d>
                      <m:dPr>
                        <m:ctrlPr>
                          <a:rPr lang="en-US" sz="2100" b="0" i="1" smtClean="0">
                            <a:solidFill>
                              <a:schemeClr val="bg1"/>
                            </a:solidFill>
                            <a:latin typeface="Cambria Math" panose="02040503050406030204" pitchFamily="18" charset="0"/>
                          </a:rPr>
                        </m:ctrlPr>
                      </m:dPr>
                      <m:e>
                        <m:r>
                          <a:rPr lang="en-US" sz="2100" b="0" i="1" smtClean="0">
                            <a:solidFill>
                              <a:schemeClr val="bg1"/>
                            </a:solidFill>
                            <a:latin typeface="Cambria Math" panose="02040503050406030204" pitchFamily="18" charset="0"/>
                          </a:rPr>
                          <m:t>1,0</m:t>
                        </m:r>
                      </m:e>
                    </m:d>
                    <m:r>
                      <a:rPr lang="en-US" sz="2100" b="0" i="1" smtClean="0">
                        <a:solidFill>
                          <a:schemeClr val="bg1"/>
                        </a:solidFill>
                        <a:latin typeface="Cambria Math" panose="02040503050406030204" pitchFamily="18" charset="0"/>
                      </a:rPr>
                      <m:t>− </m:t>
                    </m:r>
                    <m:r>
                      <m:rPr>
                        <m:sty m:val="p"/>
                      </m:rPr>
                      <a:rPr lang="en-US" sz="2100" i="1" smtClean="0">
                        <a:solidFill>
                          <a:schemeClr val="bg1"/>
                        </a:solidFill>
                        <a:latin typeface="Cambria Math" panose="02040503050406030204" pitchFamily="18" charset="0"/>
                      </a:rPr>
                      <m:t>X</m:t>
                    </m:r>
                    <m:d>
                      <m:dPr>
                        <m:ctrlPr>
                          <a:rPr lang="en-US" sz="2100" b="0" i="1" smtClean="0">
                            <a:solidFill>
                              <a:schemeClr val="bg1"/>
                            </a:solidFill>
                            <a:latin typeface="Cambria Math" panose="02040503050406030204" pitchFamily="18" charset="0"/>
                          </a:rPr>
                        </m:ctrlPr>
                      </m:dPr>
                      <m:e>
                        <m:r>
                          <a:rPr lang="en-US" sz="2100" b="0" i="1" smtClean="0">
                            <a:solidFill>
                              <a:schemeClr val="bg1"/>
                            </a:solidFill>
                            <a:latin typeface="Cambria Math" panose="02040503050406030204" pitchFamily="18" charset="0"/>
                          </a:rPr>
                          <m:t>0,0</m:t>
                        </m:r>
                      </m:e>
                    </m:d>
                    <m:r>
                      <a:rPr lang="en-US" sz="2100" i="1">
                        <a:solidFill>
                          <a:schemeClr val="bg1"/>
                        </a:solidFill>
                        <a:latin typeface="Cambria Math" panose="02040503050406030204" pitchFamily="18" charset="0"/>
                      </a:rPr>
                      <m:t>= </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b="0" i="1" smtClean="0">
                        <a:solidFill>
                          <a:schemeClr val="bg1"/>
                        </a:solidFill>
                        <a:latin typeface="Cambria Math" panose="02040503050406030204" pitchFamily="18" charset="0"/>
                        <a:ea typeface="Cambria Math" panose="02040503050406030204" pitchFamily="18" charset="0"/>
                      </a:rPr>
                      <m:t>1</m:t>
                    </m:r>
                    <m:r>
                      <a:rPr lang="en-US" sz="2100" i="1" smtClean="0">
                        <a:solidFill>
                          <a:schemeClr val="bg1"/>
                        </a:solidFill>
                        <a:latin typeface="Cambria Math" panose="02040503050406030204" pitchFamily="18" charset="0"/>
                      </a:rPr>
                      <m:t>−</m:t>
                    </m:r>
                  </m:oMath>
                </a14:m>
                <a:r>
                  <a:rPr lang="en-US" sz="2100" dirty="0">
                    <a:solidFill>
                      <a:schemeClr val="bg1"/>
                    </a:solidFill>
                  </a:rPr>
                  <a:t> </a:t>
                </a:r>
                <a14:m>
                  <m:oMath xmlns:m="http://schemas.openxmlformats.org/officeDocument/2006/math">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oMath>
                </a14:m>
                <a:endParaRPr lang="en-US" sz="2100" i="1" dirty="0">
                  <a:solidFill>
                    <a:schemeClr val="bg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bg1"/>
                          </a:solidFill>
                          <a:latin typeface="Cambria Math" panose="02040503050406030204" pitchFamily="18" charset="0"/>
                        </a:rPr>
                        <m:t>𝑋</m:t>
                      </m:r>
                      <m:d>
                        <m:dPr>
                          <m:ctrlPr>
                            <a:rPr lang="en-US" sz="2100" i="1">
                              <a:solidFill>
                                <a:schemeClr val="bg1"/>
                              </a:solidFill>
                              <a:latin typeface="Cambria Math" panose="02040503050406030204" pitchFamily="18" charset="0"/>
                            </a:rPr>
                          </m:ctrlPr>
                        </m:dPr>
                        <m:e>
                          <m:r>
                            <a:rPr lang="en-US" sz="2100" i="1">
                              <a:solidFill>
                                <a:schemeClr val="bg1"/>
                              </a:solidFill>
                              <a:latin typeface="Cambria Math" panose="02040503050406030204" pitchFamily="18" charset="0"/>
                            </a:rPr>
                            <m:t>1,0</m:t>
                          </m:r>
                        </m:e>
                      </m:d>
                      <m:r>
                        <a:rPr lang="en-US" sz="2100" i="1">
                          <a:solidFill>
                            <a:schemeClr val="bg1"/>
                          </a:solidFill>
                          <a:latin typeface="Cambria Math" panose="02040503050406030204" pitchFamily="18" charset="0"/>
                        </a:rPr>
                        <m:t>− </m:t>
                      </m:r>
                      <m:r>
                        <m:rPr>
                          <m:sty m:val="p"/>
                        </m:rPr>
                        <a:rPr lang="en-US" sz="2100" i="1">
                          <a:solidFill>
                            <a:schemeClr val="bg1"/>
                          </a:solidFill>
                          <a:latin typeface="Cambria Math" panose="02040503050406030204" pitchFamily="18" charset="0"/>
                        </a:rPr>
                        <m:t>X</m:t>
                      </m:r>
                      <m:d>
                        <m:dPr>
                          <m:ctrlPr>
                            <a:rPr lang="en-US" sz="2100" i="1">
                              <a:solidFill>
                                <a:schemeClr val="bg1"/>
                              </a:solidFill>
                              <a:latin typeface="Cambria Math" panose="02040503050406030204" pitchFamily="18" charset="0"/>
                            </a:rPr>
                          </m:ctrlPr>
                        </m:dPr>
                        <m:e>
                          <m:r>
                            <a:rPr lang="en-US" sz="2100" i="1">
                              <a:solidFill>
                                <a:schemeClr val="bg1"/>
                              </a:solidFill>
                              <a:latin typeface="Cambria Math" panose="02040503050406030204" pitchFamily="18" charset="0"/>
                            </a:rPr>
                            <m:t>0,0</m:t>
                          </m:r>
                        </m:e>
                      </m:d>
                      <m:r>
                        <a:rPr lang="en-US" sz="2100" i="1">
                          <a:solidFill>
                            <a:schemeClr val="bg1"/>
                          </a:solidFill>
                          <a:latin typeface="Cambria Math" panose="02040503050406030204" pitchFamily="18" charset="0"/>
                        </a:rPr>
                        <m:t> = </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b="0" i="1" smtClean="0">
                              <a:solidFill>
                                <a:schemeClr val="bg1"/>
                              </a:solidFill>
                              <a:latin typeface="Cambria Math" panose="02040503050406030204" pitchFamily="18" charset="0"/>
                              <a:ea typeface="Cambria Math" panose="02040503050406030204" pitchFamily="18" charset="0"/>
                            </a:rPr>
                            <m:t>1</m:t>
                          </m:r>
                        </m:sub>
                      </m:sSub>
                    </m:oMath>
                  </m:oMathPara>
                </a14:m>
                <a:endParaRPr lang="en-US" sz="2100" dirty="0">
                  <a:solidFill>
                    <a:schemeClr val="bg1"/>
                  </a:solidFill>
                </a:endParaRPr>
              </a:p>
            </p:txBody>
          </p:sp>
        </mc:Choice>
        <mc:Fallback xmlns="">
          <p:sp>
            <p:nvSpPr>
              <p:cNvPr id="10" name="TextBox 9">
                <a:extLst>
                  <a:ext uri="{FF2B5EF4-FFF2-40B4-BE49-F238E27FC236}">
                    <a16:creationId xmlns:a16="http://schemas.microsoft.com/office/drawing/2014/main" id="{FDD2E177-3C1F-7A43-BA12-ACE5AE6740EF}"/>
                  </a:ext>
                </a:extLst>
              </p:cNvPr>
              <p:cNvSpPr txBox="1">
                <a:spLocks noRot="1" noChangeAspect="1" noMove="1" noResize="1" noEditPoints="1" noAdjustHandles="1" noChangeArrowheads="1" noChangeShapeType="1" noTextEdit="1"/>
              </p:cNvSpPr>
              <p:nvPr/>
            </p:nvSpPr>
            <p:spPr>
              <a:xfrm>
                <a:off x="910370" y="1637504"/>
                <a:ext cx="7431638" cy="738664"/>
              </a:xfrm>
              <a:prstGeom prst="rect">
                <a:avLst/>
              </a:prstGeom>
              <a:blipFill>
                <a:blip r:embed="rId4"/>
                <a:stretch>
                  <a:fillRect b="-909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8B9CA5-FB5A-5E4C-A706-B60F5951DAB2}"/>
                  </a:ext>
                </a:extLst>
              </p:cNvPr>
              <p:cNvSpPr txBox="1"/>
              <p:nvPr/>
            </p:nvSpPr>
            <p:spPr>
              <a:xfrm>
                <a:off x="992397" y="3258317"/>
                <a:ext cx="7431638" cy="17081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1"/>
                          </a:solidFill>
                          <a:latin typeface="Cambria Math" panose="02040503050406030204" pitchFamily="18" charset="0"/>
                        </a:rPr>
                        <m:t>(</m:t>
                      </m:r>
                      <m:r>
                        <a:rPr lang="en-US" sz="2100" b="0" i="1" smtClean="0">
                          <a:solidFill>
                            <a:schemeClr val="bg1"/>
                          </a:solidFill>
                          <a:latin typeface="Cambria Math" panose="02040503050406030204" pitchFamily="18" charset="0"/>
                        </a:rPr>
                        <m:t>𝑋</m:t>
                      </m:r>
                      <m:r>
                        <a:rPr lang="en-US" sz="2100" b="0" i="1" smtClean="0">
                          <a:solidFill>
                            <a:schemeClr val="bg1"/>
                          </a:solidFill>
                          <a:latin typeface="Cambria Math" panose="02040503050406030204" pitchFamily="18" charset="0"/>
                        </a:rPr>
                        <m:t>(1,1) −</m:t>
                      </m:r>
                      <m:r>
                        <a:rPr lang="en-US" sz="2100" b="0" i="1" smtClean="0">
                          <a:solidFill>
                            <a:schemeClr val="bg1"/>
                          </a:solidFill>
                          <a:latin typeface="Cambria Math" panose="02040503050406030204" pitchFamily="18" charset="0"/>
                        </a:rPr>
                        <m:t>𝑋</m:t>
                      </m:r>
                      <m:r>
                        <a:rPr lang="en-US" sz="2100" b="0" i="1" smtClean="0">
                          <a:solidFill>
                            <a:schemeClr val="bg1"/>
                          </a:solidFill>
                          <a:latin typeface="Cambria Math" panose="02040503050406030204" pitchFamily="18" charset="0"/>
                        </a:rPr>
                        <m:t>(0,1))−(</m:t>
                      </m:r>
                      <m:r>
                        <a:rPr lang="en-US" sz="2100" b="0" i="1" smtClean="0">
                          <a:solidFill>
                            <a:schemeClr val="bg1"/>
                          </a:solidFill>
                          <a:latin typeface="Cambria Math" panose="02040503050406030204" pitchFamily="18" charset="0"/>
                        </a:rPr>
                        <m:t>𝑋</m:t>
                      </m:r>
                      <m:r>
                        <a:rPr lang="en-US" sz="2100" b="0" i="1" smtClean="0">
                          <a:solidFill>
                            <a:schemeClr val="bg1"/>
                          </a:solidFill>
                          <a:latin typeface="Cambria Math" panose="02040503050406030204" pitchFamily="18" charset="0"/>
                        </a:rPr>
                        <m:t>(1,0)−</m:t>
                      </m:r>
                      <m:r>
                        <a:rPr lang="en-US" sz="2100" b="0" i="1" smtClean="0">
                          <a:solidFill>
                            <a:schemeClr val="bg1"/>
                          </a:solidFill>
                          <a:latin typeface="Cambria Math" panose="02040503050406030204" pitchFamily="18" charset="0"/>
                        </a:rPr>
                        <m:t>𝑋</m:t>
                      </m:r>
                      <m:r>
                        <a:rPr lang="en-US" sz="2100" b="0" i="1" smtClean="0">
                          <a:solidFill>
                            <a:schemeClr val="bg1"/>
                          </a:solidFill>
                          <a:latin typeface="Cambria Math" panose="02040503050406030204" pitchFamily="18" charset="0"/>
                        </a:rPr>
                        <m:t>(0,0))</m:t>
                      </m:r>
                    </m:oMath>
                  </m:oMathPara>
                </a14:m>
                <a:endParaRPr lang="en-US" sz="2100" dirty="0">
                  <a:solidFill>
                    <a:schemeClr val="bg1"/>
                  </a:solidFill>
                </a:endParaRPr>
              </a:p>
              <a:p>
                <a:endParaRPr lang="en-US" sz="2100"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100" i="1">
                          <a:solidFill>
                            <a:schemeClr val="bg1"/>
                          </a:solidFill>
                          <a:latin typeface="Cambria Math" panose="02040503050406030204" pitchFamily="18" charset="0"/>
                        </a:rPr>
                        <m:t>=</m:t>
                      </m:r>
                      <m:d>
                        <m:dPr>
                          <m:ctrlPr>
                            <a:rPr lang="en-US" sz="2100" i="1">
                              <a:solidFill>
                                <a:schemeClr val="bg1"/>
                              </a:solidFill>
                              <a:latin typeface="Cambria Math" panose="02040503050406030204" pitchFamily="18" charset="0"/>
                            </a:rPr>
                          </m:ctrlPr>
                        </m:dPr>
                        <m:e>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m:rPr>
                              <m:nor/>
                            </m:rPr>
                            <a:rPr lang="en-US" sz="2100" dirty="0">
                              <a:solidFill>
                                <a:schemeClr val="bg1"/>
                              </a:solidFill>
                            </a:rPr>
                            <m:t> </m:t>
                          </m:r>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b="0" i="1" smtClean="0">
                              <a:solidFill>
                                <a:schemeClr val="bg1"/>
                              </a:solidFill>
                              <a:latin typeface="Cambria Math" panose="02040503050406030204" pitchFamily="18" charset="0"/>
                              <a:ea typeface="Cambria Math" panose="02040503050406030204" pitchFamily="18" charset="0"/>
                            </a:rPr>
                            <m:t>1</m:t>
                          </m:r>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2</m:t>
                              </m:r>
                            </m:sub>
                          </m:sSub>
                          <m:r>
                            <a:rPr lang="en-US" sz="2100" b="0" i="1" smtClean="0">
                              <a:solidFill>
                                <a:schemeClr val="bg1"/>
                              </a:solidFill>
                              <a:latin typeface="Cambria Math" panose="02040503050406030204" pitchFamily="18" charset="0"/>
                              <a:ea typeface="Cambria Math" panose="02040503050406030204" pitchFamily="18" charset="0"/>
                            </a:rPr>
                            <m:t>1</m:t>
                          </m:r>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3</m:t>
                              </m:r>
                            </m:sub>
                          </m:sSub>
                          <m:r>
                            <a:rPr lang="en-US" sz="2100" b="0" i="1" smtClean="0">
                              <a:solidFill>
                                <a:schemeClr val="bg1"/>
                              </a:solidFill>
                              <a:latin typeface="Cambria Math" panose="02040503050406030204" pitchFamily="18" charset="0"/>
                              <a:ea typeface="Cambria Math" panose="02040503050406030204" pitchFamily="18" charset="0"/>
                            </a:rPr>
                            <m:t>1</m:t>
                          </m:r>
                          <m:r>
                            <a:rPr lang="en-US" sz="2100" i="1">
                              <a:solidFill>
                                <a:schemeClr val="bg1"/>
                              </a:solidFill>
                              <a:latin typeface="Cambria Math" panose="02040503050406030204" pitchFamily="18" charset="0"/>
                              <a:ea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m:rPr>
                              <m:nor/>
                            </m:rPr>
                            <a:rPr lang="en-US" sz="2100" dirty="0">
                              <a:solidFill>
                                <a:schemeClr val="bg1"/>
                              </a:solidFill>
                            </a:rPr>
                            <m:t> </m:t>
                          </m:r>
                          <m:r>
                            <a:rPr lang="en-US" sz="2100" i="1" dirty="0">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2</m:t>
                              </m:r>
                            </m:sub>
                          </m:sSub>
                          <m:r>
                            <a:rPr lang="en-US" sz="2100" b="0" i="1" smtClean="0">
                              <a:solidFill>
                                <a:schemeClr val="bg1"/>
                              </a:solidFill>
                              <a:latin typeface="Cambria Math" panose="02040503050406030204" pitchFamily="18" charset="0"/>
                              <a:ea typeface="Cambria Math" panose="02040503050406030204" pitchFamily="18" charset="0"/>
                            </a:rPr>
                            <m:t>1</m:t>
                          </m:r>
                        </m:e>
                      </m:d>
                      <m:r>
                        <a:rPr lang="en-US" sz="2100" i="1">
                          <a:solidFill>
                            <a:schemeClr val="bg1"/>
                          </a:solidFill>
                          <a:latin typeface="Cambria Math" panose="02040503050406030204" pitchFamily="18" charset="0"/>
                        </a:rPr>
                        <m:t>−</m:t>
                      </m:r>
                      <m:d>
                        <m:dPr>
                          <m:ctrlPr>
                            <a:rPr lang="en-US" sz="2100" i="1">
                              <a:solidFill>
                                <a:schemeClr val="bg1"/>
                              </a:solidFill>
                              <a:latin typeface="Cambria Math" panose="02040503050406030204" pitchFamily="18" charset="0"/>
                            </a:rPr>
                          </m:ctrlPr>
                        </m:dPr>
                        <m:e>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m:rPr>
                              <m:nor/>
                            </m:rPr>
                            <a:rPr lang="en-US" sz="2100" dirty="0">
                              <a:solidFill>
                                <a:schemeClr val="bg1"/>
                              </a:solidFill>
                            </a:rPr>
                            <m:t> </m:t>
                          </m:r>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b="0" i="1" smtClean="0">
                              <a:solidFill>
                                <a:schemeClr val="bg1"/>
                              </a:solidFill>
                              <a:latin typeface="Cambria Math" panose="02040503050406030204" pitchFamily="18" charset="0"/>
                              <a:ea typeface="Cambria Math" panose="02040503050406030204" pitchFamily="18" charset="0"/>
                            </a:rPr>
                            <m:t>1</m:t>
                          </m:r>
                          <m:r>
                            <a:rPr lang="en-US" sz="2100" i="1">
                              <a:solidFill>
                                <a:schemeClr val="bg1"/>
                              </a:solidFill>
                              <a:latin typeface="Cambria Math" panose="02040503050406030204" pitchFamily="18" charset="0"/>
                              <a:ea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e>
                      </m:d>
                    </m:oMath>
                  </m:oMathPara>
                </a14:m>
                <a:endParaRPr lang="en-US" sz="2100" dirty="0">
                  <a:solidFill>
                    <a:schemeClr val="bg1"/>
                  </a:solidFill>
                </a:endParaRPr>
              </a:p>
              <a:p>
                <a:pPr/>
                <a14:m>
                  <m:oMathPara xmlns:m="http://schemas.openxmlformats.org/officeDocument/2006/math">
                    <m:oMathParaPr>
                      <m:jc m:val="centerGroup"/>
                    </m:oMathParaPr>
                    <m:oMath xmlns:m="http://schemas.openxmlformats.org/officeDocument/2006/math">
                      <m:r>
                        <a:rPr lang="en-US" sz="2100" i="1">
                          <a:solidFill>
                            <a:schemeClr val="bg1"/>
                          </a:solidFill>
                          <a:latin typeface="Cambria Math" panose="02040503050406030204" pitchFamily="18" charset="0"/>
                        </a:rPr>
                        <m:t>=</m:t>
                      </m:r>
                      <m:d>
                        <m:dPr>
                          <m:ctrlPr>
                            <a:rPr lang="en-US" sz="2100" i="1">
                              <a:solidFill>
                                <a:schemeClr val="bg1"/>
                              </a:solidFill>
                              <a:latin typeface="Cambria Math" panose="02040503050406030204" pitchFamily="18" charset="0"/>
                            </a:rPr>
                          </m:ctrlPr>
                        </m:dPr>
                        <m:e>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3</m:t>
                              </m:r>
                            </m:sub>
                          </m:sSub>
                        </m:e>
                      </m:d>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i="1">
                          <a:solidFill>
                            <a:schemeClr val="bg1"/>
                          </a:solidFill>
                          <a:latin typeface="Cambria Math" panose="02040503050406030204" pitchFamily="18" charset="0"/>
                        </a:rPr>
                        <m:t>)</m:t>
                      </m:r>
                    </m:oMath>
                  </m:oMathPara>
                </a14:m>
                <a:endParaRPr lang="en-US" sz="2100" dirty="0">
                  <a:solidFill>
                    <a:schemeClr val="bg1"/>
                  </a:solidFill>
                </a:endParaRPr>
              </a:p>
              <a:p>
                <a:pPr/>
                <a14:m>
                  <m:oMathPara xmlns:m="http://schemas.openxmlformats.org/officeDocument/2006/math">
                    <m:oMathParaPr>
                      <m:jc m:val="centerGroup"/>
                    </m:oMathParaPr>
                    <m:oMath xmlns:m="http://schemas.openxmlformats.org/officeDocument/2006/math">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3</m:t>
                          </m:r>
                        </m:sub>
                      </m:sSub>
                    </m:oMath>
                  </m:oMathPara>
                </a14:m>
                <a:endParaRPr lang="en-US" sz="2100" dirty="0">
                  <a:solidFill>
                    <a:schemeClr val="bg1"/>
                  </a:solidFill>
                </a:endParaRPr>
              </a:p>
            </p:txBody>
          </p:sp>
        </mc:Choice>
        <mc:Fallback xmlns="">
          <p:sp>
            <p:nvSpPr>
              <p:cNvPr id="11" name="TextBox 10">
                <a:extLst>
                  <a:ext uri="{FF2B5EF4-FFF2-40B4-BE49-F238E27FC236}">
                    <a16:creationId xmlns:a16="http://schemas.microsoft.com/office/drawing/2014/main" id="{ED8B9CA5-FB5A-5E4C-A706-B60F5951DAB2}"/>
                  </a:ext>
                </a:extLst>
              </p:cNvPr>
              <p:cNvSpPr txBox="1">
                <a:spLocks noRot="1" noChangeAspect="1" noMove="1" noResize="1" noEditPoints="1" noAdjustHandles="1" noChangeArrowheads="1" noChangeShapeType="1" noTextEdit="1"/>
              </p:cNvSpPr>
              <p:nvPr/>
            </p:nvSpPr>
            <p:spPr>
              <a:xfrm>
                <a:off x="992397" y="3258317"/>
                <a:ext cx="7431638" cy="1708160"/>
              </a:xfrm>
              <a:prstGeom prst="rect">
                <a:avLst/>
              </a:prstGeom>
              <a:blipFill>
                <a:blip r:embed="rId5"/>
                <a:stretch>
                  <a:fillRect b="-321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8931717-F05D-254D-B1FB-DB5C45F45323}"/>
                  </a:ext>
                </a:extLst>
              </p:cNvPr>
              <p:cNvSpPr txBox="1"/>
              <p:nvPr/>
            </p:nvSpPr>
            <p:spPr>
              <a:xfrm>
                <a:off x="1010905" y="2391449"/>
                <a:ext cx="7431638" cy="738664"/>
              </a:xfrm>
              <a:prstGeom prst="rect">
                <a:avLst/>
              </a:prstGeom>
              <a:noFill/>
            </p:spPr>
            <p:txBody>
              <a:bodyPr wrap="square" rtlCol="0">
                <a:spAutoFit/>
              </a:bodyPr>
              <a:lstStyle/>
              <a:p>
                <a:pPr algn="ctr"/>
                <a14:m>
                  <m:oMath xmlns:m="http://schemas.openxmlformats.org/officeDocument/2006/math">
                    <m:r>
                      <a:rPr lang="en-US" sz="2100" b="0" i="1" smtClean="0">
                        <a:solidFill>
                          <a:schemeClr val="bg1"/>
                        </a:solidFill>
                        <a:latin typeface="Cambria Math" panose="02040503050406030204" pitchFamily="18" charset="0"/>
                      </a:rPr>
                      <m:t>𝑋</m:t>
                    </m:r>
                    <m:d>
                      <m:dPr>
                        <m:ctrlPr>
                          <a:rPr lang="en-US" sz="2100" b="0" i="1" smtClean="0">
                            <a:solidFill>
                              <a:schemeClr val="bg1"/>
                            </a:solidFill>
                            <a:latin typeface="Cambria Math" panose="02040503050406030204" pitchFamily="18" charset="0"/>
                          </a:rPr>
                        </m:ctrlPr>
                      </m:dPr>
                      <m:e>
                        <m:r>
                          <a:rPr lang="en-US" sz="2100" b="0" i="1" smtClean="0">
                            <a:solidFill>
                              <a:schemeClr val="bg1"/>
                            </a:solidFill>
                            <a:latin typeface="Cambria Math" panose="02040503050406030204" pitchFamily="18" charset="0"/>
                          </a:rPr>
                          <m:t>0,1</m:t>
                        </m:r>
                      </m:e>
                    </m:d>
                    <m:r>
                      <a:rPr lang="en-US" sz="2100" b="0" i="1" smtClean="0">
                        <a:solidFill>
                          <a:schemeClr val="bg1"/>
                        </a:solidFill>
                        <a:latin typeface="Cambria Math" panose="02040503050406030204" pitchFamily="18" charset="0"/>
                      </a:rPr>
                      <m:t>− </m:t>
                    </m:r>
                    <m:r>
                      <m:rPr>
                        <m:sty m:val="p"/>
                      </m:rPr>
                      <a:rPr lang="en-US" sz="2100" i="1" smtClean="0">
                        <a:solidFill>
                          <a:schemeClr val="bg1"/>
                        </a:solidFill>
                        <a:latin typeface="Cambria Math" panose="02040503050406030204" pitchFamily="18" charset="0"/>
                      </a:rPr>
                      <m:t>X</m:t>
                    </m:r>
                    <m:d>
                      <m:dPr>
                        <m:ctrlPr>
                          <a:rPr lang="en-US" sz="2100" b="0" i="1" smtClean="0">
                            <a:solidFill>
                              <a:schemeClr val="bg1"/>
                            </a:solidFill>
                            <a:latin typeface="Cambria Math" panose="02040503050406030204" pitchFamily="18" charset="0"/>
                          </a:rPr>
                        </m:ctrlPr>
                      </m:dPr>
                      <m:e>
                        <m:r>
                          <a:rPr lang="en-US" sz="2100" b="0" i="1" smtClean="0">
                            <a:solidFill>
                              <a:schemeClr val="bg1"/>
                            </a:solidFill>
                            <a:latin typeface="Cambria Math" panose="02040503050406030204" pitchFamily="18" charset="0"/>
                          </a:rPr>
                          <m:t>0,0</m:t>
                        </m:r>
                      </m:e>
                    </m:d>
                    <m:r>
                      <a:rPr lang="en-US" sz="2100" i="1">
                        <a:solidFill>
                          <a:schemeClr val="bg1"/>
                        </a:solidFill>
                        <a:latin typeface="Cambria Math" panose="02040503050406030204" pitchFamily="18" charset="0"/>
                      </a:rPr>
                      <m:t>= </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b="0" i="1" smtClean="0">
                            <a:solidFill>
                              <a:schemeClr val="bg1"/>
                            </a:solidFill>
                            <a:latin typeface="Cambria Math" panose="02040503050406030204" pitchFamily="18" charset="0"/>
                            <a:ea typeface="Cambria Math" panose="02040503050406030204" pitchFamily="18" charset="0"/>
                          </a:rPr>
                          <m:t>2</m:t>
                        </m:r>
                      </m:sub>
                    </m:sSub>
                    <m:r>
                      <a:rPr lang="en-US" sz="2100" b="0" i="1" smtClean="0">
                        <a:solidFill>
                          <a:schemeClr val="bg1"/>
                        </a:solidFill>
                        <a:latin typeface="Cambria Math" panose="02040503050406030204" pitchFamily="18" charset="0"/>
                        <a:ea typeface="Cambria Math" panose="02040503050406030204" pitchFamily="18" charset="0"/>
                      </a:rPr>
                      <m:t>1</m:t>
                    </m:r>
                    <m:r>
                      <a:rPr lang="en-US" sz="2100" i="1" smtClean="0">
                        <a:solidFill>
                          <a:schemeClr val="bg1"/>
                        </a:solidFill>
                        <a:latin typeface="Cambria Math" panose="02040503050406030204" pitchFamily="18" charset="0"/>
                      </a:rPr>
                      <m:t>−</m:t>
                    </m:r>
                  </m:oMath>
                </a14:m>
                <a:r>
                  <a:rPr lang="en-US" sz="2100" dirty="0">
                    <a:solidFill>
                      <a:schemeClr val="bg1"/>
                    </a:solidFill>
                  </a:rPr>
                  <a:t> </a:t>
                </a:r>
                <a14:m>
                  <m:oMath xmlns:m="http://schemas.openxmlformats.org/officeDocument/2006/math">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oMath>
                </a14:m>
                <a:endParaRPr lang="en-US" sz="2100" i="1" dirty="0">
                  <a:solidFill>
                    <a:schemeClr val="bg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bg1"/>
                          </a:solidFill>
                          <a:latin typeface="Cambria Math" panose="02040503050406030204" pitchFamily="18" charset="0"/>
                        </a:rPr>
                        <m:t>𝑋</m:t>
                      </m:r>
                      <m:d>
                        <m:dPr>
                          <m:ctrlPr>
                            <a:rPr lang="en-US" sz="2100" i="1">
                              <a:solidFill>
                                <a:schemeClr val="bg1"/>
                              </a:solidFill>
                              <a:latin typeface="Cambria Math" panose="02040503050406030204" pitchFamily="18" charset="0"/>
                            </a:rPr>
                          </m:ctrlPr>
                        </m:dPr>
                        <m:e>
                          <m:r>
                            <a:rPr lang="en-US" sz="2100" b="0" i="1" smtClean="0">
                              <a:solidFill>
                                <a:schemeClr val="bg1"/>
                              </a:solidFill>
                              <a:latin typeface="Cambria Math" panose="02040503050406030204" pitchFamily="18" charset="0"/>
                            </a:rPr>
                            <m:t>0</m:t>
                          </m:r>
                          <m:r>
                            <a:rPr lang="en-US" sz="2100" i="1">
                              <a:solidFill>
                                <a:schemeClr val="bg1"/>
                              </a:solidFill>
                              <a:latin typeface="Cambria Math" panose="02040503050406030204" pitchFamily="18" charset="0"/>
                            </a:rPr>
                            <m:t>,</m:t>
                          </m:r>
                          <m:r>
                            <a:rPr lang="en-US" sz="2100" b="0" i="1" smtClean="0">
                              <a:solidFill>
                                <a:schemeClr val="bg1"/>
                              </a:solidFill>
                              <a:latin typeface="Cambria Math" panose="02040503050406030204" pitchFamily="18" charset="0"/>
                            </a:rPr>
                            <m:t>1</m:t>
                          </m:r>
                        </m:e>
                      </m:d>
                      <m:r>
                        <a:rPr lang="en-US" sz="2100" i="1">
                          <a:solidFill>
                            <a:schemeClr val="bg1"/>
                          </a:solidFill>
                          <a:latin typeface="Cambria Math" panose="02040503050406030204" pitchFamily="18" charset="0"/>
                        </a:rPr>
                        <m:t>− </m:t>
                      </m:r>
                      <m:r>
                        <m:rPr>
                          <m:sty m:val="p"/>
                        </m:rPr>
                        <a:rPr lang="en-US" sz="2100" i="1">
                          <a:solidFill>
                            <a:schemeClr val="bg1"/>
                          </a:solidFill>
                          <a:latin typeface="Cambria Math" panose="02040503050406030204" pitchFamily="18" charset="0"/>
                        </a:rPr>
                        <m:t>X</m:t>
                      </m:r>
                      <m:d>
                        <m:dPr>
                          <m:ctrlPr>
                            <a:rPr lang="en-US" sz="2100" i="1">
                              <a:solidFill>
                                <a:schemeClr val="bg1"/>
                              </a:solidFill>
                              <a:latin typeface="Cambria Math" panose="02040503050406030204" pitchFamily="18" charset="0"/>
                            </a:rPr>
                          </m:ctrlPr>
                        </m:dPr>
                        <m:e>
                          <m:r>
                            <a:rPr lang="en-US" sz="2100" i="1">
                              <a:solidFill>
                                <a:schemeClr val="bg1"/>
                              </a:solidFill>
                              <a:latin typeface="Cambria Math" panose="02040503050406030204" pitchFamily="18" charset="0"/>
                            </a:rPr>
                            <m:t>0,0</m:t>
                          </m:r>
                        </m:e>
                      </m:d>
                      <m:r>
                        <a:rPr lang="en-US" sz="2100" i="1">
                          <a:solidFill>
                            <a:schemeClr val="bg1"/>
                          </a:solidFill>
                          <a:latin typeface="Cambria Math" panose="02040503050406030204" pitchFamily="18" charset="0"/>
                        </a:rPr>
                        <m:t> = </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b="0" i="1" smtClean="0">
                              <a:solidFill>
                                <a:schemeClr val="bg1"/>
                              </a:solidFill>
                              <a:latin typeface="Cambria Math" panose="02040503050406030204" pitchFamily="18" charset="0"/>
                              <a:ea typeface="Cambria Math" panose="02040503050406030204" pitchFamily="18" charset="0"/>
                            </a:rPr>
                            <m:t>2</m:t>
                          </m:r>
                        </m:sub>
                      </m:sSub>
                    </m:oMath>
                  </m:oMathPara>
                </a14:m>
                <a:endParaRPr lang="en-US" sz="2100" dirty="0">
                  <a:solidFill>
                    <a:schemeClr val="bg1"/>
                  </a:solidFill>
                </a:endParaRPr>
              </a:p>
            </p:txBody>
          </p:sp>
        </mc:Choice>
        <mc:Fallback xmlns="">
          <p:sp>
            <p:nvSpPr>
              <p:cNvPr id="12" name="TextBox 11">
                <a:extLst>
                  <a:ext uri="{FF2B5EF4-FFF2-40B4-BE49-F238E27FC236}">
                    <a16:creationId xmlns:a16="http://schemas.microsoft.com/office/drawing/2014/main" id="{D8931717-F05D-254D-B1FB-DB5C45F45323}"/>
                  </a:ext>
                </a:extLst>
              </p:cNvPr>
              <p:cNvSpPr txBox="1">
                <a:spLocks noRot="1" noChangeAspect="1" noMove="1" noResize="1" noEditPoints="1" noAdjustHandles="1" noChangeArrowheads="1" noChangeShapeType="1" noTextEdit="1"/>
              </p:cNvSpPr>
              <p:nvPr/>
            </p:nvSpPr>
            <p:spPr>
              <a:xfrm>
                <a:off x="1010905" y="2391449"/>
                <a:ext cx="7431638" cy="738664"/>
              </a:xfrm>
              <a:prstGeom prst="rect">
                <a:avLst/>
              </a:prstGeom>
              <a:blipFill>
                <a:blip r:embed="rId6"/>
                <a:stretch>
                  <a:fillRect b="-9091"/>
                </a:stretch>
              </a:blipFill>
            </p:spPr>
            <p:txBody>
              <a:bodyPr/>
              <a:lstStyle/>
              <a:p>
                <a:r>
                  <a:rPr lang="en-CA">
                    <a:noFill/>
                  </a:rPr>
                  <a:t> </a:t>
                </a:r>
              </a:p>
            </p:txBody>
          </p:sp>
        </mc:Fallback>
      </mc:AlternateContent>
      <p:cxnSp>
        <p:nvCxnSpPr>
          <p:cNvPr id="13" name="Straight Arrow Connector 12">
            <a:extLst>
              <a:ext uri="{FF2B5EF4-FFF2-40B4-BE49-F238E27FC236}">
                <a16:creationId xmlns:a16="http://schemas.microsoft.com/office/drawing/2014/main" id="{7BEBC366-AE22-FE46-B965-1C94FFF6E7E7}"/>
              </a:ext>
            </a:extLst>
          </p:cNvPr>
          <p:cNvCxnSpPr/>
          <p:nvPr/>
        </p:nvCxnSpPr>
        <p:spPr>
          <a:xfrm>
            <a:off x="1623155" y="1853602"/>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0D8D7989-D8D0-B045-B614-14EF5F839574}"/>
              </a:ext>
            </a:extLst>
          </p:cNvPr>
          <p:cNvCxnSpPr/>
          <p:nvPr/>
        </p:nvCxnSpPr>
        <p:spPr>
          <a:xfrm>
            <a:off x="1623155" y="2642107"/>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40758751-786F-A34F-B232-9772D1FB60A5}"/>
              </a:ext>
            </a:extLst>
          </p:cNvPr>
          <p:cNvCxnSpPr/>
          <p:nvPr/>
        </p:nvCxnSpPr>
        <p:spPr>
          <a:xfrm>
            <a:off x="1521113" y="3462416"/>
            <a:ext cx="755374" cy="0"/>
          </a:xfrm>
          <a:prstGeom prst="straightConnector1">
            <a:avLst/>
          </a:prstGeom>
          <a:ln w="76200">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9540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1717481"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Effect</a:t>
            </a:r>
            <a:r>
              <a:rPr lang="en" dirty="0"/>
              <a:t> </a:t>
            </a:r>
            <a:r>
              <a:rPr lang="en" dirty="0">
                <a:solidFill>
                  <a:schemeClr val="tx2"/>
                </a:solidFill>
              </a:rPr>
              <a:t>coding</a:t>
            </a:r>
            <a:endParaRPr dirty="0">
              <a:solidFill>
                <a:schemeClr val="tx2"/>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930488" y="2751530"/>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solidFill>
                  <a:schemeClr val="tx2"/>
                </a:solidFill>
              </a:rPr>
              <a:t>In effect coding all columns of variables sum to 0</a:t>
            </a:r>
            <a:br>
              <a:rPr lang="en-US" sz="2000" dirty="0">
                <a:solidFill>
                  <a:schemeClr val="tx2"/>
                </a:solidFill>
              </a:rPr>
            </a:br>
            <a:endParaRPr lang="en-US" sz="2000" dirty="0">
              <a:solidFill>
                <a:schemeClr val="tx2"/>
              </a:solidFill>
            </a:endParaRPr>
          </a:p>
          <a:p>
            <a:r>
              <a:rPr lang="en-US" sz="2000" dirty="0">
                <a:solidFill>
                  <a:schemeClr val="tx2"/>
                </a:solidFill>
              </a:rPr>
              <a:t>To do this let’s try replacing the 0’s with -1</a:t>
            </a:r>
          </a:p>
        </p:txBody>
      </p:sp>
      <p:graphicFrame>
        <p:nvGraphicFramePr>
          <p:cNvPr id="7" name="Table 4">
            <a:extLst>
              <a:ext uri="{FF2B5EF4-FFF2-40B4-BE49-F238E27FC236}">
                <a16:creationId xmlns:a16="http://schemas.microsoft.com/office/drawing/2014/main" id="{29D68029-A37C-F04D-BDE3-E5BF9AA71056}"/>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8" name="Table 4">
            <a:extLst>
              <a:ext uri="{FF2B5EF4-FFF2-40B4-BE49-F238E27FC236}">
                <a16:creationId xmlns:a16="http://schemas.microsoft.com/office/drawing/2014/main" id="{714BD38A-DD0B-414F-8576-EBAC69FC11B7}"/>
              </a:ext>
            </a:extLst>
          </p:cNvPr>
          <p:cNvGraphicFramePr>
            <a:graphicFrameLocks noGrp="1"/>
          </p:cNvGraphicFramePr>
          <p:nvPr>
            <p:extLst>
              <p:ext uri="{D42A27DB-BD31-4B8C-83A1-F6EECF244321}">
                <p14:modId xmlns:p14="http://schemas.microsoft.com/office/powerpoint/2010/main" val="2609038883"/>
              </p:ext>
            </p:extLst>
          </p:nvPr>
        </p:nvGraphicFramePr>
        <p:xfrm>
          <a:off x="457200" y="1534907"/>
          <a:ext cx="4243642" cy="2821473"/>
        </p:xfrm>
        <a:graphic>
          <a:graphicData uri="http://schemas.openxmlformats.org/drawingml/2006/table">
            <a:tbl>
              <a:tblPr firstRow="1" bandRow="1">
                <a:tableStyleId>{00A15C55-8517-42AA-B614-E9B94910E393}</a:tableStyleId>
              </a:tblPr>
              <a:tblGrid>
                <a:gridCol w="957196">
                  <a:extLst>
                    <a:ext uri="{9D8B030D-6E8A-4147-A177-3AD203B41FA5}">
                      <a16:colId xmlns:a16="http://schemas.microsoft.com/office/drawing/2014/main" val="2486713478"/>
                    </a:ext>
                  </a:extLst>
                </a:gridCol>
                <a:gridCol w="1159383">
                  <a:extLst>
                    <a:ext uri="{9D8B030D-6E8A-4147-A177-3AD203B41FA5}">
                      <a16:colId xmlns:a16="http://schemas.microsoft.com/office/drawing/2014/main" val="3525804437"/>
                    </a:ext>
                  </a:extLst>
                </a:gridCol>
                <a:gridCol w="967680">
                  <a:extLst>
                    <a:ext uri="{9D8B030D-6E8A-4147-A177-3AD203B41FA5}">
                      <a16:colId xmlns:a16="http://schemas.microsoft.com/office/drawing/2014/main" val="849580168"/>
                    </a:ext>
                  </a:extLst>
                </a:gridCol>
                <a:gridCol w="1159383">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dirty="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3188223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1781092" y="648319"/>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Effect coding</a:t>
            </a:r>
            <a:endParaRPr dirty="0">
              <a:solidFill>
                <a:schemeClr val="tx2"/>
              </a:solidFill>
            </a:endParaRPr>
          </a:p>
        </p:txBody>
      </p:sp>
      <mc:AlternateContent xmlns:mc="http://schemas.openxmlformats.org/markup-compatibility/2006" xmlns:a14="http://schemas.microsoft.com/office/drawing/2010/main">
        <mc:Choice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866877" y="1340793"/>
                <a:ext cx="3831066" cy="3209700"/>
              </a:xfrm>
              <a:prstGeom prst="rect">
                <a:avLst/>
              </a:prstGeom>
              <a:solidFill>
                <a:schemeClr val="tx2">
                  <a:lumMod val="20000"/>
                  <a:lumOff val="8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solidFill>
                      <a:schemeClr val="tx2"/>
                    </a:solidFill>
                  </a:rPr>
                  <a:t>The intercept </a:t>
                </a:r>
                <a14:m>
                  <m:oMath xmlns:m="http://schemas.openxmlformats.org/officeDocument/2006/math">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rPr>
                          <m:t>0</m:t>
                        </m:r>
                      </m:sub>
                    </m:sSub>
                  </m:oMath>
                </a14:m>
                <a:r>
                  <a:rPr lang="en-US" sz="2000" dirty="0">
                    <a:solidFill>
                      <a:schemeClr val="tx2"/>
                    </a:solidFill>
                  </a:rPr>
                  <a:t> is now the GRAND Mean</a:t>
                </a:r>
              </a:p>
              <a:p>
                <a:r>
                  <a:rPr lang="en-US" sz="2000" dirty="0">
                    <a:solidFill>
                      <a:schemeClr val="tx2"/>
                    </a:solidFill>
                  </a:rPr>
                  <a:t>The slope </a:t>
                </a:r>
                <a14:m>
                  <m:oMath xmlns:m="http://schemas.openxmlformats.org/officeDocument/2006/math">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oMath>
                </a14:m>
                <a:r>
                  <a:rPr lang="en-US" sz="2000" dirty="0">
                    <a:solidFill>
                      <a:schemeClr val="tx2"/>
                    </a:solidFill>
                  </a:rPr>
                  <a:t> is the difference between High and Low Attention across both difficulties </a:t>
                </a:r>
              </a:p>
              <a:p>
                <a:r>
                  <a:rPr lang="en-US" sz="2000" dirty="0">
                    <a:solidFill>
                      <a:schemeClr val="tx2"/>
                    </a:solidFill>
                  </a:rPr>
                  <a:t>The slope </a:t>
                </a:r>
                <a14:m>
                  <m:oMath xmlns:m="http://schemas.openxmlformats.org/officeDocument/2006/math">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2</m:t>
                        </m:r>
                      </m:sub>
                    </m:sSub>
                  </m:oMath>
                </a14:m>
                <a:r>
                  <a:rPr lang="en-US" sz="2000" dirty="0">
                    <a:solidFill>
                      <a:schemeClr val="tx2"/>
                    </a:solidFill>
                  </a:rPr>
                  <a:t> is the difference between difficult and easy across Attention</a:t>
                </a:r>
              </a:p>
              <a:p>
                <a:r>
                  <a:rPr lang="en-US" sz="2000" dirty="0">
                    <a:solidFill>
                      <a:schemeClr val="tx2"/>
                    </a:solidFill>
                  </a:rPr>
                  <a:t>The slope </a:t>
                </a:r>
                <a14:m>
                  <m:oMath xmlns:m="http://schemas.openxmlformats.org/officeDocument/2006/math">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3</m:t>
                        </m:r>
                      </m:sub>
                    </m:sSub>
                  </m:oMath>
                </a14:m>
                <a:r>
                  <a:rPr lang="en-US" sz="2000" dirty="0">
                    <a:solidFill>
                      <a:schemeClr val="tx2"/>
                    </a:solidFill>
                  </a:rPr>
                  <a:t> is the interaction</a:t>
                </a:r>
              </a:p>
              <a:p>
                <a:endParaRPr lang="en-US" sz="2000" dirty="0">
                  <a:solidFill>
                    <a:schemeClr val="tx2"/>
                  </a:solidFill>
                </a:endParaRPr>
              </a:p>
            </p:txBody>
          </p:sp>
        </mc:Choice>
        <mc:Fallback xmlns="">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4866877" y="1340793"/>
                <a:ext cx="3831066" cy="3209700"/>
              </a:xfrm>
              <a:prstGeom prst="rect">
                <a:avLst/>
              </a:prstGeom>
              <a:blipFill>
                <a:blip r:embed="rId3"/>
                <a:stretch>
                  <a:fillRect b="-2362"/>
                </a:stretch>
              </a:blipFill>
              <a:ln>
                <a:noFill/>
              </a:ln>
            </p:spPr>
            <p:txBody>
              <a:bodyPr/>
              <a:lstStyle/>
              <a:p>
                <a:r>
                  <a:rPr lang="en-US">
                    <a:noFill/>
                  </a:rPr>
                  <a:t> </a:t>
                </a:r>
              </a:p>
            </p:txBody>
          </p:sp>
        </mc:Fallback>
      </mc:AlternateContent>
      <p:graphicFrame>
        <p:nvGraphicFramePr>
          <p:cNvPr id="7" name="Table 4">
            <a:extLst>
              <a:ext uri="{FF2B5EF4-FFF2-40B4-BE49-F238E27FC236}">
                <a16:creationId xmlns:a16="http://schemas.microsoft.com/office/drawing/2014/main" id="{29D68029-A37C-F04D-BDE3-E5BF9AA71056}"/>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8" name="Table 4">
            <a:extLst>
              <a:ext uri="{FF2B5EF4-FFF2-40B4-BE49-F238E27FC236}">
                <a16:creationId xmlns:a16="http://schemas.microsoft.com/office/drawing/2014/main" id="{714BD38A-DD0B-414F-8576-EBAC69FC11B7}"/>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2291C7-3C82-A94C-B678-80EA59C95183}"/>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1"/>
                          </a:solidFill>
                          <a:latin typeface="Cambria Math" panose="02040503050406030204" pitchFamily="18" charset="0"/>
                        </a:rPr>
                        <m:t>𝑦</m:t>
                      </m:r>
                      <m:r>
                        <a:rPr lang="en-US" sz="2100" i="1" smtClean="0">
                          <a:solidFill>
                            <a:schemeClr val="bg1"/>
                          </a:solidFill>
                          <a:latin typeface="Cambria Math" panose="02040503050406030204" pitchFamily="18" charset="0"/>
                        </a:rPr>
                        <m:t>= </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b="0" i="1" smtClean="0">
                          <a:solidFill>
                            <a:schemeClr val="bg1"/>
                          </a:solidFill>
                          <a:latin typeface="Cambria Math" panose="02040503050406030204" pitchFamily="18" charset="0"/>
                          <a:ea typeface="Cambria Math" panose="02040503050406030204" pitchFamily="18" charset="0"/>
                        </a:rPr>
                        <m:t>𝑋</m:t>
                      </m:r>
                      <m:r>
                        <a:rPr lang="en-US" sz="2100" i="1">
                          <a:solidFill>
                            <a:schemeClr val="bg1"/>
                          </a:solidFill>
                          <a:latin typeface="Cambria Math" panose="02040503050406030204" pitchFamily="18" charset="0"/>
                        </a:rPr>
                        <m:t>1+</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2</m:t>
                          </m:r>
                        </m:sub>
                      </m:sSub>
                      <m:r>
                        <a:rPr lang="en-US" sz="2100" b="0" i="1" smtClean="0">
                          <a:solidFill>
                            <a:schemeClr val="bg1"/>
                          </a:solidFill>
                          <a:latin typeface="Cambria Math" panose="02040503050406030204" pitchFamily="18" charset="0"/>
                          <a:ea typeface="Cambria Math" panose="02040503050406030204" pitchFamily="18" charset="0"/>
                        </a:rPr>
                        <m:t>𝑋</m:t>
                      </m:r>
                      <m:r>
                        <a:rPr lang="en-US" sz="2100" i="1">
                          <a:solidFill>
                            <a:schemeClr val="bg1"/>
                          </a:solidFill>
                          <a:latin typeface="Cambria Math" panose="02040503050406030204" pitchFamily="18" charset="0"/>
                        </a:rPr>
                        <m:t>2+</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3</m:t>
                          </m:r>
                        </m:sub>
                      </m:sSub>
                      <m:r>
                        <a:rPr lang="en-US" sz="2100" b="0" i="1" smtClean="0">
                          <a:solidFill>
                            <a:schemeClr val="bg1"/>
                          </a:solidFill>
                          <a:latin typeface="Cambria Math" panose="02040503050406030204" pitchFamily="18" charset="0"/>
                          <a:ea typeface="Cambria Math" panose="02040503050406030204" pitchFamily="18" charset="0"/>
                        </a:rPr>
                        <m:t>𝑋</m:t>
                      </m:r>
                      <m:r>
                        <a:rPr lang="en-US" sz="2100" i="1">
                          <a:solidFill>
                            <a:schemeClr val="bg1"/>
                          </a:solidFill>
                          <a:latin typeface="Cambria Math" panose="02040503050406030204" pitchFamily="18" charset="0"/>
                          <a:ea typeface="Cambria Math" panose="02040503050406030204" pitchFamily="18" charset="0"/>
                        </a:rPr>
                        <m:t>1∗</m:t>
                      </m:r>
                      <m:r>
                        <a:rPr lang="en-US" sz="2100" b="0" i="1" smtClean="0">
                          <a:solidFill>
                            <a:schemeClr val="bg1"/>
                          </a:solidFill>
                          <a:latin typeface="Cambria Math" panose="02040503050406030204" pitchFamily="18" charset="0"/>
                          <a:ea typeface="Cambria Math" panose="02040503050406030204" pitchFamily="18" charset="0"/>
                        </a:rPr>
                        <m:t>𝑋</m:t>
                      </m:r>
                      <m:r>
                        <a:rPr lang="en-US" sz="2100" i="1">
                          <a:solidFill>
                            <a:schemeClr val="bg1"/>
                          </a:solidFill>
                          <a:latin typeface="Cambria Math" panose="02040503050406030204" pitchFamily="18" charset="0"/>
                        </a:rPr>
                        <m:t>2</m:t>
                      </m:r>
                    </m:oMath>
                  </m:oMathPara>
                </a14:m>
                <a:endParaRPr lang="en-US" sz="1050" dirty="0">
                  <a:solidFill>
                    <a:schemeClr val="bg1"/>
                  </a:solidFill>
                </a:endParaRPr>
              </a:p>
            </p:txBody>
          </p:sp>
        </mc:Choice>
        <mc:Fallback xmlns="">
          <p:sp>
            <p:nvSpPr>
              <p:cNvPr id="6" name="TextBox 5">
                <a:extLst>
                  <a:ext uri="{FF2B5EF4-FFF2-40B4-BE49-F238E27FC236}">
                    <a16:creationId xmlns:a16="http://schemas.microsoft.com/office/drawing/2014/main" id="{C02291C7-3C82-A94C-B678-80EA59C95183}"/>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3"/>
                <a:stretch>
                  <a:fillRect b="-15942"/>
                </a:stretch>
              </a:blipFill>
            </p:spPr>
            <p:txBody>
              <a:bodyPr/>
              <a:lstStyle/>
              <a:p>
                <a:r>
                  <a:rPr lang="en-CA">
                    <a:noFill/>
                  </a:rPr>
                  <a:t> </a:t>
                </a:r>
              </a:p>
            </p:txBody>
          </p:sp>
        </mc:Fallback>
      </mc:AlternateContent>
    </p:spTree>
    <p:extLst>
      <p:ext uri="{BB962C8B-B14F-4D97-AF65-F5344CB8AC3E}">
        <p14:creationId xmlns:p14="http://schemas.microsoft.com/office/powerpoint/2010/main" val="2726819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478751"/>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Effect coding</a:t>
            </a:r>
            <a:endParaRPr dirty="0">
              <a:solidFill>
                <a:schemeClr val="tx2"/>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B65507C-E28D-0C43-AA3D-3F0565D8E14C}"/>
                  </a:ext>
                </a:extLst>
              </p:cNvPr>
              <p:cNvSpPr txBox="1"/>
              <p:nvPr/>
            </p:nvSpPr>
            <p:spPr>
              <a:xfrm>
                <a:off x="704850" y="1097149"/>
                <a:ext cx="8682824" cy="415498"/>
              </a:xfrm>
              <a:prstGeom prst="rect">
                <a:avLst/>
              </a:prstGeom>
              <a:noFill/>
            </p:spPr>
            <p:txBody>
              <a:bodyPr wrap="square" rtlCol="0">
                <a:spAutoFit/>
              </a:bodyPr>
              <a:lstStyle/>
              <a:p>
                <a:r>
                  <a:rPr lang="en-US" sz="2100" dirty="0">
                    <a:solidFill>
                      <a:schemeClr val="bg1"/>
                    </a:solidFill>
                  </a:rPr>
                  <a:t>Our regression model: </a:t>
                </a:r>
                <a14:m>
                  <m:oMath xmlns:m="http://schemas.openxmlformats.org/officeDocument/2006/math">
                    <m:r>
                      <a:rPr lang="en-US" sz="2100" b="1" i="1">
                        <a:solidFill>
                          <a:schemeClr val="bg1"/>
                        </a:solidFill>
                        <a:latin typeface="Cambria Math" panose="02040503050406030204" pitchFamily="18" charset="0"/>
                      </a:rPr>
                      <m:t>𝒚</m:t>
                    </m:r>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ea typeface="Cambria Math" panose="02040503050406030204" pitchFamily="18" charset="0"/>
                          </a:rPr>
                          <m:t>𝜷</m:t>
                        </m:r>
                      </m:e>
                      <m:sub>
                        <m:r>
                          <a:rPr lang="en-US" sz="2100" b="1" i="1">
                            <a:solidFill>
                              <a:schemeClr val="bg1"/>
                            </a:solidFill>
                            <a:latin typeface="Cambria Math" panose="02040503050406030204" pitchFamily="18" charset="0"/>
                          </a:rPr>
                          <m:t>𝟎</m:t>
                        </m:r>
                      </m:sub>
                    </m:sSub>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ea typeface="Cambria Math" panose="02040503050406030204" pitchFamily="18" charset="0"/>
                          </a:rPr>
                          <m:t>𝜷</m:t>
                        </m:r>
                      </m:e>
                      <m:sub>
                        <m:r>
                          <a:rPr lang="en-US" sz="2100" b="1" i="1">
                            <a:solidFill>
                              <a:schemeClr val="bg1"/>
                            </a:solidFill>
                            <a:latin typeface="Cambria Math" panose="02040503050406030204" pitchFamily="18" charset="0"/>
                            <a:ea typeface="Cambria Math" panose="02040503050406030204" pitchFamily="18" charset="0"/>
                          </a:rPr>
                          <m:t>𝟏</m:t>
                        </m:r>
                      </m:sub>
                    </m:sSub>
                    <m:r>
                      <a:rPr lang="en-US" sz="2100" b="1" i="1" smtClean="0">
                        <a:solidFill>
                          <a:schemeClr val="bg1"/>
                        </a:solidFill>
                        <a:latin typeface="Cambria Math" panose="02040503050406030204" pitchFamily="18" charset="0"/>
                        <a:ea typeface="Cambria Math" panose="02040503050406030204" pitchFamily="18" charset="0"/>
                      </a:rPr>
                      <m:t>𝑿</m:t>
                    </m:r>
                    <m:r>
                      <a:rPr lang="en-US" sz="2100" b="1" i="1">
                        <a:solidFill>
                          <a:schemeClr val="bg1"/>
                        </a:solidFill>
                        <a:latin typeface="Cambria Math" panose="02040503050406030204" pitchFamily="18" charset="0"/>
                      </a:rPr>
                      <m:t>𝟏</m:t>
                    </m:r>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ea typeface="Cambria Math" panose="02040503050406030204" pitchFamily="18" charset="0"/>
                          </a:rPr>
                          <m:t>𝜷</m:t>
                        </m:r>
                      </m:e>
                      <m:sub>
                        <m:r>
                          <a:rPr lang="en-US" sz="2100" b="1" i="1">
                            <a:solidFill>
                              <a:schemeClr val="bg1"/>
                            </a:solidFill>
                            <a:latin typeface="Cambria Math" panose="02040503050406030204" pitchFamily="18" charset="0"/>
                            <a:ea typeface="Cambria Math" panose="02040503050406030204" pitchFamily="18" charset="0"/>
                          </a:rPr>
                          <m:t>𝟐</m:t>
                        </m:r>
                      </m:sub>
                    </m:sSub>
                    <m:r>
                      <a:rPr lang="en-US" sz="2100" b="1" i="1" smtClean="0">
                        <a:solidFill>
                          <a:schemeClr val="bg1"/>
                        </a:solidFill>
                        <a:latin typeface="Cambria Math" panose="02040503050406030204" pitchFamily="18" charset="0"/>
                        <a:ea typeface="Cambria Math" panose="02040503050406030204" pitchFamily="18" charset="0"/>
                      </a:rPr>
                      <m:t>𝑿</m:t>
                    </m:r>
                    <m:r>
                      <a:rPr lang="en-US" sz="2100" b="1" i="1">
                        <a:solidFill>
                          <a:schemeClr val="bg1"/>
                        </a:solidFill>
                        <a:latin typeface="Cambria Math" panose="02040503050406030204" pitchFamily="18" charset="0"/>
                      </a:rPr>
                      <m:t>𝟐</m:t>
                    </m:r>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ea typeface="Cambria Math" panose="02040503050406030204" pitchFamily="18" charset="0"/>
                          </a:rPr>
                          <m:t>𝜷</m:t>
                        </m:r>
                      </m:e>
                      <m:sub>
                        <m:r>
                          <a:rPr lang="en-US" sz="2100" b="1" i="1">
                            <a:solidFill>
                              <a:schemeClr val="bg1"/>
                            </a:solidFill>
                            <a:latin typeface="Cambria Math" panose="02040503050406030204" pitchFamily="18" charset="0"/>
                            <a:ea typeface="Cambria Math" panose="02040503050406030204" pitchFamily="18" charset="0"/>
                          </a:rPr>
                          <m:t>𝟑</m:t>
                        </m:r>
                      </m:sub>
                    </m:sSub>
                    <m:r>
                      <a:rPr lang="en-US" sz="2100" b="1" i="1" smtClean="0">
                        <a:solidFill>
                          <a:schemeClr val="bg1"/>
                        </a:solidFill>
                        <a:latin typeface="Cambria Math" panose="02040503050406030204" pitchFamily="18" charset="0"/>
                        <a:ea typeface="Cambria Math" panose="02040503050406030204" pitchFamily="18" charset="0"/>
                      </a:rPr>
                      <m:t>𝑿</m:t>
                    </m:r>
                    <m:r>
                      <a:rPr lang="en-US" sz="2100" b="1" i="1">
                        <a:solidFill>
                          <a:schemeClr val="bg1"/>
                        </a:solidFill>
                        <a:latin typeface="Cambria Math" panose="02040503050406030204" pitchFamily="18" charset="0"/>
                        <a:ea typeface="Cambria Math" panose="02040503050406030204" pitchFamily="18" charset="0"/>
                      </a:rPr>
                      <m:t>𝟏</m:t>
                    </m:r>
                    <m:r>
                      <a:rPr lang="en-US" sz="2100" b="1" i="1">
                        <a:solidFill>
                          <a:schemeClr val="bg1"/>
                        </a:solidFill>
                        <a:latin typeface="Cambria Math" panose="02040503050406030204" pitchFamily="18" charset="0"/>
                        <a:ea typeface="Cambria Math" panose="02040503050406030204" pitchFamily="18" charset="0"/>
                      </a:rPr>
                      <m:t>∗</m:t>
                    </m:r>
                    <m:r>
                      <a:rPr lang="en-US" sz="2100" b="1" i="1" smtClean="0">
                        <a:solidFill>
                          <a:schemeClr val="bg1"/>
                        </a:solidFill>
                        <a:latin typeface="Cambria Math" panose="02040503050406030204" pitchFamily="18" charset="0"/>
                        <a:ea typeface="Cambria Math" panose="02040503050406030204" pitchFamily="18" charset="0"/>
                      </a:rPr>
                      <m:t>𝑿</m:t>
                    </m:r>
                    <m:r>
                      <a:rPr lang="en-US" sz="2100" b="1" i="1">
                        <a:solidFill>
                          <a:schemeClr val="bg1"/>
                        </a:solidFill>
                        <a:latin typeface="Cambria Math" panose="02040503050406030204" pitchFamily="18" charset="0"/>
                      </a:rPr>
                      <m:t>𝟐</m:t>
                    </m:r>
                  </m:oMath>
                </a14:m>
                <a:endParaRPr lang="en-US" sz="1050" b="1" dirty="0">
                  <a:solidFill>
                    <a:schemeClr val="bg1"/>
                  </a:solidFill>
                </a:endParaRPr>
              </a:p>
            </p:txBody>
          </p:sp>
        </mc:Choice>
        <mc:Fallback xmlns="">
          <p:sp>
            <p:nvSpPr>
              <p:cNvPr id="9" name="TextBox 8">
                <a:extLst>
                  <a:ext uri="{FF2B5EF4-FFF2-40B4-BE49-F238E27FC236}">
                    <a16:creationId xmlns:a16="http://schemas.microsoft.com/office/drawing/2014/main" id="{2B65507C-E28D-0C43-AA3D-3F0565D8E14C}"/>
                  </a:ext>
                </a:extLst>
              </p:cNvPr>
              <p:cNvSpPr txBox="1">
                <a:spLocks noRot="1" noChangeAspect="1" noMove="1" noResize="1" noEditPoints="1" noAdjustHandles="1" noChangeArrowheads="1" noChangeShapeType="1" noTextEdit="1"/>
              </p:cNvSpPr>
              <p:nvPr/>
            </p:nvSpPr>
            <p:spPr>
              <a:xfrm>
                <a:off x="704850" y="1097149"/>
                <a:ext cx="8682824" cy="415498"/>
              </a:xfrm>
              <a:prstGeom prst="rect">
                <a:avLst/>
              </a:prstGeom>
              <a:blipFill>
                <a:blip r:embed="rId3"/>
                <a:stretch>
                  <a:fillRect l="-843" t="-8824" b="-2794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D44AF3-7F60-9545-BAC8-AD0CCC67332C}"/>
                  </a:ext>
                </a:extLst>
              </p:cNvPr>
              <p:cNvSpPr txBox="1"/>
              <p:nvPr/>
            </p:nvSpPr>
            <p:spPr>
              <a:xfrm>
                <a:off x="941009" y="1558670"/>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1"/>
                          </a:solidFill>
                          <a:latin typeface="Cambria Math" panose="02040503050406030204" pitchFamily="18" charset="0"/>
                        </a:rPr>
                        <m:t>𝑦</m:t>
                      </m:r>
                      <m:r>
                        <a:rPr lang="en-US" sz="2100" i="1" smtClean="0">
                          <a:solidFill>
                            <a:schemeClr val="bg1"/>
                          </a:solidFill>
                          <a:latin typeface="Cambria Math" panose="02040503050406030204" pitchFamily="18" charset="0"/>
                        </a:rPr>
                        <m:t>= </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b="0" i="1" smtClean="0">
                          <a:solidFill>
                            <a:schemeClr val="bg1"/>
                          </a:solidFill>
                          <a:latin typeface="Cambria Math" panose="02040503050406030204" pitchFamily="18" charset="0"/>
                          <a:ea typeface="Cambria Math" panose="02040503050406030204" pitchFamily="18" charset="0"/>
                        </a:rPr>
                        <m:t>(</m:t>
                      </m:r>
                      <m:r>
                        <a:rPr lang="en-US" sz="2100" b="1" i="1" smtClean="0">
                          <a:solidFill>
                            <a:schemeClr val="bg1"/>
                          </a:solidFill>
                          <a:latin typeface="Cambria Math" panose="02040503050406030204" pitchFamily="18" charset="0"/>
                          <a:ea typeface="Cambria Math" panose="02040503050406030204" pitchFamily="18" charset="0"/>
                        </a:rPr>
                        <m:t>−</m:t>
                      </m:r>
                      <m:r>
                        <a:rPr lang="en-US" sz="2100" b="1" i="1" smtClean="0">
                          <a:solidFill>
                            <a:schemeClr val="bg1"/>
                          </a:solidFill>
                          <a:latin typeface="Cambria Math" panose="02040503050406030204" pitchFamily="18" charset="0"/>
                          <a:ea typeface="Cambria Math" panose="02040503050406030204" pitchFamily="18" charset="0"/>
                        </a:rPr>
                        <m:t>𝟏</m:t>
                      </m:r>
                      <m:r>
                        <a:rPr lang="en-US" sz="2100" b="1" i="1" smtClean="0">
                          <a:solidFill>
                            <a:schemeClr val="bg1"/>
                          </a:solidFill>
                          <a:latin typeface="Cambria Math" panose="02040503050406030204" pitchFamily="18" charset="0"/>
                          <a:ea typeface="Cambria Math" panose="02040503050406030204" pitchFamily="18" charset="0"/>
                        </a:rPr>
                        <m:t>)</m:t>
                      </m:r>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2</m:t>
                          </m:r>
                        </m:sub>
                      </m:sSub>
                      <m:r>
                        <a:rPr lang="en-US" sz="2100" b="0" i="1" smtClean="0">
                          <a:solidFill>
                            <a:schemeClr val="bg1"/>
                          </a:solidFill>
                          <a:latin typeface="Cambria Math" panose="02040503050406030204" pitchFamily="18" charset="0"/>
                          <a:ea typeface="Cambria Math" panose="02040503050406030204" pitchFamily="18" charset="0"/>
                        </a:rPr>
                        <m:t>(</m:t>
                      </m:r>
                      <m:r>
                        <a:rPr lang="en-US" sz="2100" b="1" i="1" smtClean="0">
                          <a:solidFill>
                            <a:schemeClr val="bg1"/>
                          </a:solidFill>
                          <a:latin typeface="Cambria Math" panose="02040503050406030204" pitchFamily="18" charset="0"/>
                          <a:ea typeface="Cambria Math" panose="02040503050406030204" pitchFamily="18" charset="0"/>
                        </a:rPr>
                        <m:t>−</m:t>
                      </m:r>
                      <m:r>
                        <a:rPr lang="en-US" sz="2100" b="1" i="1" smtClean="0">
                          <a:solidFill>
                            <a:schemeClr val="bg1"/>
                          </a:solidFill>
                          <a:latin typeface="Cambria Math" panose="02040503050406030204" pitchFamily="18" charset="0"/>
                          <a:ea typeface="Cambria Math" panose="02040503050406030204" pitchFamily="18" charset="0"/>
                        </a:rPr>
                        <m:t>𝟏</m:t>
                      </m:r>
                      <m:r>
                        <a:rPr lang="en-US" sz="2100" b="0" i="1" smtClean="0">
                          <a:solidFill>
                            <a:schemeClr val="bg1"/>
                          </a:solidFill>
                          <a:latin typeface="Cambria Math" panose="02040503050406030204" pitchFamily="18" charset="0"/>
                          <a:ea typeface="Cambria Math" panose="02040503050406030204" pitchFamily="18" charset="0"/>
                        </a:rPr>
                        <m:t>)</m:t>
                      </m:r>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3</m:t>
                          </m:r>
                        </m:sub>
                      </m:sSub>
                      <m:r>
                        <a:rPr lang="en-US" sz="2100" b="1" i="1" smtClean="0">
                          <a:solidFill>
                            <a:schemeClr val="bg1"/>
                          </a:solidFill>
                          <a:latin typeface="Cambria Math" panose="02040503050406030204" pitchFamily="18" charset="0"/>
                          <a:ea typeface="Cambria Math" panose="02040503050406030204" pitchFamily="18" charset="0"/>
                        </a:rPr>
                        <m:t>(−</m:t>
                      </m:r>
                      <m:r>
                        <a:rPr lang="en-US" sz="2100" b="1" i="1" smtClean="0">
                          <a:solidFill>
                            <a:schemeClr val="bg1"/>
                          </a:solidFill>
                          <a:latin typeface="Cambria Math" panose="02040503050406030204" pitchFamily="18" charset="0"/>
                          <a:ea typeface="Cambria Math" panose="02040503050406030204" pitchFamily="18" charset="0"/>
                        </a:rPr>
                        <m:t>𝟏</m:t>
                      </m:r>
                      <m:r>
                        <a:rPr lang="en-US" sz="2100" b="1" i="1" smtClean="0">
                          <a:solidFill>
                            <a:schemeClr val="bg1"/>
                          </a:solidFill>
                          <a:latin typeface="Cambria Math" panose="02040503050406030204" pitchFamily="18" charset="0"/>
                          <a:ea typeface="Cambria Math" panose="02040503050406030204" pitchFamily="18" charset="0"/>
                        </a:rPr>
                        <m:t>)</m:t>
                      </m:r>
                      <m:r>
                        <a:rPr lang="en-US" sz="2100" i="1">
                          <a:solidFill>
                            <a:schemeClr val="bg1"/>
                          </a:solidFill>
                          <a:latin typeface="Cambria Math" panose="02040503050406030204" pitchFamily="18" charset="0"/>
                          <a:ea typeface="Cambria Math" panose="02040503050406030204" pitchFamily="18" charset="0"/>
                        </a:rPr>
                        <m:t>∗</m:t>
                      </m:r>
                      <m:r>
                        <a:rPr lang="en-US" sz="2100" b="0" i="1" smtClean="0">
                          <a:solidFill>
                            <a:schemeClr val="bg1"/>
                          </a:solidFill>
                          <a:latin typeface="Cambria Math" panose="02040503050406030204" pitchFamily="18" charset="0"/>
                          <a:ea typeface="Cambria Math" panose="02040503050406030204" pitchFamily="18" charset="0"/>
                        </a:rPr>
                        <m:t>(</m:t>
                      </m:r>
                      <m:r>
                        <a:rPr lang="en-US" sz="2100" b="1" i="1" smtClean="0">
                          <a:solidFill>
                            <a:schemeClr val="bg1"/>
                          </a:solidFill>
                          <a:latin typeface="Cambria Math" panose="02040503050406030204" pitchFamily="18" charset="0"/>
                          <a:ea typeface="Cambria Math" panose="02040503050406030204" pitchFamily="18" charset="0"/>
                        </a:rPr>
                        <m:t>−</m:t>
                      </m:r>
                      <m:r>
                        <a:rPr lang="en-US" sz="2100" b="1" i="1" smtClean="0">
                          <a:solidFill>
                            <a:schemeClr val="bg1"/>
                          </a:solidFill>
                          <a:latin typeface="Cambria Math" panose="02040503050406030204" pitchFamily="18" charset="0"/>
                          <a:ea typeface="Cambria Math" panose="02040503050406030204" pitchFamily="18" charset="0"/>
                        </a:rPr>
                        <m:t>𝟏</m:t>
                      </m:r>
                      <m:r>
                        <a:rPr lang="en-US" sz="2100" b="1" i="1" smtClean="0">
                          <a:solidFill>
                            <a:schemeClr val="bg1"/>
                          </a:solidFill>
                          <a:latin typeface="Cambria Math" panose="02040503050406030204" pitchFamily="18" charset="0"/>
                          <a:ea typeface="Cambria Math" panose="02040503050406030204" pitchFamily="18" charset="0"/>
                        </a:rPr>
                        <m:t>)</m:t>
                      </m:r>
                    </m:oMath>
                  </m:oMathPara>
                </a14:m>
                <a:endParaRPr lang="en-US" sz="2100" b="1" dirty="0">
                  <a:solidFill>
                    <a:schemeClr val="bg1"/>
                  </a:solidFill>
                </a:endParaRPr>
              </a:p>
              <a:p>
                <a:pPr/>
                <a14:m>
                  <m:oMathPara xmlns:m="http://schemas.openxmlformats.org/officeDocument/2006/math">
                    <m:oMathParaPr>
                      <m:jc m:val="centerGroup"/>
                    </m:oMathParaPr>
                    <m:oMath xmlns:m="http://schemas.openxmlformats.org/officeDocument/2006/math">
                      <m:r>
                        <a:rPr lang="en-US" sz="2100" i="1">
                          <a:solidFill>
                            <a:schemeClr val="bg1"/>
                          </a:solidFill>
                          <a:latin typeface="Cambria Math" panose="02040503050406030204" pitchFamily="18" charset="0"/>
                        </a:rPr>
                        <m:t>𝑦</m:t>
                      </m:r>
                      <m:r>
                        <a:rPr lang="en-US" sz="2100" i="1">
                          <a:solidFill>
                            <a:schemeClr val="bg1"/>
                          </a:solidFill>
                          <a:latin typeface="Cambria Math" panose="02040503050406030204" pitchFamily="18" charset="0"/>
                        </a:rPr>
                        <m:t>= </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i="1">
                          <a:solidFill>
                            <a:schemeClr val="bg1"/>
                          </a:solidFill>
                          <a:latin typeface="Cambria Math" panose="02040503050406030204" pitchFamily="18" charset="0"/>
                          <a:ea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2</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3</m:t>
                          </m:r>
                        </m:sub>
                      </m:sSub>
                    </m:oMath>
                  </m:oMathPara>
                </a14:m>
                <a:endParaRPr lang="en-US" sz="2100" dirty="0">
                  <a:solidFill>
                    <a:schemeClr val="bg1"/>
                  </a:solidFill>
                </a:endParaRPr>
              </a:p>
            </p:txBody>
          </p:sp>
        </mc:Choice>
        <mc:Fallback xmlns="">
          <p:sp>
            <p:nvSpPr>
              <p:cNvPr id="10" name="TextBox 9">
                <a:extLst>
                  <a:ext uri="{FF2B5EF4-FFF2-40B4-BE49-F238E27FC236}">
                    <a16:creationId xmlns:a16="http://schemas.microsoft.com/office/drawing/2014/main" id="{32D44AF3-7F60-9545-BAC8-AD0CCC67332C}"/>
                  </a:ext>
                </a:extLst>
              </p:cNvPr>
              <p:cNvSpPr txBox="1">
                <a:spLocks noRot="1" noChangeAspect="1" noMove="1" noResize="1" noEditPoints="1" noAdjustHandles="1" noChangeArrowheads="1" noChangeShapeType="1" noTextEdit="1"/>
              </p:cNvSpPr>
              <p:nvPr/>
            </p:nvSpPr>
            <p:spPr>
              <a:xfrm>
                <a:off x="941009" y="1558670"/>
                <a:ext cx="7431638" cy="738664"/>
              </a:xfrm>
              <a:prstGeom prst="rect">
                <a:avLst/>
              </a:prstGeom>
              <a:blipFill>
                <a:blip r:embed="rId4"/>
                <a:stretch>
                  <a:fillRect b="-909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3E735D-8C00-A741-A734-4CFDECBFF1EB}"/>
                  </a:ext>
                </a:extLst>
              </p:cNvPr>
              <p:cNvSpPr txBox="1"/>
              <p:nvPr/>
            </p:nvSpPr>
            <p:spPr>
              <a:xfrm>
                <a:off x="941009" y="2369076"/>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1"/>
                          </a:solidFill>
                          <a:latin typeface="Cambria Math" panose="02040503050406030204" pitchFamily="18" charset="0"/>
                        </a:rPr>
                        <m:t>𝑦</m:t>
                      </m:r>
                      <m:r>
                        <a:rPr lang="en-US" sz="2100" i="1" smtClean="0">
                          <a:solidFill>
                            <a:schemeClr val="bg1"/>
                          </a:solidFill>
                          <a:latin typeface="Cambria Math" panose="02040503050406030204" pitchFamily="18" charset="0"/>
                        </a:rPr>
                        <m:t>= </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i="1">
                          <a:solidFill>
                            <a:schemeClr val="bg1"/>
                          </a:solidFill>
                          <a:latin typeface="Cambria Math" panose="02040503050406030204" pitchFamily="18" charset="0"/>
                          <a:ea typeface="Cambria Math" panose="02040503050406030204" pitchFamily="18" charset="0"/>
                        </a:rPr>
                        <m:t>(</m:t>
                      </m:r>
                      <m:r>
                        <a:rPr lang="en-US" sz="2100" b="1" i="1">
                          <a:solidFill>
                            <a:schemeClr val="bg1"/>
                          </a:solidFill>
                          <a:latin typeface="Cambria Math" panose="02040503050406030204" pitchFamily="18" charset="0"/>
                          <a:ea typeface="Cambria Math" panose="02040503050406030204" pitchFamily="18" charset="0"/>
                        </a:rPr>
                        <m:t>𝟏</m:t>
                      </m:r>
                      <m:r>
                        <a:rPr lang="en-US" sz="2100" b="1" i="1">
                          <a:solidFill>
                            <a:schemeClr val="bg1"/>
                          </a:solidFill>
                          <a:latin typeface="Cambria Math" panose="02040503050406030204" pitchFamily="18" charset="0"/>
                          <a:ea typeface="Cambria Math" panose="02040503050406030204" pitchFamily="18" charset="0"/>
                        </a:rPr>
                        <m:t>)</m:t>
                      </m:r>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2</m:t>
                          </m:r>
                        </m:sub>
                      </m:sSub>
                      <m:r>
                        <a:rPr lang="en-US" sz="2100" i="1">
                          <a:solidFill>
                            <a:schemeClr val="bg1"/>
                          </a:solidFill>
                          <a:latin typeface="Cambria Math" panose="02040503050406030204" pitchFamily="18" charset="0"/>
                          <a:ea typeface="Cambria Math" panose="02040503050406030204" pitchFamily="18" charset="0"/>
                        </a:rPr>
                        <m:t>(</m:t>
                      </m:r>
                      <m:r>
                        <a:rPr lang="en-US" sz="2100" b="1" i="1">
                          <a:solidFill>
                            <a:schemeClr val="bg1"/>
                          </a:solidFill>
                          <a:latin typeface="Cambria Math" panose="02040503050406030204" pitchFamily="18" charset="0"/>
                          <a:ea typeface="Cambria Math" panose="02040503050406030204" pitchFamily="18" charset="0"/>
                        </a:rPr>
                        <m:t>−</m:t>
                      </m:r>
                      <m:r>
                        <a:rPr lang="en-US" sz="2100" b="1" i="1">
                          <a:solidFill>
                            <a:schemeClr val="bg1"/>
                          </a:solidFill>
                          <a:latin typeface="Cambria Math" panose="02040503050406030204" pitchFamily="18" charset="0"/>
                          <a:ea typeface="Cambria Math" panose="02040503050406030204" pitchFamily="18" charset="0"/>
                        </a:rPr>
                        <m:t>𝟏</m:t>
                      </m:r>
                      <m:r>
                        <a:rPr lang="en-US" sz="2100" i="1">
                          <a:solidFill>
                            <a:schemeClr val="bg1"/>
                          </a:solidFill>
                          <a:latin typeface="Cambria Math" panose="02040503050406030204" pitchFamily="18" charset="0"/>
                          <a:ea typeface="Cambria Math" panose="02040503050406030204" pitchFamily="18" charset="0"/>
                        </a:rPr>
                        <m:t>)</m:t>
                      </m:r>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3</m:t>
                          </m:r>
                        </m:sub>
                      </m:sSub>
                      <m:r>
                        <a:rPr lang="en-US" sz="2100" b="1" i="1">
                          <a:solidFill>
                            <a:schemeClr val="bg1"/>
                          </a:solidFill>
                          <a:latin typeface="Cambria Math" panose="02040503050406030204" pitchFamily="18" charset="0"/>
                          <a:ea typeface="Cambria Math" panose="02040503050406030204" pitchFamily="18" charset="0"/>
                        </a:rPr>
                        <m:t>(</m:t>
                      </m:r>
                      <m:r>
                        <a:rPr lang="en-US" sz="2100" b="1" i="1">
                          <a:solidFill>
                            <a:schemeClr val="bg1"/>
                          </a:solidFill>
                          <a:latin typeface="Cambria Math" panose="02040503050406030204" pitchFamily="18" charset="0"/>
                          <a:ea typeface="Cambria Math" panose="02040503050406030204" pitchFamily="18" charset="0"/>
                        </a:rPr>
                        <m:t>𝟏</m:t>
                      </m:r>
                      <m:r>
                        <a:rPr lang="en-US" sz="2100" b="1" i="1">
                          <a:solidFill>
                            <a:schemeClr val="bg1"/>
                          </a:solidFill>
                          <a:latin typeface="Cambria Math" panose="02040503050406030204" pitchFamily="18" charset="0"/>
                          <a:ea typeface="Cambria Math" panose="02040503050406030204" pitchFamily="18" charset="0"/>
                        </a:rPr>
                        <m:t>)</m:t>
                      </m:r>
                      <m:r>
                        <a:rPr lang="en-US" sz="2100" i="1">
                          <a:solidFill>
                            <a:schemeClr val="bg1"/>
                          </a:solidFill>
                          <a:latin typeface="Cambria Math" panose="02040503050406030204" pitchFamily="18" charset="0"/>
                          <a:ea typeface="Cambria Math" panose="02040503050406030204" pitchFamily="18" charset="0"/>
                        </a:rPr>
                        <m:t>∗(</m:t>
                      </m:r>
                      <m:r>
                        <a:rPr lang="en-US" sz="2100" b="1" i="1">
                          <a:solidFill>
                            <a:schemeClr val="bg1"/>
                          </a:solidFill>
                          <a:latin typeface="Cambria Math" panose="02040503050406030204" pitchFamily="18" charset="0"/>
                          <a:ea typeface="Cambria Math" panose="02040503050406030204" pitchFamily="18" charset="0"/>
                        </a:rPr>
                        <m:t>−</m:t>
                      </m:r>
                      <m:r>
                        <a:rPr lang="en-US" sz="2100" b="1" i="1">
                          <a:solidFill>
                            <a:schemeClr val="bg1"/>
                          </a:solidFill>
                          <a:latin typeface="Cambria Math" panose="02040503050406030204" pitchFamily="18" charset="0"/>
                          <a:ea typeface="Cambria Math" panose="02040503050406030204" pitchFamily="18" charset="0"/>
                        </a:rPr>
                        <m:t>𝟏</m:t>
                      </m:r>
                      <m:r>
                        <a:rPr lang="en-US" sz="2100" b="1" i="1">
                          <a:solidFill>
                            <a:schemeClr val="bg1"/>
                          </a:solidFill>
                          <a:latin typeface="Cambria Math" panose="02040503050406030204" pitchFamily="18" charset="0"/>
                          <a:ea typeface="Cambria Math" panose="02040503050406030204" pitchFamily="18" charset="0"/>
                        </a:rPr>
                        <m:t>)</m:t>
                      </m:r>
                    </m:oMath>
                  </m:oMathPara>
                </a14:m>
                <a:endParaRPr lang="en-US" sz="2100" b="1" dirty="0">
                  <a:solidFill>
                    <a:schemeClr val="bg1"/>
                  </a:solidFill>
                </a:endParaRPr>
              </a:p>
              <a:p>
                <a:pPr/>
                <a14:m>
                  <m:oMathPara xmlns:m="http://schemas.openxmlformats.org/officeDocument/2006/math">
                    <m:oMathParaPr>
                      <m:jc m:val="centerGroup"/>
                    </m:oMathParaPr>
                    <m:oMath xmlns:m="http://schemas.openxmlformats.org/officeDocument/2006/math">
                      <m:r>
                        <a:rPr lang="en-US" sz="2100" i="1">
                          <a:solidFill>
                            <a:schemeClr val="bg1"/>
                          </a:solidFill>
                          <a:latin typeface="Cambria Math" panose="02040503050406030204" pitchFamily="18" charset="0"/>
                        </a:rPr>
                        <m:t>𝑦</m:t>
                      </m:r>
                      <m:r>
                        <a:rPr lang="en-US" sz="2100" i="1">
                          <a:solidFill>
                            <a:schemeClr val="bg1"/>
                          </a:solidFill>
                          <a:latin typeface="Cambria Math" panose="02040503050406030204" pitchFamily="18" charset="0"/>
                        </a:rPr>
                        <m:t>= </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a:rPr lang="en-US" sz="2100" b="0" i="1" smtClean="0">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i="1">
                          <a:solidFill>
                            <a:schemeClr val="bg1"/>
                          </a:solidFill>
                          <a:latin typeface="Cambria Math" panose="02040503050406030204" pitchFamily="18" charset="0"/>
                          <a:ea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2</m:t>
                          </m:r>
                        </m:sub>
                      </m:sSub>
                      <m:r>
                        <a:rPr lang="en-US" sz="2100" b="0" i="1" smtClean="0">
                          <a:solidFill>
                            <a:schemeClr val="bg1"/>
                          </a:solidFill>
                          <a:latin typeface="Cambria Math" panose="02040503050406030204" pitchFamily="18" charset="0"/>
                          <a:ea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3</m:t>
                          </m:r>
                        </m:sub>
                      </m:sSub>
                    </m:oMath>
                  </m:oMathPara>
                </a14:m>
                <a:endParaRPr lang="en-US" sz="2100" dirty="0">
                  <a:solidFill>
                    <a:schemeClr val="bg1"/>
                  </a:solidFill>
                </a:endParaRPr>
              </a:p>
            </p:txBody>
          </p:sp>
        </mc:Choice>
        <mc:Fallback xmlns="">
          <p:sp>
            <p:nvSpPr>
              <p:cNvPr id="11" name="TextBox 10">
                <a:extLst>
                  <a:ext uri="{FF2B5EF4-FFF2-40B4-BE49-F238E27FC236}">
                    <a16:creationId xmlns:a16="http://schemas.microsoft.com/office/drawing/2014/main" id="{943E735D-8C00-A741-A734-4CFDECBFF1EB}"/>
                  </a:ext>
                </a:extLst>
              </p:cNvPr>
              <p:cNvSpPr txBox="1">
                <a:spLocks noRot="1" noChangeAspect="1" noMove="1" noResize="1" noEditPoints="1" noAdjustHandles="1" noChangeArrowheads="1" noChangeShapeType="1" noTextEdit="1"/>
              </p:cNvSpPr>
              <p:nvPr/>
            </p:nvSpPr>
            <p:spPr>
              <a:xfrm>
                <a:off x="941009" y="2369076"/>
                <a:ext cx="7431638" cy="738664"/>
              </a:xfrm>
              <a:prstGeom prst="rect">
                <a:avLst/>
              </a:prstGeom>
              <a:blipFill>
                <a:blip r:embed="rId5"/>
                <a:stretch>
                  <a:fillRect b="-909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B31CE2-2BA8-614D-9217-2DE3B8A79552}"/>
                  </a:ext>
                </a:extLst>
              </p:cNvPr>
              <p:cNvSpPr txBox="1"/>
              <p:nvPr/>
            </p:nvSpPr>
            <p:spPr>
              <a:xfrm>
                <a:off x="1023036" y="317948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1"/>
                          </a:solidFill>
                          <a:latin typeface="Cambria Math" panose="02040503050406030204" pitchFamily="18" charset="0"/>
                        </a:rPr>
                        <m:t>𝑦</m:t>
                      </m:r>
                      <m:r>
                        <a:rPr lang="en-US" sz="2100" i="1" smtClean="0">
                          <a:solidFill>
                            <a:schemeClr val="bg1"/>
                          </a:solidFill>
                          <a:latin typeface="Cambria Math" panose="02040503050406030204" pitchFamily="18" charset="0"/>
                        </a:rPr>
                        <m:t>= </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i="1">
                          <a:solidFill>
                            <a:schemeClr val="bg1"/>
                          </a:solidFill>
                          <a:latin typeface="Cambria Math" panose="02040503050406030204" pitchFamily="18" charset="0"/>
                          <a:ea typeface="Cambria Math" panose="02040503050406030204" pitchFamily="18" charset="0"/>
                        </a:rPr>
                        <m:t>(</m:t>
                      </m:r>
                      <m:r>
                        <a:rPr lang="en-US" sz="2100" b="1" i="1">
                          <a:solidFill>
                            <a:schemeClr val="bg1"/>
                          </a:solidFill>
                          <a:latin typeface="Cambria Math" panose="02040503050406030204" pitchFamily="18" charset="0"/>
                          <a:ea typeface="Cambria Math" panose="02040503050406030204" pitchFamily="18" charset="0"/>
                        </a:rPr>
                        <m:t>−</m:t>
                      </m:r>
                      <m:r>
                        <a:rPr lang="en-US" sz="2100" b="1" i="1">
                          <a:solidFill>
                            <a:schemeClr val="bg1"/>
                          </a:solidFill>
                          <a:latin typeface="Cambria Math" panose="02040503050406030204" pitchFamily="18" charset="0"/>
                          <a:ea typeface="Cambria Math" panose="02040503050406030204" pitchFamily="18" charset="0"/>
                        </a:rPr>
                        <m:t>𝟏</m:t>
                      </m:r>
                      <m:r>
                        <a:rPr lang="en-US" sz="2100" b="1" i="1">
                          <a:solidFill>
                            <a:schemeClr val="bg1"/>
                          </a:solidFill>
                          <a:latin typeface="Cambria Math" panose="02040503050406030204" pitchFamily="18" charset="0"/>
                          <a:ea typeface="Cambria Math" panose="02040503050406030204" pitchFamily="18" charset="0"/>
                        </a:rPr>
                        <m:t>)</m:t>
                      </m:r>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2</m:t>
                          </m:r>
                        </m:sub>
                      </m:sSub>
                      <m:r>
                        <a:rPr lang="en-US" sz="2100" i="1">
                          <a:solidFill>
                            <a:schemeClr val="bg1"/>
                          </a:solidFill>
                          <a:latin typeface="Cambria Math" panose="02040503050406030204" pitchFamily="18" charset="0"/>
                          <a:ea typeface="Cambria Math" panose="02040503050406030204" pitchFamily="18" charset="0"/>
                        </a:rPr>
                        <m:t>(</m:t>
                      </m:r>
                      <m:r>
                        <a:rPr lang="en-US" sz="2100" b="1" i="1">
                          <a:solidFill>
                            <a:schemeClr val="bg1"/>
                          </a:solidFill>
                          <a:latin typeface="Cambria Math" panose="02040503050406030204" pitchFamily="18" charset="0"/>
                          <a:ea typeface="Cambria Math" panose="02040503050406030204" pitchFamily="18" charset="0"/>
                        </a:rPr>
                        <m:t>𝟏</m:t>
                      </m:r>
                      <m:r>
                        <a:rPr lang="en-US" sz="2100" i="1">
                          <a:solidFill>
                            <a:schemeClr val="bg1"/>
                          </a:solidFill>
                          <a:latin typeface="Cambria Math" panose="02040503050406030204" pitchFamily="18" charset="0"/>
                          <a:ea typeface="Cambria Math" panose="02040503050406030204" pitchFamily="18" charset="0"/>
                        </a:rPr>
                        <m:t>)</m:t>
                      </m:r>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3</m:t>
                          </m:r>
                        </m:sub>
                      </m:sSub>
                      <m:r>
                        <a:rPr lang="en-US" sz="2100" b="1" i="1">
                          <a:solidFill>
                            <a:schemeClr val="bg1"/>
                          </a:solidFill>
                          <a:latin typeface="Cambria Math" panose="02040503050406030204" pitchFamily="18" charset="0"/>
                          <a:ea typeface="Cambria Math" panose="02040503050406030204" pitchFamily="18" charset="0"/>
                        </a:rPr>
                        <m:t>(−</m:t>
                      </m:r>
                      <m:r>
                        <a:rPr lang="en-US" sz="2100" b="1" i="1">
                          <a:solidFill>
                            <a:schemeClr val="bg1"/>
                          </a:solidFill>
                          <a:latin typeface="Cambria Math" panose="02040503050406030204" pitchFamily="18" charset="0"/>
                          <a:ea typeface="Cambria Math" panose="02040503050406030204" pitchFamily="18" charset="0"/>
                        </a:rPr>
                        <m:t>𝟏</m:t>
                      </m:r>
                      <m:r>
                        <a:rPr lang="en-US" sz="2100" b="1" i="1">
                          <a:solidFill>
                            <a:schemeClr val="bg1"/>
                          </a:solidFill>
                          <a:latin typeface="Cambria Math" panose="02040503050406030204" pitchFamily="18" charset="0"/>
                          <a:ea typeface="Cambria Math" panose="02040503050406030204" pitchFamily="18" charset="0"/>
                        </a:rPr>
                        <m:t>)</m:t>
                      </m:r>
                      <m:r>
                        <a:rPr lang="en-US" sz="2100" i="1">
                          <a:solidFill>
                            <a:schemeClr val="bg1"/>
                          </a:solidFill>
                          <a:latin typeface="Cambria Math" panose="02040503050406030204" pitchFamily="18" charset="0"/>
                          <a:ea typeface="Cambria Math" panose="02040503050406030204" pitchFamily="18" charset="0"/>
                        </a:rPr>
                        <m:t>∗(</m:t>
                      </m:r>
                      <m:r>
                        <a:rPr lang="en-US" sz="2100" b="1" i="1">
                          <a:solidFill>
                            <a:schemeClr val="bg1"/>
                          </a:solidFill>
                          <a:latin typeface="Cambria Math" panose="02040503050406030204" pitchFamily="18" charset="0"/>
                          <a:ea typeface="Cambria Math" panose="02040503050406030204" pitchFamily="18" charset="0"/>
                        </a:rPr>
                        <m:t>−</m:t>
                      </m:r>
                      <m:r>
                        <a:rPr lang="en-US" sz="2100" b="1" i="1">
                          <a:solidFill>
                            <a:schemeClr val="bg1"/>
                          </a:solidFill>
                          <a:latin typeface="Cambria Math" panose="02040503050406030204" pitchFamily="18" charset="0"/>
                          <a:ea typeface="Cambria Math" panose="02040503050406030204" pitchFamily="18" charset="0"/>
                        </a:rPr>
                        <m:t>𝟏</m:t>
                      </m:r>
                      <m:r>
                        <a:rPr lang="en-US" sz="2100" b="1" i="1">
                          <a:solidFill>
                            <a:schemeClr val="bg1"/>
                          </a:solidFill>
                          <a:latin typeface="Cambria Math" panose="02040503050406030204" pitchFamily="18" charset="0"/>
                          <a:ea typeface="Cambria Math" panose="02040503050406030204" pitchFamily="18" charset="0"/>
                        </a:rPr>
                        <m:t>)</m:t>
                      </m:r>
                    </m:oMath>
                  </m:oMathPara>
                </a14:m>
                <a:endParaRPr lang="en-US" sz="2100" b="1" dirty="0">
                  <a:solidFill>
                    <a:schemeClr val="bg1"/>
                  </a:solidFill>
                </a:endParaRPr>
              </a:p>
              <a:p>
                <a:pPr/>
                <a14:m>
                  <m:oMathPara xmlns:m="http://schemas.openxmlformats.org/officeDocument/2006/math">
                    <m:oMathParaPr>
                      <m:jc m:val="centerGroup"/>
                    </m:oMathParaPr>
                    <m:oMath xmlns:m="http://schemas.openxmlformats.org/officeDocument/2006/math">
                      <m:r>
                        <a:rPr lang="en-US" sz="2100" i="1">
                          <a:solidFill>
                            <a:schemeClr val="bg1"/>
                          </a:solidFill>
                          <a:latin typeface="Cambria Math" panose="02040503050406030204" pitchFamily="18" charset="0"/>
                        </a:rPr>
                        <m:t>𝑦</m:t>
                      </m:r>
                      <m:r>
                        <a:rPr lang="en-US" sz="2100" i="1">
                          <a:solidFill>
                            <a:schemeClr val="bg1"/>
                          </a:solidFill>
                          <a:latin typeface="Cambria Math" panose="02040503050406030204" pitchFamily="18" charset="0"/>
                        </a:rPr>
                        <m:t>= </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b="0" i="1" smtClean="0">
                          <a:solidFill>
                            <a:schemeClr val="bg1"/>
                          </a:solidFill>
                          <a:latin typeface="Cambria Math" panose="02040503050406030204" pitchFamily="18" charset="0"/>
                          <a:ea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2</m:t>
                          </m:r>
                        </m:sub>
                      </m:sSub>
                      <m:r>
                        <a:rPr lang="en-US" sz="2100" b="0" i="1" smtClean="0">
                          <a:solidFill>
                            <a:schemeClr val="bg1"/>
                          </a:solidFill>
                          <a:latin typeface="Cambria Math" panose="02040503050406030204" pitchFamily="18" charset="0"/>
                          <a:ea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3</m:t>
                          </m:r>
                        </m:sub>
                      </m:sSub>
                    </m:oMath>
                  </m:oMathPara>
                </a14:m>
                <a:endParaRPr lang="en-US" sz="2100" dirty="0">
                  <a:solidFill>
                    <a:schemeClr val="bg1"/>
                  </a:solidFill>
                </a:endParaRPr>
              </a:p>
            </p:txBody>
          </p:sp>
        </mc:Choice>
        <mc:Fallback xmlns="">
          <p:sp>
            <p:nvSpPr>
              <p:cNvPr id="12" name="TextBox 11">
                <a:extLst>
                  <a:ext uri="{FF2B5EF4-FFF2-40B4-BE49-F238E27FC236}">
                    <a16:creationId xmlns:a16="http://schemas.microsoft.com/office/drawing/2014/main" id="{07B31CE2-2BA8-614D-9217-2DE3B8A79552}"/>
                  </a:ext>
                </a:extLst>
              </p:cNvPr>
              <p:cNvSpPr txBox="1">
                <a:spLocks noRot="1" noChangeAspect="1" noMove="1" noResize="1" noEditPoints="1" noAdjustHandles="1" noChangeArrowheads="1" noChangeShapeType="1" noTextEdit="1"/>
              </p:cNvSpPr>
              <p:nvPr/>
            </p:nvSpPr>
            <p:spPr>
              <a:xfrm>
                <a:off x="1023036" y="3179483"/>
                <a:ext cx="7431638" cy="738664"/>
              </a:xfrm>
              <a:prstGeom prst="rect">
                <a:avLst/>
              </a:prstGeom>
              <a:blipFill>
                <a:blip r:embed="rId6"/>
                <a:stretch>
                  <a:fillRect b="-909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15A9FD2-D644-354F-AE92-4B85549F5EC5}"/>
                  </a:ext>
                </a:extLst>
              </p:cNvPr>
              <p:cNvSpPr txBox="1"/>
              <p:nvPr/>
            </p:nvSpPr>
            <p:spPr>
              <a:xfrm>
                <a:off x="1007512" y="4046351"/>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1"/>
                          </a:solidFill>
                          <a:latin typeface="Cambria Math" panose="02040503050406030204" pitchFamily="18" charset="0"/>
                        </a:rPr>
                        <m:t>𝑦</m:t>
                      </m:r>
                      <m:r>
                        <a:rPr lang="en-US" sz="2100" i="1" smtClean="0">
                          <a:solidFill>
                            <a:schemeClr val="bg1"/>
                          </a:solidFill>
                          <a:latin typeface="Cambria Math" panose="02040503050406030204" pitchFamily="18" charset="0"/>
                        </a:rPr>
                        <m:t>= </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i="1">
                          <a:solidFill>
                            <a:schemeClr val="bg1"/>
                          </a:solidFill>
                          <a:latin typeface="Cambria Math" panose="02040503050406030204" pitchFamily="18" charset="0"/>
                          <a:ea typeface="Cambria Math" panose="02040503050406030204" pitchFamily="18" charset="0"/>
                        </a:rPr>
                        <m:t>(</m:t>
                      </m:r>
                      <m:r>
                        <a:rPr lang="en-US" sz="2100" b="1" i="1">
                          <a:solidFill>
                            <a:schemeClr val="bg1"/>
                          </a:solidFill>
                          <a:latin typeface="Cambria Math" panose="02040503050406030204" pitchFamily="18" charset="0"/>
                          <a:ea typeface="Cambria Math" panose="02040503050406030204" pitchFamily="18" charset="0"/>
                        </a:rPr>
                        <m:t>𝟏</m:t>
                      </m:r>
                      <m:r>
                        <a:rPr lang="en-US" sz="2100" b="1" i="1">
                          <a:solidFill>
                            <a:schemeClr val="bg1"/>
                          </a:solidFill>
                          <a:latin typeface="Cambria Math" panose="02040503050406030204" pitchFamily="18" charset="0"/>
                          <a:ea typeface="Cambria Math" panose="02040503050406030204" pitchFamily="18" charset="0"/>
                        </a:rPr>
                        <m:t>)</m:t>
                      </m:r>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2</m:t>
                          </m:r>
                        </m:sub>
                      </m:sSub>
                      <m:r>
                        <a:rPr lang="en-US" sz="2100" i="1">
                          <a:solidFill>
                            <a:schemeClr val="bg1"/>
                          </a:solidFill>
                          <a:latin typeface="Cambria Math" panose="02040503050406030204" pitchFamily="18" charset="0"/>
                          <a:ea typeface="Cambria Math" panose="02040503050406030204" pitchFamily="18" charset="0"/>
                        </a:rPr>
                        <m:t>(</m:t>
                      </m:r>
                      <m:r>
                        <a:rPr lang="en-US" sz="2100" b="1" i="1">
                          <a:solidFill>
                            <a:schemeClr val="bg1"/>
                          </a:solidFill>
                          <a:latin typeface="Cambria Math" panose="02040503050406030204" pitchFamily="18" charset="0"/>
                          <a:ea typeface="Cambria Math" panose="02040503050406030204" pitchFamily="18" charset="0"/>
                        </a:rPr>
                        <m:t>𝟏</m:t>
                      </m:r>
                      <m:r>
                        <a:rPr lang="en-US" sz="2100" i="1">
                          <a:solidFill>
                            <a:schemeClr val="bg1"/>
                          </a:solidFill>
                          <a:latin typeface="Cambria Math" panose="02040503050406030204" pitchFamily="18" charset="0"/>
                          <a:ea typeface="Cambria Math" panose="02040503050406030204" pitchFamily="18" charset="0"/>
                        </a:rPr>
                        <m:t>)</m:t>
                      </m:r>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3</m:t>
                          </m:r>
                        </m:sub>
                      </m:sSub>
                      <m:r>
                        <a:rPr lang="en-US" sz="2100" b="1" i="1">
                          <a:solidFill>
                            <a:schemeClr val="bg1"/>
                          </a:solidFill>
                          <a:latin typeface="Cambria Math" panose="02040503050406030204" pitchFamily="18" charset="0"/>
                          <a:ea typeface="Cambria Math" panose="02040503050406030204" pitchFamily="18" charset="0"/>
                        </a:rPr>
                        <m:t>(</m:t>
                      </m:r>
                      <m:r>
                        <a:rPr lang="en-US" sz="2100" b="1" i="1">
                          <a:solidFill>
                            <a:schemeClr val="bg1"/>
                          </a:solidFill>
                          <a:latin typeface="Cambria Math" panose="02040503050406030204" pitchFamily="18" charset="0"/>
                          <a:ea typeface="Cambria Math" panose="02040503050406030204" pitchFamily="18" charset="0"/>
                        </a:rPr>
                        <m:t>𝟏</m:t>
                      </m:r>
                      <m:r>
                        <a:rPr lang="en-US" sz="2100" b="1" i="1">
                          <a:solidFill>
                            <a:schemeClr val="bg1"/>
                          </a:solidFill>
                          <a:latin typeface="Cambria Math" panose="02040503050406030204" pitchFamily="18" charset="0"/>
                          <a:ea typeface="Cambria Math" panose="02040503050406030204" pitchFamily="18" charset="0"/>
                        </a:rPr>
                        <m:t>)</m:t>
                      </m:r>
                      <m:r>
                        <a:rPr lang="en-US" sz="2100" i="1">
                          <a:solidFill>
                            <a:schemeClr val="bg1"/>
                          </a:solidFill>
                          <a:latin typeface="Cambria Math" panose="02040503050406030204" pitchFamily="18" charset="0"/>
                          <a:ea typeface="Cambria Math" panose="02040503050406030204" pitchFamily="18" charset="0"/>
                        </a:rPr>
                        <m:t>∗(</m:t>
                      </m:r>
                      <m:r>
                        <a:rPr lang="en-US" sz="2100" b="1" i="1">
                          <a:solidFill>
                            <a:schemeClr val="bg1"/>
                          </a:solidFill>
                          <a:latin typeface="Cambria Math" panose="02040503050406030204" pitchFamily="18" charset="0"/>
                          <a:ea typeface="Cambria Math" panose="02040503050406030204" pitchFamily="18" charset="0"/>
                        </a:rPr>
                        <m:t>𝟏</m:t>
                      </m:r>
                      <m:r>
                        <a:rPr lang="en-US" sz="2100" b="1" i="1">
                          <a:solidFill>
                            <a:schemeClr val="bg1"/>
                          </a:solidFill>
                          <a:latin typeface="Cambria Math" panose="02040503050406030204" pitchFamily="18" charset="0"/>
                          <a:ea typeface="Cambria Math" panose="02040503050406030204" pitchFamily="18" charset="0"/>
                        </a:rPr>
                        <m:t>)</m:t>
                      </m:r>
                    </m:oMath>
                  </m:oMathPara>
                </a14:m>
                <a:endParaRPr lang="en-US" sz="2100" b="1" dirty="0">
                  <a:solidFill>
                    <a:schemeClr val="bg1"/>
                  </a:solidFill>
                </a:endParaRPr>
              </a:p>
              <a:p>
                <a:pPr/>
                <a14:m>
                  <m:oMathPara xmlns:m="http://schemas.openxmlformats.org/officeDocument/2006/math">
                    <m:oMathParaPr>
                      <m:jc m:val="centerGroup"/>
                    </m:oMathParaPr>
                    <m:oMath xmlns:m="http://schemas.openxmlformats.org/officeDocument/2006/math">
                      <m:r>
                        <a:rPr lang="en-US" sz="2100" i="1">
                          <a:solidFill>
                            <a:schemeClr val="bg1"/>
                          </a:solidFill>
                          <a:latin typeface="Cambria Math" panose="02040503050406030204" pitchFamily="18" charset="0"/>
                        </a:rPr>
                        <m:t>𝑦</m:t>
                      </m:r>
                      <m:r>
                        <a:rPr lang="en-US" sz="2100" i="1">
                          <a:solidFill>
                            <a:schemeClr val="bg1"/>
                          </a:solidFill>
                          <a:latin typeface="Cambria Math" panose="02040503050406030204" pitchFamily="18" charset="0"/>
                        </a:rPr>
                        <m:t>= </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a:rPr lang="en-US" sz="2100" b="0" i="1" smtClean="0">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b="0" i="1" smtClean="0">
                          <a:solidFill>
                            <a:schemeClr val="bg1"/>
                          </a:solidFill>
                          <a:latin typeface="Cambria Math" panose="02040503050406030204" pitchFamily="18" charset="0"/>
                          <a:ea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2</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3</m:t>
                          </m:r>
                        </m:sub>
                      </m:sSub>
                    </m:oMath>
                  </m:oMathPara>
                </a14:m>
                <a:endParaRPr lang="en-US" sz="2100" dirty="0">
                  <a:solidFill>
                    <a:schemeClr val="bg1"/>
                  </a:solidFill>
                </a:endParaRPr>
              </a:p>
            </p:txBody>
          </p:sp>
        </mc:Choice>
        <mc:Fallback xmlns="">
          <p:sp>
            <p:nvSpPr>
              <p:cNvPr id="13" name="TextBox 12">
                <a:extLst>
                  <a:ext uri="{FF2B5EF4-FFF2-40B4-BE49-F238E27FC236}">
                    <a16:creationId xmlns:a16="http://schemas.microsoft.com/office/drawing/2014/main" id="{E15A9FD2-D644-354F-AE92-4B85549F5EC5}"/>
                  </a:ext>
                </a:extLst>
              </p:cNvPr>
              <p:cNvSpPr txBox="1">
                <a:spLocks noRot="1" noChangeAspect="1" noMove="1" noResize="1" noEditPoints="1" noAdjustHandles="1" noChangeArrowheads="1" noChangeShapeType="1" noTextEdit="1"/>
              </p:cNvSpPr>
              <p:nvPr/>
            </p:nvSpPr>
            <p:spPr>
              <a:xfrm>
                <a:off x="1007512" y="4046351"/>
                <a:ext cx="7431638" cy="738664"/>
              </a:xfrm>
              <a:prstGeom prst="rect">
                <a:avLst/>
              </a:prstGeom>
              <a:blipFill>
                <a:blip r:embed="rId7"/>
                <a:stretch>
                  <a:fillRect b="-9091"/>
                </a:stretch>
              </a:blipFill>
            </p:spPr>
            <p:txBody>
              <a:bodyPr/>
              <a:lstStyle/>
              <a:p>
                <a:r>
                  <a:rPr lang="en-CA">
                    <a:noFill/>
                  </a:rPr>
                  <a:t> </a:t>
                </a:r>
              </a:p>
            </p:txBody>
          </p:sp>
        </mc:Fallback>
      </mc:AlternateContent>
    </p:spTree>
    <p:extLst>
      <p:ext uri="{BB962C8B-B14F-4D97-AF65-F5344CB8AC3E}">
        <p14:creationId xmlns:p14="http://schemas.microsoft.com/office/powerpoint/2010/main" val="295330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572494" y="51462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Effect coding</a:t>
            </a:r>
            <a:endParaRPr dirty="0">
              <a:solidFill>
                <a:schemeClr val="tx2"/>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23B9B5-CF78-9644-8CC1-501B12E03971}"/>
                  </a:ext>
                </a:extLst>
              </p:cNvPr>
              <p:cNvSpPr txBox="1"/>
              <p:nvPr/>
            </p:nvSpPr>
            <p:spPr>
              <a:xfrm>
                <a:off x="572494" y="1087710"/>
                <a:ext cx="8682824" cy="415498"/>
              </a:xfrm>
              <a:prstGeom prst="rect">
                <a:avLst/>
              </a:prstGeom>
              <a:noFill/>
            </p:spPr>
            <p:txBody>
              <a:bodyPr wrap="square" rtlCol="0">
                <a:spAutoFit/>
              </a:bodyPr>
              <a:lstStyle/>
              <a:p>
                <a:r>
                  <a:rPr lang="en-US" sz="2100" dirty="0">
                    <a:solidFill>
                      <a:schemeClr val="bg1"/>
                    </a:solidFill>
                  </a:rPr>
                  <a:t>Our regression model: </a:t>
                </a:r>
                <a14:m>
                  <m:oMath xmlns:m="http://schemas.openxmlformats.org/officeDocument/2006/math">
                    <m:r>
                      <a:rPr lang="en-US" sz="2100" b="1" i="1">
                        <a:solidFill>
                          <a:schemeClr val="bg1"/>
                        </a:solidFill>
                        <a:latin typeface="Cambria Math" panose="02040503050406030204" pitchFamily="18" charset="0"/>
                      </a:rPr>
                      <m:t>𝒚</m:t>
                    </m:r>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ea typeface="Cambria Math" panose="02040503050406030204" pitchFamily="18" charset="0"/>
                          </a:rPr>
                          <m:t>𝜷</m:t>
                        </m:r>
                      </m:e>
                      <m:sub>
                        <m:r>
                          <a:rPr lang="en-US" sz="2100" b="1" i="1">
                            <a:solidFill>
                              <a:schemeClr val="bg1"/>
                            </a:solidFill>
                            <a:latin typeface="Cambria Math" panose="02040503050406030204" pitchFamily="18" charset="0"/>
                          </a:rPr>
                          <m:t>𝟎</m:t>
                        </m:r>
                      </m:sub>
                    </m:sSub>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ea typeface="Cambria Math" panose="02040503050406030204" pitchFamily="18" charset="0"/>
                          </a:rPr>
                          <m:t>𝜷</m:t>
                        </m:r>
                      </m:e>
                      <m:sub>
                        <m:r>
                          <a:rPr lang="en-US" sz="2100" b="1" i="1">
                            <a:solidFill>
                              <a:schemeClr val="bg1"/>
                            </a:solidFill>
                            <a:latin typeface="Cambria Math" panose="02040503050406030204" pitchFamily="18" charset="0"/>
                            <a:ea typeface="Cambria Math" panose="02040503050406030204" pitchFamily="18" charset="0"/>
                          </a:rPr>
                          <m:t>𝟏</m:t>
                        </m:r>
                      </m:sub>
                    </m:sSub>
                    <m:r>
                      <a:rPr lang="en-US" sz="2100" b="1" i="1" smtClean="0">
                        <a:solidFill>
                          <a:schemeClr val="bg1"/>
                        </a:solidFill>
                        <a:latin typeface="Cambria Math" panose="02040503050406030204" pitchFamily="18" charset="0"/>
                        <a:ea typeface="Cambria Math" panose="02040503050406030204" pitchFamily="18" charset="0"/>
                      </a:rPr>
                      <m:t>𝑿</m:t>
                    </m:r>
                    <m:r>
                      <a:rPr lang="en-US" sz="2100" b="1" i="1">
                        <a:solidFill>
                          <a:schemeClr val="bg1"/>
                        </a:solidFill>
                        <a:latin typeface="Cambria Math" panose="02040503050406030204" pitchFamily="18" charset="0"/>
                      </a:rPr>
                      <m:t>𝟏</m:t>
                    </m:r>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ea typeface="Cambria Math" panose="02040503050406030204" pitchFamily="18" charset="0"/>
                          </a:rPr>
                          <m:t>𝜷</m:t>
                        </m:r>
                      </m:e>
                      <m:sub>
                        <m:r>
                          <a:rPr lang="en-US" sz="2100" b="1" i="1">
                            <a:solidFill>
                              <a:schemeClr val="bg1"/>
                            </a:solidFill>
                            <a:latin typeface="Cambria Math" panose="02040503050406030204" pitchFamily="18" charset="0"/>
                            <a:ea typeface="Cambria Math" panose="02040503050406030204" pitchFamily="18" charset="0"/>
                          </a:rPr>
                          <m:t>𝟐</m:t>
                        </m:r>
                      </m:sub>
                    </m:sSub>
                    <m:r>
                      <a:rPr lang="en-US" sz="2100" b="1" i="1" smtClean="0">
                        <a:solidFill>
                          <a:schemeClr val="bg1"/>
                        </a:solidFill>
                        <a:latin typeface="Cambria Math" panose="02040503050406030204" pitchFamily="18" charset="0"/>
                        <a:ea typeface="Cambria Math" panose="02040503050406030204" pitchFamily="18" charset="0"/>
                      </a:rPr>
                      <m:t>𝑿</m:t>
                    </m:r>
                    <m:r>
                      <a:rPr lang="en-US" sz="2100" b="1" i="1">
                        <a:solidFill>
                          <a:schemeClr val="bg1"/>
                        </a:solidFill>
                        <a:latin typeface="Cambria Math" panose="02040503050406030204" pitchFamily="18" charset="0"/>
                      </a:rPr>
                      <m:t>𝟐</m:t>
                    </m:r>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ea typeface="Cambria Math" panose="02040503050406030204" pitchFamily="18" charset="0"/>
                          </a:rPr>
                          <m:t>𝜷</m:t>
                        </m:r>
                      </m:e>
                      <m:sub>
                        <m:r>
                          <a:rPr lang="en-US" sz="2100" b="1" i="1">
                            <a:solidFill>
                              <a:schemeClr val="bg1"/>
                            </a:solidFill>
                            <a:latin typeface="Cambria Math" panose="02040503050406030204" pitchFamily="18" charset="0"/>
                            <a:ea typeface="Cambria Math" panose="02040503050406030204" pitchFamily="18" charset="0"/>
                          </a:rPr>
                          <m:t>𝟑</m:t>
                        </m:r>
                      </m:sub>
                    </m:sSub>
                    <m:r>
                      <a:rPr lang="en-US" sz="2100" b="1" i="1" smtClean="0">
                        <a:solidFill>
                          <a:schemeClr val="bg1"/>
                        </a:solidFill>
                        <a:latin typeface="Cambria Math" panose="02040503050406030204" pitchFamily="18" charset="0"/>
                        <a:ea typeface="Cambria Math" panose="02040503050406030204" pitchFamily="18" charset="0"/>
                      </a:rPr>
                      <m:t>𝑿</m:t>
                    </m:r>
                    <m:r>
                      <a:rPr lang="en-US" sz="2100" b="1" i="1">
                        <a:solidFill>
                          <a:schemeClr val="bg1"/>
                        </a:solidFill>
                        <a:latin typeface="Cambria Math" panose="02040503050406030204" pitchFamily="18" charset="0"/>
                        <a:ea typeface="Cambria Math" panose="02040503050406030204" pitchFamily="18" charset="0"/>
                      </a:rPr>
                      <m:t>𝟏</m:t>
                    </m:r>
                    <m:r>
                      <a:rPr lang="en-US" sz="2100" b="1" i="1">
                        <a:solidFill>
                          <a:schemeClr val="bg1"/>
                        </a:solidFill>
                        <a:latin typeface="Cambria Math" panose="02040503050406030204" pitchFamily="18" charset="0"/>
                        <a:ea typeface="Cambria Math" panose="02040503050406030204" pitchFamily="18" charset="0"/>
                      </a:rPr>
                      <m:t>∗</m:t>
                    </m:r>
                    <m:r>
                      <a:rPr lang="en-US" sz="2100" b="1" i="1" smtClean="0">
                        <a:solidFill>
                          <a:schemeClr val="bg1"/>
                        </a:solidFill>
                        <a:latin typeface="Cambria Math" panose="02040503050406030204" pitchFamily="18" charset="0"/>
                        <a:ea typeface="Cambria Math" panose="02040503050406030204" pitchFamily="18" charset="0"/>
                      </a:rPr>
                      <m:t>𝑿</m:t>
                    </m:r>
                    <m:r>
                      <a:rPr lang="en-US" sz="2100" b="1" i="1">
                        <a:solidFill>
                          <a:schemeClr val="bg1"/>
                        </a:solidFill>
                        <a:latin typeface="Cambria Math" panose="02040503050406030204" pitchFamily="18" charset="0"/>
                      </a:rPr>
                      <m:t>𝟐</m:t>
                    </m:r>
                  </m:oMath>
                </a14:m>
                <a:endParaRPr lang="en-US" sz="1050" b="1" dirty="0">
                  <a:solidFill>
                    <a:schemeClr val="bg1"/>
                  </a:solidFill>
                </a:endParaRPr>
              </a:p>
            </p:txBody>
          </p:sp>
        </mc:Choice>
        <mc:Fallback xmlns="">
          <p:sp>
            <p:nvSpPr>
              <p:cNvPr id="8" name="TextBox 7">
                <a:extLst>
                  <a:ext uri="{FF2B5EF4-FFF2-40B4-BE49-F238E27FC236}">
                    <a16:creationId xmlns:a16="http://schemas.microsoft.com/office/drawing/2014/main" id="{BC23B9B5-CF78-9644-8CC1-501B12E03971}"/>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3"/>
                <a:stretch>
                  <a:fillRect l="-843" t="-8696" b="-2753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2E2C742-CB4B-8C43-A0A7-22C5D08B2DA6}"/>
                  </a:ext>
                </a:extLst>
              </p:cNvPr>
              <p:cNvSpPr txBox="1"/>
              <p:nvPr/>
            </p:nvSpPr>
            <p:spPr>
              <a:xfrm>
                <a:off x="471959" y="1660410"/>
                <a:ext cx="7431638" cy="3929024"/>
              </a:xfrm>
              <a:prstGeom prst="rect">
                <a:avLst/>
              </a:prstGeom>
              <a:noFill/>
            </p:spPr>
            <p:txBody>
              <a:bodyPr wrap="square" rtlCol="0">
                <a:spAutoFit/>
              </a:bodyPr>
              <a:lstStyle/>
              <a:p>
                <a:pPr algn="ctr"/>
                <a:r>
                  <a:rPr lang="en-US" sz="2100" dirty="0">
                    <a:solidFill>
                      <a:schemeClr val="bg1"/>
                    </a:solidFill>
                  </a:rPr>
                  <a:t>X(1,0) – X(0,0) </a:t>
                </a:r>
                <a14:m>
                  <m:oMath xmlns:m="http://schemas.openxmlformats.org/officeDocument/2006/math">
                    <m:r>
                      <a:rPr lang="en-US" sz="2100" i="1" smtClean="0">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i="1">
                        <a:solidFill>
                          <a:schemeClr val="bg1"/>
                        </a:solidFill>
                        <a:latin typeface="Cambria Math" panose="02040503050406030204" pitchFamily="18" charset="0"/>
                        <a:ea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2</m:t>
                        </m:r>
                      </m:sub>
                    </m:sSub>
                    <m:r>
                      <a:rPr lang="en-US" sz="2100" i="1">
                        <a:solidFill>
                          <a:schemeClr val="bg1"/>
                        </a:solidFill>
                        <a:latin typeface="Cambria Math" panose="02040503050406030204" pitchFamily="18" charset="0"/>
                        <a:ea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3</m:t>
                        </m:r>
                      </m:sub>
                    </m:sSub>
                    <m:r>
                      <a:rPr lang="en-US" sz="2100" i="1">
                        <a:solidFill>
                          <a:schemeClr val="bg1"/>
                        </a:solidFill>
                        <a:latin typeface="Cambria Math" panose="02040503050406030204" pitchFamily="18" charset="0"/>
                        <a:ea typeface="Cambria Math" panose="02040503050406030204" pitchFamily="18" charset="0"/>
                      </a:rPr>
                      <m:t>−</m:t>
                    </m:r>
                    <m:d>
                      <m:dPr>
                        <m:ctrlPr>
                          <a:rPr lang="en-US" sz="2100" i="1">
                            <a:solidFill>
                              <a:schemeClr val="bg1"/>
                            </a:solidFill>
                            <a:latin typeface="Cambria Math" panose="02040503050406030204" pitchFamily="18" charset="0"/>
                            <a:ea typeface="Cambria Math" panose="02040503050406030204" pitchFamily="18" charset="0"/>
                          </a:rPr>
                        </m:ctrlPr>
                      </m:dPr>
                      <m:e>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i="1">
                            <a:solidFill>
                              <a:schemeClr val="bg1"/>
                            </a:solidFill>
                            <a:latin typeface="Cambria Math" panose="02040503050406030204" pitchFamily="18" charset="0"/>
                            <a:ea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2</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3</m:t>
                            </m:r>
                          </m:sub>
                        </m:sSub>
                      </m:e>
                    </m:d>
                  </m:oMath>
                </a14:m>
                <a:endParaRPr lang="en-US" sz="2100" b="1" dirty="0">
                  <a:solidFill>
                    <a:schemeClr val="bg1"/>
                  </a:solidFill>
                </a:endParaRPr>
              </a:p>
              <a:p>
                <a:pPr algn="ctr"/>
                <a14:m>
                  <m:oMathPara xmlns:m="http://schemas.openxmlformats.org/officeDocument/2006/math">
                    <m:oMathParaPr>
                      <m:jc m:val="centerGroup"/>
                    </m:oMathParaPr>
                    <m:oMath xmlns:m="http://schemas.openxmlformats.org/officeDocument/2006/math">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i="1">
                          <a:solidFill>
                            <a:schemeClr val="bg1"/>
                          </a:solidFill>
                          <a:latin typeface="Cambria Math" panose="02040503050406030204" pitchFamily="18" charset="0"/>
                          <a:ea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2</m:t>
                          </m:r>
                        </m:sub>
                      </m:sSub>
                      <m:r>
                        <a:rPr lang="en-US" sz="2100" i="1">
                          <a:solidFill>
                            <a:schemeClr val="bg1"/>
                          </a:solidFill>
                          <a:latin typeface="Cambria Math" panose="02040503050406030204" pitchFamily="18" charset="0"/>
                          <a:ea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3</m:t>
                          </m:r>
                        </m:sub>
                      </m:sSub>
                      <m:r>
                        <a:rPr lang="en-US" sz="2100" i="1">
                          <a:solidFill>
                            <a:schemeClr val="bg1"/>
                          </a:solidFill>
                          <a:latin typeface="Cambria Math" panose="02040503050406030204" pitchFamily="18" charset="0"/>
                          <a:ea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i="1">
                          <a:solidFill>
                            <a:schemeClr val="bg1"/>
                          </a:solidFill>
                          <a:latin typeface="Cambria Math" panose="02040503050406030204" pitchFamily="18" charset="0"/>
                          <a:ea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2</m:t>
                          </m:r>
                        </m:sub>
                      </m:sSub>
                      <m:r>
                        <a:rPr lang="en-US" sz="2100" i="1">
                          <a:solidFill>
                            <a:schemeClr val="bg1"/>
                          </a:solidFill>
                          <a:latin typeface="Cambria Math" panose="02040503050406030204" pitchFamily="18" charset="0"/>
                          <a:ea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3</m:t>
                          </m:r>
                        </m:sub>
                      </m:sSub>
                    </m:oMath>
                  </m:oMathPara>
                </a14:m>
                <a:endParaRPr lang="en-US" sz="2100" dirty="0">
                  <a:solidFill>
                    <a:schemeClr val="bg1"/>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oMath>
                  </m:oMathPara>
                </a14:m>
                <a:endParaRPr lang="en-US" sz="2100" dirty="0">
                  <a:solidFill>
                    <a:schemeClr val="bg1"/>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bg1"/>
                          </a:solidFill>
                          <a:latin typeface="Cambria Math" panose="02040503050406030204" pitchFamily="18" charset="0"/>
                        </a:rPr>
                        <m:t>=2</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oMath>
                  </m:oMathPara>
                </a14:m>
                <a:endParaRPr lang="en-US" sz="2100" dirty="0">
                  <a:solidFill>
                    <a:schemeClr val="bg1"/>
                  </a:solidFill>
                </a:endParaRPr>
              </a:p>
              <a:p>
                <a:pPr algn="ctr"/>
                <a14:m>
                  <m:oMathPara xmlns:m="http://schemas.openxmlformats.org/officeDocument/2006/math">
                    <m:oMathParaPr>
                      <m:jc m:val="centerGroup"/>
                    </m:oMathParaPr>
                    <m:oMath xmlns:m="http://schemas.openxmlformats.org/officeDocument/2006/math">
                      <m:f>
                        <m:fPr>
                          <m:ctrlPr>
                            <a:rPr lang="en-US" sz="2100" i="1">
                              <a:solidFill>
                                <a:schemeClr val="bg1"/>
                              </a:solidFill>
                              <a:latin typeface="Cambria Math" panose="02040503050406030204" pitchFamily="18" charset="0"/>
                            </a:rPr>
                          </m:ctrlPr>
                        </m:fPr>
                        <m:num>
                          <m:r>
                            <a:rPr lang="en-US" sz="2100" i="1">
                              <a:solidFill>
                                <a:schemeClr val="bg1"/>
                              </a:solidFill>
                              <a:latin typeface="Cambria Math" panose="02040503050406030204" pitchFamily="18" charset="0"/>
                            </a:rPr>
                            <m:t>1</m:t>
                          </m:r>
                        </m:num>
                        <m:den>
                          <m:r>
                            <a:rPr lang="en-US" sz="2100" i="1">
                              <a:solidFill>
                                <a:schemeClr val="bg1"/>
                              </a:solidFill>
                              <a:latin typeface="Cambria Math" panose="02040503050406030204" pitchFamily="18" charset="0"/>
                            </a:rPr>
                            <m:t>2</m:t>
                          </m:r>
                        </m:den>
                      </m:f>
                      <m:r>
                        <a:rPr lang="en-US" sz="2100" i="1">
                          <a:solidFill>
                            <a:schemeClr val="bg1"/>
                          </a:solidFill>
                          <a:latin typeface="Cambria Math" panose="02040503050406030204" pitchFamily="18" charset="0"/>
                        </a:rPr>
                        <m:t>∗(</m:t>
                      </m:r>
                      <m:r>
                        <m:rPr>
                          <m:nor/>
                        </m:rPr>
                        <a:rPr lang="en-US" sz="2100" dirty="0">
                          <a:solidFill>
                            <a:schemeClr val="bg1"/>
                          </a:solidFill>
                        </a:rPr>
                        <m:t>X</m:t>
                      </m:r>
                      <m:r>
                        <m:rPr>
                          <m:nor/>
                        </m:rPr>
                        <a:rPr lang="en-US" sz="2100" dirty="0">
                          <a:solidFill>
                            <a:schemeClr val="bg1"/>
                          </a:solidFill>
                        </a:rPr>
                        <m:t>(1,0) – </m:t>
                      </m:r>
                      <m:r>
                        <m:rPr>
                          <m:nor/>
                        </m:rPr>
                        <a:rPr lang="en-US" sz="2100" dirty="0">
                          <a:solidFill>
                            <a:schemeClr val="bg1"/>
                          </a:solidFill>
                        </a:rPr>
                        <m:t>X</m:t>
                      </m:r>
                      <m:r>
                        <m:rPr>
                          <m:nor/>
                        </m:rPr>
                        <a:rPr lang="en-US" sz="2100" dirty="0">
                          <a:solidFill>
                            <a:schemeClr val="bg1"/>
                          </a:solidFill>
                        </a:rPr>
                        <m:t>(0,0)</m:t>
                      </m:r>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oMath>
                  </m:oMathPara>
                </a14:m>
                <a:endParaRPr lang="en-US" sz="2100" dirty="0">
                  <a:solidFill>
                    <a:schemeClr val="bg1"/>
                  </a:solidFill>
                </a:endParaRPr>
              </a:p>
              <a:p>
                <a:pPr algn="ctr"/>
                <a:endParaRPr lang="en-US" sz="2100" dirty="0">
                  <a:solidFill>
                    <a:schemeClr val="bg1"/>
                  </a:solidFill>
                </a:endParaRPr>
              </a:p>
              <a:p>
                <a:pPr algn="ctr"/>
                <a:endParaRPr lang="en-US" sz="2100" dirty="0">
                  <a:solidFill>
                    <a:schemeClr val="bg1"/>
                  </a:solidFill>
                </a:endParaRPr>
              </a:p>
              <a:p>
                <a:pPr algn="ctr"/>
                <a:r>
                  <a:rPr lang="en-US" sz="2100" dirty="0">
                    <a:solidFill>
                      <a:schemeClr val="bg1"/>
                    </a:solidFill>
                  </a:rPr>
                  <a:t>Thus, your main effect is twice as big, and your beta is half of the estimated effect </a:t>
                </a:r>
              </a:p>
              <a:p>
                <a:pPr algn="ctr"/>
                <a:endParaRPr lang="en-US" sz="2100" b="1" dirty="0">
                  <a:solidFill>
                    <a:schemeClr val="bg1"/>
                  </a:solidFill>
                </a:endParaRPr>
              </a:p>
              <a:p>
                <a:pPr algn="ctr"/>
                <a:endParaRPr lang="en-US" sz="2100" b="1" dirty="0">
                  <a:solidFill>
                    <a:schemeClr val="bg1"/>
                  </a:solidFill>
                </a:endParaRPr>
              </a:p>
            </p:txBody>
          </p:sp>
        </mc:Choice>
        <mc:Fallback xmlns="">
          <p:sp>
            <p:nvSpPr>
              <p:cNvPr id="14" name="TextBox 13">
                <a:extLst>
                  <a:ext uri="{FF2B5EF4-FFF2-40B4-BE49-F238E27FC236}">
                    <a16:creationId xmlns:a16="http://schemas.microsoft.com/office/drawing/2014/main" id="{72E2C742-CB4B-8C43-A0A7-22C5D08B2DA6}"/>
                  </a:ext>
                </a:extLst>
              </p:cNvPr>
              <p:cNvSpPr txBox="1">
                <a:spLocks noRot="1" noChangeAspect="1" noMove="1" noResize="1" noEditPoints="1" noAdjustHandles="1" noChangeArrowheads="1" noChangeShapeType="1" noTextEdit="1"/>
              </p:cNvSpPr>
              <p:nvPr/>
            </p:nvSpPr>
            <p:spPr>
              <a:xfrm>
                <a:off x="471959" y="1660410"/>
                <a:ext cx="7431638" cy="3929024"/>
              </a:xfrm>
              <a:prstGeom prst="rect">
                <a:avLst/>
              </a:prstGeom>
              <a:blipFill>
                <a:blip r:embed="rId4"/>
                <a:stretch>
                  <a:fillRect l="-820" t="-930" r="-1557"/>
                </a:stretch>
              </a:blipFill>
            </p:spPr>
            <p:txBody>
              <a:bodyPr/>
              <a:lstStyle/>
              <a:p>
                <a:r>
                  <a:rPr lang="en-CA">
                    <a:noFill/>
                  </a:rPr>
                  <a:t> </a:t>
                </a:r>
              </a:p>
            </p:txBody>
          </p:sp>
        </mc:Fallback>
      </mc:AlternateContent>
    </p:spTree>
    <p:extLst>
      <p:ext uri="{BB962C8B-B14F-4D97-AF65-F5344CB8AC3E}">
        <p14:creationId xmlns:p14="http://schemas.microsoft.com/office/powerpoint/2010/main" val="161268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1781092" y="700282"/>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Effect</a:t>
            </a:r>
            <a:r>
              <a:rPr lang="en" dirty="0"/>
              <a:t> </a:t>
            </a:r>
            <a:r>
              <a:rPr lang="en" dirty="0">
                <a:solidFill>
                  <a:schemeClr val="tx2"/>
                </a:solidFill>
              </a:rPr>
              <a:t>coding</a:t>
            </a:r>
            <a:endParaRPr dirty="0">
              <a:solidFill>
                <a:schemeClr val="tx2"/>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906634" y="2571750"/>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br>
              <a:rPr lang="en-US" sz="2000" dirty="0">
                <a:solidFill>
                  <a:schemeClr val="tx2"/>
                </a:solidFill>
              </a:rPr>
            </a:br>
            <a:endParaRPr lang="en-US" sz="2000" dirty="0">
              <a:solidFill>
                <a:schemeClr val="tx2"/>
              </a:solidFill>
            </a:endParaRPr>
          </a:p>
          <a:p>
            <a:r>
              <a:rPr lang="en-US" sz="2000" dirty="0">
                <a:solidFill>
                  <a:schemeClr val="tx2"/>
                </a:solidFill>
              </a:rPr>
              <a:t>What about replacing 0’s with -0.5 and 1’s with 0.5</a:t>
            </a:r>
          </a:p>
        </p:txBody>
      </p:sp>
      <p:graphicFrame>
        <p:nvGraphicFramePr>
          <p:cNvPr id="9" name="Table 4">
            <a:extLst>
              <a:ext uri="{FF2B5EF4-FFF2-40B4-BE49-F238E27FC236}">
                <a16:creationId xmlns:a16="http://schemas.microsoft.com/office/drawing/2014/main" id="{B7A2E74F-88EB-CA44-88DD-C50A01B1796D}"/>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3689636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828317" y="588177"/>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Effect coding</a:t>
            </a:r>
            <a:endParaRPr dirty="0">
              <a:solidFill>
                <a:schemeClr val="tx2"/>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1D5816-0B0B-B349-BFC1-A8A16D15B084}"/>
                  </a:ext>
                </a:extLst>
              </p:cNvPr>
              <p:cNvSpPr txBox="1"/>
              <p:nvPr/>
            </p:nvSpPr>
            <p:spPr>
              <a:xfrm>
                <a:off x="654790" y="1161264"/>
                <a:ext cx="8682824" cy="415498"/>
              </a:xfrm>
              <a:prstGeom prst="rect">
                <a:avLst/>
              </a:prstGeom>
              <a:noFill/>
            </p:spPr>
            <p:txBody>
              <a:bodyPr wrap="square" rtlCol="0">
                <a:spAutoFit/>
              </a:bodyPr>
              <a:lstStyle/>
              <a:p>
                <a:r>
                  <a:rPr lang="en-US" sz="2100" dirty="0">
                    <a:solidFill>
                      <a:schemeClr val="tx2"/>
                    </a:solidFill>
                  </a:rPr>
                  <a:t>Our regression model: </a:t>
                </a:r>
                <a14:m>
                  <m:oMath xmlns:m="http://schemas.openxmlformats.org/officeDocument/2006/math">
                    <m:r>
                      <a:rPr lang="en-US" sz="2100" b="1" i="1">
                        <a:solidFill>
                          <a:schemeClr val="tx2"/>
                        </a:solidFill>
                        <a:latin typeface="Cambria Math" panose="02040503050406030204" pitchFamily="18" charset="0"/>
                      </a:rPr>
                      <m:t>𝒚</m:t>
                    </m:r>
                    <m:r>
                      <a:rPr lang="en-US" sz="2100" b="1" i="1">
                        <a:solidFill>
                          <a:schemeClr val="tx2"/>
                        </a:solidFill>
                        <a:latin typeface="Cambria Math" panose="02040503050406030204" pitchFamily="18" charset="0"/>
                      </a:rPr>
                      <m:t>= </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rPr>
                          <m:t>𝟎</m:t>
                        </m:r>
                      </m:sub>
                    </m:sSub>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𝟏</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𝟏</m:t>
                    </m:r>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𝟐</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𝟐</m:t>
                    </m:r>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𝟑</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𝟐</m:t>
                    </m:r>
                  </m:oMath>
                </a14:m>
                <a:endParaRPr lang="en-US" sz="1050" b="1" dirty="0">
                  <a:solidFill>
                    <a:schemeClr val="tx2"/>
                  </a:solidFill>
                </a:endParaRPr>
              </a:p>
            </p:txBody>
          </p:sp>
        </mc:Choice>
        <mc:Fallback xmlns="">
          <p:sp>
            <p:nvSpPr>
              <p:cNvPr id="8" name="TextBox 7">
                <a:extLst>
                  <a:ext uri="{FF2B5EF4-FFF2-40B4-BE49-F238E27FC236}">
                    <a16:creationId xmlns:a16="http://schemas.microsoft.com/office/drawing/2014/main" id="{C11D5816-0B0B-B349-BFC1-A8A16D15B084}"/>
                  </a:ext>
                </a:extLst>
              </p:cNvPr>
              <p:cNvSpPr txBox="1">
                <a:spLocks noRot="1" noChangeAspect="1" noMove="1" noResize="1" noEditPoints="1" noAdjustHandles="1" noChangeArrowheads="1" noChangeShapeType="1" noTextEdit="1"/>
              </p:cNvSpPr>
              <p:nvPr/>
            </p:nvSpPr>
            <p:spPr>
              <a:xfrm>
                <a:off x="654790" y="1161264"/>
                <a:ext cx="8682824" cy="415498"/>
              </a:xfrm>
              <a:prstGeom prst="rect">
                <a:avLst/>
              </a:prstGeom>
              <a:blipFill>
                <a:blip r:embed="rId3"/>
                <a:stretch>
                  <a:fillRect l="-730" t="-8824"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8DC28CA-680A-E944-8875-474CA253AA91}"/>
                  </a:ext>
                </a:extLst>
              </p:cNvPr>
              <p:cNvSpPr txBox="1"/>
              <p:nvPr/>
            </p:nvSpPr>
            <p:spPr>
              <a:xfrm>
                <a:off x="554253" y="1861185"/>
                <a:ext cx="8282427" cy="2320892"/>
              </a:xfrm>
              <a:prstGeom prst="rect">
                <a:avLst/>
              </a:prstGeom>
              <a:solidFill>
                <a:schemeClr val="tx2">
                  <a:lumMod val="20000"/>
                  <a:lumOff val="80000"/>
                </a:schemeClr>
              </a:solidFill>
            </p:spPr>
            <p:txBody>
              <a:bodyPr wrap="square" rtlCol="0">
                <a:spAutoFit/>
              </a:bodyPr>
              <a:lstStyle/>
              <a:p>
                <a:pPr algn="ctr"/>
                <a:r>
                  <a:rPr lang="en-US" sz="2000" dirty="0">
                    <a:solidFill>
                      <a:schemeClr val="tx2"/>
                    </a:solidFill>
                  </a:rPr>
                  <a:t>X(1,0) – X(0,0) </a:t>
                </a:r>
                <a14:m>
                  <m:oMath xmlns:m="http://schemas.openxmlformats.org/officeDocument/2006/math">
                    <m:r>
                      <a:rPr lang="en-US" sz="2000" i="1" smtClean="0">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rPr>
                          <m:t>0</m:t>
                        </m:r>
                      </m:sub>
                    </m:sSub>
                    <m:r>
                      <a:rPr lang="en-US" sz="2000" i="1">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r>
                      <a:rPr lang="en-US" sz="2000" i="1">
                        <a:solidFill>
                          <a:schemeClr val="tx2"/>
                        </a:solidFill>
                        <a:latin typeface="Cambria Math" panose="02040503050406030204" pitchFamily="18" charset="0"/>
                        <a:ea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2</m:t>
                        </m:r>
                      </m:sub>
                    </m:sSub>
                    <m:r>
                      <a:rPr lang="en-US" sz="2000" i="1">
                        <a:solidFill>
                          <a:schemeClr val="tx2"/>
                        </a:solidFill>
                        <a:latin typeface="Cambria Math" panose="02040503050406030204" pitchFamily="18" charset="0"/>
                        <a:ea typeface="Cambria Math" panose="02040503050406030204" pitchFamily="18" charset="0"/>
                      </a:rPr>
                      <m:t>−</m:t>
                    </m:r>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3</m:t>
                        </m:r>
                      </m:sub>
                    </m:sSub>
                    <m:r>
                      <a:rPr lang="en-US" sz="2000" i="1">
                        <a:solidFill>
                          <a:schemeClr val="tx2"/>
                        </a:solidFill>
                        <a:latin typeface="Cambria Math" panose="02040503050406030204" pitchFamily="18" charset="0"/>
                        <a:ea typeface="Cambria Math" panose="02040503050406030204" pitchFamily="18" charset="0"/>
                      </a:rPr>
                      <m:t>−</m:t>
                    </m:r>
                    <m:d>
                      <m:dPr>
                        <m:ctrlPr>
                          <a:rPr lang="en-US" sz="2000" i="1">
                            <a:solidFill>
                              <a:schemeClr val="tx2"/>
                            </a:solidFill>
                            <a:latin typeface="Cambria Math" panose="02040503050406030204" pitchFamily="18" charset="0"/>
                            <a:ea typeface="Cambria Math" panose="02040503050406030204" pitchFamily="18" charset="0"/>
                          </a:rPr>
                        </m:ctrlPr>
                      </m:dPr>
                      <m:e>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rPr>
                              <m:t>0</m:t>
                            </m:r>
                          </m:sub>
                        </m:sSub>
                        <m:r>
                          <a:rPr lang="en-US" sz="2000" i="1">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r>
                          <a:rPr lang="en-US" sz="2000" i="1">
                            <a:solidFill>
                              <a:schemeClr val="tx2"/>
                            </a:solidFill>
                            <a:latin typeface="Cambria Math" panose="02040503050406030204" pitchFamily="18" charset="0"/>
                            <a:ea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2</m:t>
                            </m:r>
                          </m:sub>
                        </m:sSub>
                        <m:r>
                          <a:rPr lang="en-US" sz="2000" i="1">
                            <a:solidFill>
                              <a:schemeClr val="tx2"/>
                            </a:solidFill>
                            <a:latin typeface="Cambria Math" panose="02040503050406030204" pitchFamily="18" charset="0"/>
                          </a:rPr>
                          <m:t>+</m:t>
                        </m:r>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3</m:t>
                            </m:r>
                          </m:sub>
                        </m:sSub>
                      </m:e>
                    </m:d>
                  </m:oMath>
                </a14:m>
                <a:endParaRPr lang="en-US" sz="2000" b="1" dirty="0">
                  <a:solidFill>
                    <a:schemeClr val="tx2"/>
                  </a:solidFill>
                </a:endParaRPr>
              </a:p>
              <a:p>
                <a:pPr algn="ctr"/>
                <a14:m>
                  <m:oMathPara xmlns:m="http://schemas.openxmlformats.org/officeDocument/2006/math">
                    <m:oMathParaPr>
                      <m:jc m:val="centerGroup"/>
                    </m:oMathParaPr>
                    <m:oMath xmlns:m="http://schemas.openxmlformats.org/officeDocument/2006/math">
                      <m:r>
                        <a:rPr lang="en-US" sz="2000" i="1">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rPr>
                            <m:t>0</m:t>
                          </m:r>
                        </m:sub>
                      </m:sSub>
                      <m:r>
                        <a:rPr lang="en-US" sz="2000" i="1" smtClean="0">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r>
                        <a:rPr lang="en-US" sz="2000" i="1">
                          <a:solidFill>
                            <a:schemeClr val="tx2"/>
                          </a:solidFill>
                          <a:latin typeface="Cambria Math" panose="02040503050406030204" pitchFamily="18" charset="0"/>
                          <a:ea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2</m:t>
                          </m:r>
                        </m:sub>
                      </m:sSub>
                      <m:r>
                        <a:rPr lang="en-US" sz="2000" i="1">
                          <a:solidFill>
                            <a:schemeClr val="tx2"/>
                          </a:solidFill>
                          <a:latin typeface="Cambria Math" panose="02040503050406030204" pitchFamily="18" charset="0"/>
                          <a:ea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3</m:t>
                          </m:r>
                        </m:sub>
                      </m:sSub>
                      <m:r>
                        <a:rPr lang="en-US" sz="2000" i="1">
                          <a:solidFill>
                            <a:schemeClr val="tx2"/>
                          </a:solidFill>
                          <a:latin typeface="Cambria Math" panose="02040503050406030204" pitchFamily="18" charset="0"/>
                          <a:ea typeface="Cambria Math" panose="02040503050406030204" pitchFamily="18" charset="0"/>
                        </a:rPr>
                        <m:t>−</m:t>
                      </m:r>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rPr>
                            <m:t>0</m:t>
                          </m:r>
                        </m:sub>
                      </m:sSub>
                      <m:r>
                        <a:rPr lang="en-US" sz="2000" i="1">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r>
                        <a:rPr lang="en-US" sz="2000" i="1">
                          <a:solidFill>
                            <a:schemeClr val="tx2"/>
                          </a:solidFill>
                          <a:latin typeface="Cambria Math" panose="02040503050406030204" pitchFamily="18" charset="0"/>
                          <a:ea typeface="Cambria Math" panose="02040503050406030204" pitchFamily="18" charset="0"/>
                        </a:rPr>
                        <m:t>+</m:t>
                      </m:r>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2</m:t>
                          </m:r>
                        </m:sub>
                      </m:sSub>
                      <m:r>
                        <a:rPr lang="en-US" sz="2000" i="1">
                          <a:solidFill>
                            <a:schemeClr val="tx2"/>
                          </a:solidFill>
                          <a:latin typeface="Cambria Math" panose="02040503050406030204" pitchFamily="18" charset="0"/>
                          <a:ea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3</m:t>
                          </m:r>
                        </m:sub>
                      </m:sSub>
                    </m:oMath>
                  </m:oMathPara>
                </a14:m>
                <a:endParaRPr lang="en-US" sz="2000" dirty="0">
                  <a:solidFill>
                    <a:schemeClr val="tx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solidFill>
                            <a:schemeClr val="tx2"/>
                          </a:solidFill>
                          <a:latin typeface="Cambria Math" panose="02040503050406030204" pitchFamily="18" charset="0"/>
                        </a:rPr>
                        <m:t>=+</m:t>
                      </m:r>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r>
                        <a:rPr lang="en-US" sz="2000" i="1">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oMath>
                  </m:oMathPara>
                </a14:m>
                <a:endParaRPr lang="en-US" sz="2000" dirty="0">
                  <a:solidFill>
                    <a:schemeClr val="tx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solidFill>
                            <a:schemeClr val="tx2"/>
                          </a:solidFill>
                          <a:latin typeface="Cambria Math" panose="02040503050406030204" pitchFamily="18" charset="0"/>
                        </a:rPr>
                        <m:t>=</m:t>
                      </m:r>
                      <m:sSub>
                        <m:sSubPr>
                          <m:ctrlPr>
                            <a:rPr lang="en-US" sz="2000" i="1" smtClean="0">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oMath>
                  </m:oMathPara>
                </a14:m>
                <a:endParaRPr lang="en-US" sz="2000" dirty="0">
                  <a:solidFill>
                    <a:schemeClr val="tx2"/>
                  </a:solidFill>
                </a:endParaRPr>
              </a:p>
              <a:p>
                <a:pPr algn="ctr"/>
                <a:endParaRPr lang="en-US" sz="2000" b="1" dirty="0">
                  <a:solidFill>
                    <a:schemeClr val="tx2"/>
                  </a:solidFill>
                </a:endParaRPr>
              </a:p>
            </p:txBody>
          </p:sp>
        </mc:Choice>
        <mc:Fallback xmlns="">
          <p:sp>
            <p:nvSpPr>
              <p:cNvPr id="14" name="TextBox 13">
                <a:extLst>
                  <a:ext uri="{FF2B5EF4-FFF2-40B4-BE49-F238E27FC236}">
                    <a16:creationId xmlns:a16="http://schemas.microsoft.com/office/drawing/2014/main" id="{18DC28CA-680A-E944-8875-474CA253AA91}"/>
                  </a:ext>
                </a:extLst>
              </p:cNvPr>
              <p:cNvSpPr txBox="1">
                <a:spLocks noRot="1" noChangeAspect="1" noMove="1" noResize="1" noEditPoints="1" noAdjustHandles="1" noChangeArrowheads="1" noChangeShapeType="1" noTextEdit="1"/>
              </p:cNvSpPr>
              <p:nvPr/>
            </p:nvSpPr>
            <p:spPr>
              <a:xfrm>
                <a:off x="554253" y="1861185"/>
                <a:ext cx="8282427" cy="232089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384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344837"/>
            <a:ext cx="7406100" cy="3209700"/>
          </a:xfrm>
          <a:prstGeom prst="rect">
            <a:avLst/>
          </a:prstGeom>
          <a:solidFill>
            <a:schemeClr val="tx2">
              <a:lumMod val="20000"/>
              <a:lumOff val="8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Regressions can be used in different fashions: testing statistical relationships, predicting future data, removing effects from your data </a:t>
            </a:r>
          </a:p>
          <a:p>
            <a:pPr algn="l">
              <a:lnSpc>
                <a:spcPct val="150000"/>
              </a:lnSpc>
            </a:pPr>
            <a:r>
              <a:rPr lang="en-US" sz="2000" dirty="0">
                <a:solidFill>
                  <a:srgbClr val="7030A0"/>
                </a:solidFill>
              </a:rPr>
              <a:t>After fitting regressions, you can compute and utilizes the residuals (i.e., the unexplained variance or y) for further analysis… we want the residuals of a regression to be normal</a:t>
            </a:r>
          </a:p>
        </p:txBody>
      </p:sp>
    </p:spTree>
    <p:extLst>
      <p:ext uri="{BB962C8B-B14F-4D97-AF65-F5344CB8AC3E}">
        <p14:creationId xmlns:p14="http://schemas.microsoft.com/office/powerpoint/2010/main" val="2082389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solidFill>
            <a:schemeClr val="tx2">
              <a:lumMod val="20000"/>
              <a:lumOff val="8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868950" y="3341914"/>
                <a:ext cx="8560898" cy="415498"/>
              </a:xfrm>
              <a:prstGeom prst="rect">
                <a:avLst/>
              </a:prstGeom>
              <a:noFill/>
            </p:spPr>
            <p:txBody>
              <a:bodyPr wrap="square" rtlCol="0">
                <a:spAutoFit/>
              </a:bodyPr>
              <a:lstStyle/>
              <a:p>
                <a:r>
                  <a:rPr lang="en-US" sz="2100" i="1" dirty="0">
                    <a:solidFill>
                      <a:schemeClr val="tx1"/>
                    </a:solidFill>
                    <a:effectLst>
                      <a:glow rad="228600">
                        <a:schemeClr val="accent2">
                          <a:satMod val="175000"/>
                          <a:alpha val="40000"/>
                        </a:schemeClr>
                      </a:glow>
                    </a:effectLst>
                  </a:rPr>
                  <a:t>Alpha power </a:t>
                </a:r>
                <a14:m>
                  <m:oMath xmlns:m="http://schemas.openxmlformats.org/officeDocument/2006/math">
                    <m:r>
                      <a:rPr lang="en-US" sz="2100" i="1" smtClean="0">
                        <a:solidFill>
                          <a:schemeClr val="tx1"/>
                        </a:solidFill>
                        <a:effectLst>
                          <a:glow rad="228600">
                            <a:schemeClr val="accent2">
                              <a:satMod val="175000"/>
                              <a:alpha val="40000"/>
                            </a:schemeClr>
                          </a:glow>
                        </a:effectLst>
                        <a:latin typeface="Cambria Math" panose="02040503050406030204" pitchFamily="18" charset="0"/>
                      </a:rPr>
                      <m:t>= </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rPr>
                          <m:t>0</m:t>
                        </m:r>
                      </m:sub>
                    </m:sSub>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1</m:t>
                        </m:r>
                      </m:sub>
                    </m:sSub>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𝐴𝑔𝑒</m:t>
                    </m:r>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2</m:t>
                        </m:r>
                      </m:sub>
                    </m:sSub>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𝐴𝑡𝑡𝑒𝑛𝑖𝑜𝑛</m:t>
                    </m:r>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3</m:t>
                        </m:r>
                      </m:sub>
                    </m:sSub>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 </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𝑆𝑙𝑒𝑒𝑝</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 </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𝑄𝑢𝑎𝑙𝑖𝑡𝑦</m:t>
                    </m:r>
                  </m:oMath>
                </a14:m>
                <a:endParaRPr lang="en-US" sz="1050" dirty="0">
                  <a:solidFill>
                    <a:schemeClr val="tx1"/>
                  </a:solidFill>
                  <a:effectLst>
                    <a:glow rad="228600">
                      <a:schemeClr val="accent2">
                        <a:satMod val="175000"/>
                        <a:alpha val="40000"/>
                      </a:schemeClr>
                    </a:glow>
                  </a:effectLst>
                </a:endParaRPr>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868950" y="3341914"/>
                <a:ext cx="8560898" cy="415498"/>
              </a:xfrm>
              <a:prstGeom prst="rect">
                <a:avLst/>
              </a:prstGeom>
              <a:blipFill>
                <a:blip r:embed="rId3"/>
                <a:stretch>
                  <a:fillRect l="-2074" t="-33333" b="-51515"/>
                </a:stretch>
              </a:blipFill>
            </p:spPr>
            <p:txBody>
              <a:bodyPr/>
              <a:lstStyle/>
              <a:p>
                <a:r>
                  <a:rPr lang="en-US">
                    <a:noFill/>
                  </a:rPr>
                  <a:t> </a:t>
                </a:r>
              </a:p>
            </p:txBody>
          </p:sp>
        </mc:Fallback>
      </mc:AlternateContent>
    </p:spTree>
    <p:extLst>
      <p:ext uri="{BB962C8B-B14F-4D97-AF65-F5344CB8AC3E}">
        <p14:creationId xmlns:p14="http://schemas.microsoft.com/office/powerpoint/2010/main" val="3260092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3975"/>
            <a:lum/>
          </a:blip>
          <a:srcRect/>
          <a:stretch>
            <a:fillRect/>
          </a:stretch>
        </a:blipFill>
        <a:effectLst/>
      </p:bgPr>
    </p:bg>
    <p:spTree>
      <p:nvGrpSpPr>
        <p:cNvPr id="1" name="Shape 2179"/>
        <p:cNvGrpSpPr/>
        <p:nvPr/>
      </p:nvGrpSpPr>
      <p:grpSpPr>
        <a:xfrm>
          <a:off x="0" y="0"/>
          <a:ext cx="0" cy="0"/>
          <a:chOff x="0" y="0"/>
          <a:chExt cx="0" cy="0"/>
        </a:xfrm>
      </p:grpSpPr>
      <p:sp>
        <p:nvSpPr>
          <p:cNvPr id="2186" name="Google Shape;2186;p50"/>
          <p:cNvSpPr txBox="1">
            <a:spLocks noGrp="1"/>
          </p:cNvSpPr>
          <p:nvPr>
            <p:ph type="title"/>
          </p:nvPr>
        </p:nvSpPr>
        <p:spPr>
          <a:xfrm>
            <a:off x="1123325" y="1307100"/>
            <a:ext cx="6897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Class III</a:t>
            </a:r>
            <a:endParaRPr dirty="0">
              <a:solidFill>
                <a:schemeClr val="bg1"/>
              </a:solidFill>
            </a:endParaRPr>
          </a:p>
        </p:txBody>
      </p:sp>
      <p:pic>
        <p:nvPicPr>
          <p:cNvPr id="12" name="Picture 11" descr="A picture containing qr code&#10;&#10;Description automatically generated">
            <a:extLst>
              <a:ext uri="{FF2B5EF4-FFF2-40B4-BE49-F238E27FC236}">
                <a16:creationId xmlns:a16="http://schemas.microsoft.com/office/drawing/2014/main" id="{98141794-9195-9540-BDB4-77C0B17404F1}"/>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3914482" y="792419"/>
            <a:ext cx="1315036" cy="1327560"/>
          </a:xfrm>
          <a:prstGeom prst="rect">
            <a:avLst/>
          </a:prstGeom>
        </p:spPr>
      </p:pic>
      <p:pic>
        <p:nvPicPr>
          <p:cNvPr id="13" name="Picture 12" descr="A picture containing qr code&#10;&#10;Description automatically generated">
            <a:extLst>
              <a:ext uri="{FF2B5EF4-FFF2-40B4-BE49-F238E27FC236}">
                <a16:creationId xmlns:a16="http://schemas.microsoft.com/office/drawing/2014/main" id="{408D365D-16C3-BD49-9884-B9C5C58DEEC2}"/>
              </a:ext>
            </a:extLst>
          </p:cNvPr>
          <p:cNvPicPr>
            <a:picLocks noChangeAspect="1"/>
          </p:cNvPicPr>
          <p:nvPr/>
        </p:nvPicPr>
        <p:blipFill>
          <a:blip r:embed="rId4">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3676021" y="426118"/>
            <a:ext cx="469586" cy="474058"/>
          </a:xfrm>
          <a:prstGeom prst="rect">
            <a:avLst/>
          </a:prstGeom>
        </p:spPr>
      </p:pic>
      <p:pic>
        <p:nvPicPr>
          <p:cNvPr id="14" name="Picture 13" descr="A picture containing qr code&#10;&#10;Description automatically generated">
            <a:extLst>
              <a:ext uri="{FF2B5EF4-FFF2-40B4-BE49-F238E27FC236}">
                <a16:creationId xmlns:a16="http://schemas.microsoft.com/office/drawing/2014/main" id="{E5FA983E-6631-5D42-B00B-18E85F6E325D}"/>
              </a:ext>
            </a:extLst>
          </p:cNvPr>
          <p:cNvPicPr>
            <a:picLocks noChangeAspect="1"/>
          </p:cNvPicPr>
          <p:nvPr/>
        </p:nvPicPr>
        <p:blipFill>
          <a:blip r:embed="rId4">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3329288" y="900176"/>
            <a:ext cx="312488" cy="315465"/>
          </a:xfrm>
          <a:prstGeom prst="rect">
            <a:avLst/>
          </a:prstGeom>
        </p:spPr>
      </p:pic>
      <p:pic>
        <p:nvPicPr>
          <p:cNvPr id="15" name="Picture 14" descr="A picture containing qr code&#10;&#10;Description automatically generated">
            <a:extLst>
              <a:ext uri="{FF2B5EF4-FFF2-40B4-BE49-F238E27FC236}">
                <a16:creationId xmlns:a16="http://schemas.microsoft.com/office/drawing/2014/main" id="{A368340F-8242-964D-BFAA-36EF9D92B23E}"/>
              </a:ext>
            </a:extLst>
          </p:cNvPr>
          <p:cNvPicPr>
            <a:picLocks noChangeAspect="1"/>
          </p:cNvPicPr>
          <p:nvPr/>
        </p:nvPicPr>
        <p:blipFill>
          <a:blip r:embed="rId4">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4375074" y="346773"/>
            <a:ext cx="312488" cy="315465"/>
          </a:xfrm>
          <a:prstGeom prst="rect">
            <a:avLst/>
          </a:prstGeom>
        </p:spPr>
      </p:pic>
      <p:grpSp>
        <p:nvGrpSpPr>
          <p:cNvPr id="7" name="Google Shape;2640;p58">
            <a:extLst>
              <a:ext uri="{FF2B5EF4-FFF2-40B4-BE49-F238E27FC236}">
                <a16:creationId xmlns:a16="http://schemas.microsoft.com/office/drawing/2014/main" id="{538C6121-E255-B343-9074-7E9EE67A439E}"/>
              </a:ext>
            </a:extLst>
          </p:cNvPr>
          <p:cNvGrpSpPr/>
          <p:nvPr/>
        </p:nvGrpSpPr>
        <p:grpSpPr>
          <a:xfrm>
            <a:off x="609810" y="0"/>
            <a:ext cx="297757" cy="297620"/>
            <a:chOff x="7281903" y="4126958"/>
            <a:chExt cx="297757" cy="297620"/>
          </a:xfrm>
        </p:grpSpPr>
        <p:sp>
          <p:nvSpPr>
            <p:cNvPr id="8" name="Google Shape;2641;p58">
              <a:extLst>
                <a:ext uri="{FF2B5EF4-FFF2-40B4-BE49-F238E27FC236}">
                  <a16:creationId xmlns:a16="http://schemas.microsoft.com/office/drawing/2014/main" id="{666E3A10-10D9-2748-9A5A-440410B3ABD2}"/>
                </a:ext>
              </a:extLst>
            </p:cNvPr>
            <p:cNvSpPr/>
            <p:nvPr/>
          </p:nvSpPr>
          <p:spPr>
            <a:xfrm>
              <a:off x="7367321" y="4126958"/>
              <a:ext cx="123479" cy="104462"/>
            </a:xfrm>
            <a:custGeom>
              <a:avLst/>
              <a:gdLst/>
              <a:ahLst/>
              <a:cxnLst/>
              <a:rect l="l" t="t" r="r" b="b"/>
              <a:pathLst>
                <a:path w="3844" h="3252" extrusionOk="0">
                  <a:moveTo>
                    <a:pt x="294" y="1"/>
                  </a:moveTo>
                  <a:cubicBezTo>
                    <a:pt x="223" y="1"/>
                    <a:pt x="152" y="30"/>
                    <a:pt x="101" y="87"/>
                  </a:cubicBezTo>
                  <a:cubicBezTo>
                    <a:pt x="98" y="89"/>
                    <a:pt x="94" y="97"/>
                    <a:pt x="94" y="97"/>
                  </a:cubicBezTo>
                  <a:cubicBezTo>
                    <a:pt x="1" y="208"/>
                    <a:pt x="141" y="414"/>
                    <a:pt x="251" y="506"/>
                  </a:cubicBezTo>
                  <a:lnTo>
                    <a:pt x="3548" y="3251"/>
                  </a:lnTo>
                  <a:lnTo>
                    <a:pt x="3843" y="2901"/>
                  </a:lnTo>
                  <a:lnTo>
                    <a:pt x="2892" y="2102"/>
                  </a:lnTo>
                  <a:lnTo>
                    <a:pt x="2860" y="2094"/>
                  </a:lnTo>
                  <a:lnTo>
                    <a:pt x="2686" y="1950"/>
                  </a:lnTo>
                  <a:lnTo>
                    <a:pt x="2676" y="1921"/>
                  </a:lnTo>
                  <a:lnTo>
                    <a:pt x="461" y="62"/>
                  </a:lnTo>
                  <a:cubicBezTo>
                    <a:pt x="413" y="21"/>
                    <a:pt x="353" y="1"/>
                    <a:pt x="294"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42;p58">
              <a:extLst>
                <a:ext uri="{FF2B5EF4-FFF2-40B4-BE49-F238E27FC236}">
                  <a16:creationId xmlns:a16="http://schemas.microsoft.com/office/drawing/2014/main" id="{2F398501-4694-974F-B6BF-BE00451EE359}"/>
                </a:ext>
              </a:extLst>
            </p:cNvPr>
            <p:cNvSpPr/>
            <p:nvPr/>
          </p:nvSpPr>
          <p:spPr>
            <a:xfrm>
              <a:off x="7367321" y="4129720"/>
              <a:ext cx="118307" cy="103210"/>
            </a:xfrm>
            <a:custGeom>
              <a:avLst/>
              <a:gdLst/>
              <a:ahLst/>
              <a:cxnLst/>
              <a:rect l="l" t="t" r="r" b="b"/>
              <a:pathLst>
                <a:path w="3683" h="3213" extrusionOk="0">
                  <a:moveTo>
                    <a:pt x="101" y="1"/>
                  </a:moveTo>
                  <a:cubicBezTo>
                    <a:pt x="99" y="3"/>
                    <a:pt x="95" y="5"/>
                    <a:pt x="94" y="9"/>
                  </a:cubicBezTo>
                  <a:cubicBezTo>
                    <a:pt x="1" y="119"/>
                    <a:pt x="15" y="284"/>
                    <a:pt x="125" y="377"/>
                  </a:cubicBezTo>
                  <a:lnTo>
                    <a:pt x="2340" y="2234"/>
                  </a:lnTo>
                  <a:lnTo>
                    <a:pt x="2377" y="2247"/>
                  </a:lnTo>
                  <a:lnTo>
                    <a:pt x="2553" y="2394"/>
                  </a:lnTo>
                  <a:lnTo>
                    <a:pt x="2555" y="2414"/>
                  </a:lnTo>
                  <a:lnTo>
                    <a:pt x="3506" y="3213"/>
                  </a:lnTo>
                  <a:lnTo>
                    <a:pt x="3682" y="3004"/>
                  </a:lnTo>
                  <a:lnTo>
                    <a:pt x="10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43;p58">
              <a:extLst>
                <a:ext uri="{FF2B5EF4-FFF2-40B4-BE49-F238E27FC236}">
                  <a16:creationId xmlns:a16="http://schemas.microsoft.com/office/drawing/2014/main" id="{45B4B27E-7FCC-C942-A21D-8305932B63AD}"/>
                </a:ext>
              </a:extLst>
            </p:cNvPr>
            <p:cNvSpPr/>
            <p:nvPr/>
          </p:nvSpPr>
          <p:spPr>
            <a:xfrm>
              <a:off x="7443102" y="4188636"/>
              <a:ext cx="17121" cy="18085"/>
            </a:xfrm>
            <a:custGeom>
              <a:avLst/>
              <a:gdLst/>
              <a:ahLst/>
              <a:cxnLst/>
              <a:rect l="l" t="t" r="r" b="b"/>
              <a:pathLst>
                <a:path w="533" h="563" extrusionOk="0">
                  <a:moveTo>
                    <a:pt x="317" y="1"/>
                  </a:moveTo>
                  <a:lnTo>
                    <a:pt x="157" y="193"/>
                  </a:lnTo>
                  <a:lnTo>
                    <a:pt x="0" y="402"/>
                  </a:lnTo>
                  <a:lnTo>
                    <a:pt x="196" y="562"/>
                  </a:lnTo>
                  <a:lnTo>
                    <a:pt x="371" y="373"/>
                  </a:lnTo>
                  <a:lnTo>
                    <a:pt x="533" y="180"/>
                  </a:lnTo>
                  <a:lnTo>
                    <a:pt x="317"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44;p58">
              <a:extLst>
                <a:ext uri="{FF2B5EF4-FFF2-40B4-BE49-F238E27FC236}">
                  <a16:creationId xmlns:a16="http://schemas.microsoft.com/office/drawing/2014/main" id="{6683CD3F-4EC1-6749-AF9D-A7ED52BDBB29}"/>
                </a:ext>
              </a:extLst>
            </p:cNvPr>
            <p:cNvSpPr/>
            <p:nvPr/>
          </p:nvSpPr>
          <p:spPr>
            <a:xfrm>
              <a:off x="7442588" y="4194836"/>
              <a:ext cx="12528" cy="12431"/>
            </a:xfrm>
            <a:custGeom>
              <a:avLst/>
              <a:gdLst/>
              <a:ahLst/>
              <a:cxnLst/>
              <a:rect l="l" t="t" r="r" b="b"/>
              <a:pathLst>
                <a:path w="390" h="387" extrusionOk="0">
                  <a:moveTo>
                    <a:pt x="175" y="0"/>
                  </a:moveTo>
                  <a:lnTo>
                    <a:pt x="0" y="209"/>
                  </a:lnTo>
                  <a:lnTo>
                    <a:pt x="213" y="387"/>
                  </a:lnTo>
                  <a:lnTo>
                    <a:pt x="390" y="178"/>
                  </a:lnTo>
                  <a:lnTo>
                    <a:pt x="175" y="0"/>
                  </a:lnTo>
                  <a:close/>
                </a:path>
              </a:pathLst>
            </a:custGeom>
            <a:solidFill>
              <a:srgbClr val="DDD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45;p58">
              <a:extLst>
                <a:ext uri="{FF2B5EF4-FFF2-40B4-BE49-F238E27FC236}">
                  <a16:creationId xmlns:a16="http://schemas.microsoft.com/office/drawing/2014/main" id="{D1DE1726-DE23-A741-A8D1-05E60C2153EA}"/>
                </a:ext>
              </a:extLst>
            </p:cNvPr>
            <p:cNvSpPr/>
            <p:nvPr/>
          </p:nvSpPr>
          <p:spPr>
            <a:xfrm>
              <a:off x="7474487" y="4217387"/>
              <a:ext cx="39703" cy="20944"/>
            </a:xfrm>
            <a:custGeom>
              <a:avLst/>
              <a:gdLst/>
              <a:ahLst/>
              <a:cxnLst/>
              <a:rect l="l" t="t" r="r" b="b"/>
              <a:pathLst>
                <a:path w="1236" h="652" extrusionOk="0">
                  <a:moveTo>
                    <a:pt x="616" y="0"/>
                  </a:moveTo>
                  <a:cubicBezTo>
                    <a:pt x="562" y="0"/>
                    <a:pt x="508" y="6"/>
                    <a:pt x="458" y="18"/>
                  </a:cubicBezTo>
                  <a:cubicBezTo>
                    <a:pt x="458" y="18"/>
                    <a:pt x="0" y="346"/>
                    <a:pt x="0" y="652"/>
                  </a:cubicBezTo>
                  <a:lnTo>
                    <a:pt x="1231" y="652"/>
                  </a:lnTo>
                  <a:cubicBezTo>
                    <a:pt x="1231" y="581"/>
                    <a:pt x="1235" y="448"/>
                    <a:pt x="1235" y="448"/>
                  </a:cubicBezTo>
                  <a:cubicBezTo>
                    <a:pt x="1150" y="189"/>
                    <a:pt x="905" y="0"/>
                    <a:pt x="6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46;p58">
              <a:extLst>
                <a:ext uri="{FF2B5EF4-FFF2-40B4-BE49-F238E27FC236}">
                  <a16:creationId xmlns:a16="http://schemas.microsoft.com/office/drawing/2014/main" id="{F5FC100A-1722-5F40-84F9-CA2B681F95DA}"/>
                </a:ext>
              </a:extLst>
            </p:cNvPr>
            <p:cNvSpPr/>
            <p:nvPr/>
          </p:nvSpPr>
          <p:spPr>
            <a:xfrm>
              <a:off x="7473266" y="4217901"/>
              <a:ext cx="41952" cy="21651"/>
            </a:xfrm>
            <a:custGeom>
              <a:avLst/>
              <a:gdLst/>
              <a:ahLst/>
              <a:cxnLst/>
              <a:rect l="l" t="t" r="r" b="b"/>
              <a:pathLst>
                <a:path w="1306" h="674" extrusionOk="0">
                  <a:moveTo>
                    <a:pt x="496" y="0"/>
                  </a:moveTo>
                  <a:lnTo>
                    <a:pt x="496" y="0"/>
                  </a:lnTo>
                  <a:cubicBezTo>
                    <a:pt x="380" y="29"/>
                    <a:pt x="276" y="89"/>
                    <a:pt x="192" y="173"/>
                  </a:cubicBezTo>
                  <a:cubicBezTo>
                    <a:pt x="73" y="290"/>
                    <a:pt x="1" y="453"/>
                    <a:pt x="1" y="634"/>
                  </a:cubicBezTo>
                  <a:lnTo>
                    <a:pt x="25" y="672"/>
                  </a:lnTo>
                  <a:lnTo>
                    <a:pt x="1269" y="673"/>
                  </a:lnTo>
                  <a:lnTo>
                    <a:pt x="1305" y="636"/>
                  </a:lnTo>
                  <a:cubicBezTo>
                    <a:pt x="1305" y="565"/>
                    <a:pt x="1295" y="497"/>
                    <a:pt x="1275" y="429"/>
                  </a:cubicBezTo>
                  <a:lnTo>
                    <a:pt x="416" y="429"/>
                  </a:lnTo>
                  <a:cubicBezTo>
                    <a:pt x="371" y="429"/>
                    <a:pt x="337" y="390"/>
                    <a:pt x="342" y="345"/>
                  </a:cubicBezTo>
                  <a:cubicBezTo>
                    <a:pt x="358" y="215"/>
                    <a:pt x="415" y="94"/>
                    <a:pt x="4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47;p58">
              <a:extLst>
                <a:ext uri="{FF2B5EF4-FFF2-40B4-BE49-F238E27FC236}">
                  <a16:creationId xmlns:a16="http://schemas.microsoft.com/office/drawing/2014/main" id="{DD26B73C-B093-764B-A769-C2DF52810CBD}"/>
                </a:ext>
              </a:extLst>
            </p:cNvPr>
            <p:cNvSpPr/>
            <p:nvPr/>
          </p:nvSpPr>
          <p:spPr>
            <a:xfrm>
              <a:off x="7561640" y="4292493"/>
              <a:ext cx="17989" cy="37776"/>
            </a:xfrm>
            <a:custGeom>
              <a:avLst/>
              <a:gdLst/>
              <a:ahLst/>
              <a:cxnLst/>
              <a:rect l="l" t="t" r="r" b="b"/>
              <a:pathLst>
                <a:path w="560" h="1176" extrusionOk="0">
                  <a:moveTo>
                    <a:pt x="261" y="0"/>
                  </a:moveTo>
                  <a:lnTo>
                    <a:pt x="0" y="38"/>
                  </a:lnTo>
                  <a:lnTo>
                    <a:pt x="0" y="1176"/>
                  </a:lnTo>
                  <a:lnTo>
                    <a:pt x="429" y="1176"/>
                  </a:lnTo>
                  <a:cubicBezTo>
                    <a:pt x="479" y="1176"/>
                    <a:pt x="521" y="1135"/>
                    <a:pt x="521" y="1082"/>
                  </a:cubicBezTo>
                  <a:lnTo>
                    <a:pt x="559" y="951"/>
                  </a:lnTo>
                  <a:lnTo>
                    <a:pt x="559" y="94"/>
                  </a:lnTo>
                  <a:cubicBezTo>
                    <a:pt x="559" y="42"/>
                    <a:pt x="516" y="0"/>
                    <a:pt x="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48;p58">
              <a:extLst>
                <a:ext uri="{FF2B5EF4-FFF2-40B4-BE49-F238E27FC236}">
                  <a16:creationId xmlns:a16="http://schemas.microsoft.com/office/drawing/2014/main" id="{EDC7416C-FCFB-C143-A515-60419A0518EE}"/>
                </a:ext>
              </a:extLst>
            </p:cNvPr>
            <p:cNvSpPr/>
            <p:nvPr/>
          </p:nvSpPr>
          <p:spPr>
            <a:xfrm>
              <a:off x="7559809" y="4292525"/>
              <a:ext cx="19820" cy="38997"/>
            </a:xfrm>
            <a:custGeom>
              <a:avLst/>
              <a:gdLst/>
              <a:ahLst/>
              <a:cxnLst/>
              <a:rect l="l" t="t" r="r" b="b"/>
              <a:pathLst>
                <a:path w="617" h="1214" extrusionOk="0">
                  <a:moveTo>
                    <a:pt x="1" y="1"/>
                  </a:moveTo>
                  <a:lnTo>
                    <a:pt x="1" y="1214"/>
                  </a:lnTo>
                  <a:lnTo>
                    <a:pt x="522" y="1214"/>
                  </a:lnTo>
                  <a:cubicBezTo>
                    <a:pt x="574" y="1214"/>
                    <a:pt x="616" y="1172"/>
                    <a:pt x="616" y="1120"/>
                  </a:cubicBezTo>
                  <a:lnTo>
                    <a:pt x="616" y="950"/>
                  </a:lnTo>
                  <a:lnTo>
                    <a:pt x="374" y="950"/>
                  </a:lnTo>
                  <a:cubicBezTo>
                    <a:pt x="342" y="950"/>
                    <a:pt x="318" y="926"/>
                    <a:pt x="318" y="895"/>
                  </a:cubicBezTo>
                  <a:lnTo>
                    <a:pt x="31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49;p58">
              <a:extLst>
                <a:ext uri="{FF2B5EF4-FFF2-40B4-BE49-F238E27FC236}">
                  <a16:creationId xmlns:a16="http://schemas.microsoft.com/office/drawing/2014/main" id="{F6E5C0C8-159A-FA42-A238-BFE4F4BE04F1}"/>
                </a:ext>
              </a:extLst>
            </p:cNvPr>
            <p:cNvSpPr/>
            <p:nvPr/>
          </p:nvSpPr>
          <p:spPr>
            <a:xfrm>
              <a:off x="7561640" y="4349416"/>
              <a:ext cx="18021" cy="19787"/>
            </a:xfrm>
            <a:custGeom>
              <a:avLst/>
              <a:gdLst/>
              <a:ahLst/>
              <a:cxnLst/>
              <a:rect l="l" t="t" r="r" b="b"/>
              <a:pathLst>
                <a:path w="561" h="616" extrusionOk="0">
                  <a:moveTo>
                    <a:pt x="242" y="0"/>
                  </a:moveTo>
                  <a:lnTo>
                    <a:pt x="0" y="38"/>
                  </a:lnTo>
                  <a:lnTo>
                    <a:pt x="0" y="615"/>
                  </a:lnTo>
                  <a:lnTo>
                    <a:pt x="429" y="615"/>
                  </a:lnTo>
                  <a:cubicBezTo>
                    <a:pt x="479" y="615"/>
                    <a:pt x="521" y="573"/>
                    <a:pt x="523" y="523"/>
                  </a:cubicBezTo>
                  <a:lnTo>
                    <a:pt x="560" y="393"/>
                  </a:lnTo>
                  <a:lnTo>
                    <a:pt x="560" y="94"/>
                  </a:lnTo>
                  <a:cubicBezTo>
                    <a:pt x="560" y="41"/>
                    <a:pt x="517" y="0"/>
                    <a:pt x="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50;p58">
              <a:extLst>
                <a:ext uri="{FF2B5EF4-FFF2-40B4-BE49-F238E27FC236}">
                  <a16:creationId xmlns:a16="http://schemas.microsoft.com/office/drawing/2014/main" id="{BC2703B2-734E-2049-BDAF-1C8784BDB3B9}"/>
                </a:ext>
              </a:extLst>
            </p:cNvPr>
            <p:cNvSpPr/>
            <p:nvPr/>
          </p:nvSpPr>
          <p:spPr>
            <a:xfrm>
              <a:off x="7559809" y="4349448"/>
              <a:ext cx="19820" cy="21008"/>
            </a:xfrm>
            <a:custGeom>
              <a:avLst/>
              <a:gdLst/>
              <a:ahLst/>
              <a:cxnLst/>
              <a:rect l="l" t="t" r="r" b="b"/>
              <a:pathLst>
                <a:path w="617" h="654" extrusionOk="0">
                  <a:moveTo>
                    <a:pt x="1" y="1"/>
                  </a:moveTo>
                  <a:lnTo>
                    <a:pt x="1" y="654"/>
                  </a:lnTo>
                  <a:lnTo>
                    <a:pt x="522" y="654"/>
                  </a:lnTo>
                  <a:cubicBezTo>
                    <a:pt x="574" y="654"/>
                    <a:pt x="616" y="612"/>
                    <a:pt x="616" y="559"/>
                  </a:cubicBezTo>
                  <a:lnTo>
                    <a:pt x="616" y="392"/>
                  </a:lnTo>
                  <a:lnTo>
                    <a:pt x="355" y="392"/>
                  </a:lnTo>
                  <a:cubicBezTo>
                    <a:pt x="325" y="392"/>
                    <a:pt x="299" y="365"/>
                    <a:pt x="299" y="335"/>
                  </a:cubicBezTo>
                  <a:lnTo>
                    <a:pt x="29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51;p58">
              <a:extLst>
                <a:ext uri="{FF2B5EF4-FFF2-40B4-BE49-F238E27FC236}">
                  <a16:creationId xmlns:a16="http://schemas.microsoft.com/office/drawing/2014/main" id="{B62DD397-DE58-354F-BDAE-812859183E17}"/>
                </a:ext>
              </a:extLst>
            </p:cNvPr>
            <p:cNvSpPr/>
            <p:nvPr/>
          </p:nvSpPr>
          <p:spPr>
            <a:xfrm>
              <a:off x="7283124" y="4238299"/>
              <a:ext cx="278534" cy="185058"/>
            </a:xfrm>
            <a:custGeom>
              <a:avLst/>
              <a:gdLst/>
              <a:ahLst/>
              <a:cxnLst/>
              <a:rect l="l" t="t" r="r" b="b"/>
              <a:pathLst>
                <a:path w="8671" h="5761" extrusionOk="0">
                  <a:moveTo>
                    <a:pt x="427" y="1"/>
                  </a:moveTo>
                  <a:cubicBezTo>
                    <a:pt x="377" y="1"/>
                    <a:pt x="326" y="8"/>
                    <a:pt x="280" y="24"/>
                  </a:cubicBezTo>
                  <a:cubicBezTo>
                    <a:pt x="96" y="86"/>
                    <a:pt x="0" y="444"/>
                    <a:pt x="0" y="648"/>
                  </a:cubicBezTo>
                  <a:lnTo>
                    <a:pt x="0" y="5293"/>
                  </a:lnTo>
                  <a:cubicBezTo>
                    <a:pt x="0" y="5553"/>
                    <a:pt x="210" y="5761"/>
                    <a:pt x="468" y="5761"/>
                  </a:cubicBezTo>
                  <a:lnTo>
                    <a:pt x="7606" y="5758"/>
                  </a:lnTo>
                  <a:cubicBezTo>
                    <a:pt x="7810" y="5758"/>
                    <a:pt x="8583" y="5667"/>
                    <a:pt x="8647" y="5483"/>
                  </a:cubicBezTo>
                  <a:cubicBezTo>
                    <a:pt x="8662" y="5438"/>
                    <a:pt x="8670" y="5387"/>
                    <a:pt x="8670" y="5335"/>
                  </a:cubicBezTo>
                  <a:lnTo>
                    <a:pt x="8670" y="4114"/>
                  </a:lnTo>
                  <a:lnTo>
                    <a:pt x="8633" y="3998"/>
                  </a:lnTo>
                  <a:lnTo>
                    <a:pt x="8630" y="1765"/>
                  </a:lnTo>
                  <a:lnTo>
                    <a:pt x="8669" y="1689"/>
                  </a:lnTo>
                  <a:lnTo>
                    <a:pt x="8669" y="467"/>
                  </a:lnTo>
                  <a:cubicBezTo>
                    <a:pt x="8669" y="209"/>
                    <a:pt x="8459" y="1"/>
                    <a:pt x="8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52;p58">
              <a:extLst>
                <a:ext uri="{FF2B5EF4-FFF2-40B4-BE49-F238E27FC236}">
                  <a16:creationId xmlns:a16="http://schemas.microsoft.com/office/drawing/2014/main" id="{A47602BB-C69D-1F4A-98FF-F0DB7CB9F12A}"/>
                </a:ext>
              </a:extLst>
            </p:cNvPr>
            <p:cNvSpPr/>
            <p:nvPr/>
          </p:nvSpPr>
          <p:spPr>
            <a:xfrm>
              <a:off x="7281903" y="4239038"/>
              <a:ext cx="278920" cy="185540"/>
            </a:xfrm>
            <a:custGeom>
              <a:avLst/>
              <a:gdLst/>
              <a:ahLst/>
              <a:cxnLst/>
              <a:rect l="l" t="t" r="r" b="b"/>
              <a:pathLst>
                <a:path w="8683" h="5776" extrusionOk="0">
                  <a:moveTo>
                    <a:pt x="318" y="1"/>
                  </a:moveTo>
                  <a:cubicBezTo>
                    <a:pt x="132" y="63"/>
                    <a:pt x="1" y="238"/>
                    <a:pt x="1" y="443"/>
                  </a:cubicBezTo>
                  <a:lnTo>
                    <a:pt x="1" y="5308"/>
                  </a:lnTo>
                  <a:cubicBezTo>
                    <a:pt x="1" y="5567"/>
                    <a:pt x="211" y="5776"/>
                    <a:pt x="467" y="5776"/>
                  </a:cubicBezTo>
                  <a:lnTo>
                    <a:pt x="8241" y="5776"/>
                  </a:lnTo>
                  <a:cubicBezTo>
                    <a:pt x="8446" y="5776"/>
                    <a:pt x="8621" y="5644"/>
                    <a:pt x="8682" y="5459"/>
                  </a:cubicBezTo>
                  <a:lnTo>
                    <a:pt x="465" y="5457"/>
                  </a:lnTo>
                  <a:cubicBezTo>
                    <a:pt x="384" y="5457"/>
                    <a:pt x="318" y="5392"/>
                    <a:pt x="318" y="5308"/>
                  </a:cubicBezTo>
                  <a:lnTo>
                    <a:pt x="31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53;p58">
              <a:extLst>
                <a:ext uri="{FF2B5EF4-FFF2-40B4-BE49-F238E27FC236}">
                  <a16:creationId xmlns:a16="http://schemas.microsoft.com/office/drawing/2014/main" id="{574F6013-4926-354F-AEBB-AD9E11B014CE}"/>
                </a:ext>
              </a:extLst>
            </p:cNvPr>
            <p:cNvSpPr/>
            <p:nvPr/>
          </p:nvSpPr>
          <p:spPr>
            <a:xfrm>
              <a:off x="7432854" y="4292525"/>
              <a:ext cx="128843" cy="76709"/>
            </a:xfrm>
            <a:custGeom>
              <a:avLst/>
              <a:gdLst/>
              <a:ahLst/>
              <a:cxnLst/>
              <a:rect l="l" t="t" r="r" b="b"/>
              <a:pathLst>
                <a:path w="4011" h="2388" extrusionOk="0">
                  <a:moveTo>
                    <a:pt x="244" y="1"/>
                  </a:moveTo>
                  <a:cubicBezTo>
                    <a:pt x="224" y="1"/>
                    <a:pt x="205" y="2"/>
                    <a:pt x="187" y="7"/>
                  </a:cubicBezTo>
                  <a:cubicBezTo>
                    <a:pt x="59" y="31"/>
                    <a:pt x="1" y="202"/>
                    <a:pt x="1" y="335"/>
                  </a:cubicBezTo>
                  <a:lnTo>
                    <a:pt x="1" y="2107"/>
                  </a:lnTo>
                  <a:cubicBezTo>
                    <a:pt x="1" y="2261"/>
                    <a:pt x="125" y="2388"/>
                    <a:pt x="282" y="2388"/>
                  </a:cubicBezTo>
                  <a:lnTo>
                    <a:pt x="3973" y="2388"/>
                  </a:lnTo>
                  <a:lnTo>
                    <a:pt x="4011" y="2201"/>
                  </a:lnTo>
                  <a:lnTo>
                    <a:pt x="4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54;p58">
              <a:extLst>
                <a:ext uri="{FF2B5EF4-FFF2-40B4-BE49-F238E27FC236}">
                  <a16:creationId xmlns:a16="http://schemas.microsoft.com/office/drawing/2014/main" id="{1AE1BAF2-11C6-F447-9E88-576724FFDD72}"/>
                </a:ext>
              </a:extLst>
            </p:cNvPr>
            <p:cNvSpPr/>
            <p:nvPr/>
          </p:nvSpPr>
          <p:spPr>
            <a:xfrm>
              <a:off x="7431666" y="4292717"/>
              <a:ext cx="130000" cy="77704"/>
            </a:xfrm>
            <a:custGeom>
              <a:avLst/>
              <a:gdLst/>
              <a:ahLst/>
              <a:cxnLst/>
              <a:rect l="l" t="t" r="r" b="b"/>
              <a:pathLst>
                <a:path w="4047" h="2419" extrusionOk="0">
                  <a:moveTo>
                    <a:pt x="224" y="1"/>
                  </a:moveTo>
                  <a:cubicBezTo>
                    <a:pt x="96" y="25"/>
                    <a:pt x="0" y="138"/>
                    <a:pt x="0" y="274"/>
                  </a:cubicBezTo>
                  <a:lnTo>
                    <a:pt x="0" y="2137"/>
                  </a:lnTo>
                  <a:cubicBezTo>
                    <a:pt x="0" y="2294"/>
                    <a:pt x="126" y="2418"/>
                    <a:pt x="281" y="2418"/>
                  </a:cubicBezTo>
                  <a:lnTo>
                    <a:pt x="4046" y="2418"/>
                  </a:lnTo>
                  <a:lnTo>
                    <a:pt x="4046" y="2195"/>
                  </a:lnTo>
                  <a:lnTo>
                    <a:pt x="336" y="2195"/>
                  </a:lnTo>
                  <a:cubicBezTo>
                    <a:pt x="275" y="2195"/>
                    <a:pt x="224" y="2145"/>
                    <a:pt x="224" y="2084"/>
                  </a:cubicBezTo>
                  <a:lnTo>
                    <a:pt x="22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55;p58">
              <a:extLst>
                <a:ext uri="{FF2B5EF4-FFF2-40B4-BE49-F238E27FC236}">
                  <a16:creationId xmlns:a16="http://schemas.microsoft.com/office/drawing/2014/main" id="{5C7A210D-D88E-3E40-A98E-C206BAFE9ACC}"/>
                </a:ext>
              </a:extLst>
            </p:cNvPr>
            <p:cNvSpPr/>
            <p:nvPr/>
          </p:nvSpPr>
          <p:spPr>
            <a:xfrm>
              <a:off x="7359194" y="4256674"/>
              <a:ext cx="30356" cy="17924"/>
            </a:xfrm>
            <a:custGeom>
              <a:avLst/>
              <a:gdLst/>
              <a:ahLst/>
              <a:cxnLst/>
              <a:rect l="l" t="t" r="r" b="b"/>
              <a:pathLst>
                <a:path w="945" h="558" extrusionOk="0">
                  <a:moveTo>
                    <a:pt x="57" y="1"/>
                  </a:moveTo>
                  <a:lnTo>
                    <a:pt x="1" y="86"/>
                  </a:lnTo>
                  <a:lnTo>
                    <a:pt x="11" y="480"/>
                  </a:lnTo>
                  <a:lnTo>
                    <a:pt x="57" y="558"/>
                  </a:lnTo>
                  <a:lnTo>
                    <a:pt x="876" y="558"/>
                  </a:lnTo>
                  <a:lnTo>
                    <a:pt x="945" y="460"/>
                  </a:lnTo>
                  <a:lnTo>
                    <a:pt x="933" y="79"/>
                  </a:lnTo>
                  <a:lnTo>
                    <a:pt x="87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56;p58">
              <a:extLst>
                <a:ext uri="{FF2B5EF4-FFF2-40B4-BE49-F238E27FC236}">
                  <a16:creationId xmlns:a16="http://schemas.microsoft.com/office/drawing/2014/main" id="{BAF90F15-2853-EA43-8EC4-E940B2B93985}"/>
                </a:ext>
              </a:extLst>
            </p:cNvPr>
            <p:cNvSpPr/>
            <p:nvPr/>
          </p:nvSpPr>
          <p:spPr>
            <a:xfrm>
              <a:off x="7387334" y="4256546"/>
              <a:ext cx="26340" cy="18053"/>
            </a:xfrm>
            <a:custGeom>
              <a:avLst/>
              <a:gdLst/>
              <a:ahLst/>
              <a:cxnLst/>
              <a:rect l="l" t="t" r="r" b="b"/>
              <a:pathLst>
                <a:path w="820" h="562" extrusionOk="0">
                  <a:moveTo>
                    <a:pt x="0" y="0"/>
                  </a:moveTo>
                  <a:lnTo>
                    <a:pt x="0" y="562"/>
                  </a:lnTo>
                  <a:lnTo>
                    <a:pt x="730" y="562"/>
                  </a:lnTo>
                  <a:cubicBezTo>
                    <a:pt x="781" y="562"/>
                    <a:pt x="820" y="520"/>
                    <a:pt x="820" y="468"/>
                  </a:cubicBezTo>
                  <a:lnTo>
                    <a:pt x="820" y="94"/>
                  </a:lnTo>
                  <a:cubicBezTo>
                    <a:pt x="820" y="44"/>
                    <a:pt x="779" y="0"/>
                    <a:pt x="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57;p58">
              <a:extLst>
                <a:ext uri="{FF2B5EF4-FFF2-40B4-BE49-F238E27FC236}">
                  <a16:creationId xmlns:a16="http://schemas.microsoft.com/office/drawing/2014/main" id="{3BE2238C-47AD-9448-99E6-A9EB7CE5C10F}"/>
                </a:ext>
              </a:extLst>
            </p:cNvPr>
            <p:cNvSpPr/>
            <p:nvPr/>
          </p:nvSpPr>
          <p:spPr>
            <a:xfrm>
              <a:off x="7334651" y="4256642"/>
              <a:ext cx="26405" cy="17956"/>
            </a:xfrm>
            <a:custGeom>
              <a:avLst/>
              <a:gdLst/>
              <a:ahLst/>
              <a:cxnLst/>
              <a:rect l="l" t="t" r="r" b="b"/>
              <a:pathLst>
                <a:path w="822" h="559" extrusionOk="0">
                  <a:moveTo>
                    <a:pt x="91" y="0"/>
                  </a:moveTo>
                  <a:cubicBezTo>
                    <a:pt x="41" y="0"/>
                    <a:pt x="2" y="41"/>
                    <a:pt x="2" y="94"/>
                  </a:cubicBezTo>
                  <a:lnTo>
                    <a:pt x="2" y="466"/>
                  </a:lnTo>
                  <a:cubicBezTo>
                    <a:pt x="0" y="517"/>
                    <a:pt x="41" y="559"/>
                    <a:pt x="91" y="559"/>
                  </a:cubicBezTo>
                  <a:lnTo>
                    <a:pt x="821" y="559"/>
                  </a:lnTo>
                  <a:lnTo>
                    <a:pt x="82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58;p58">
              <a:extLst>
                <a:ext uri="{FF2B5EF4-FFF2-40B4-BE49-F238E27FC236}">
                  <a16:creationId xmlns:a16="http://schemas.microsoft.com/office/drawing/2014/main" id="{D8375D33-2F13-EE45-B852-337D80512ED9}"/>
                </a:ext>
              </a:extLst>
            </p:cNvPr>
            <p:cNvSpPr/>
            <p:nvPr/>
          </p:nvSpPr>
          <p:spPr>
            <a:xfrm>
              <a:off x="7299893" y="4292525"/>
              <a:ext cx="113874" cy="113874"/>
            </a:xfrm>
            <a:custGeom>
              <a:avLst/>
              <a:gdLst/>
              <a:ahLst/>
              <a:cxnLst/>
              <a:rect l="l" t="t" r="r" b="b"/>
              <a:pathLst>
                <a:path w="3545" h="3545" extrusionOk="0">
                  <a:moveTo>
                    <a:pt x="282" y="1"/>
                  </a:moveTo>
                  <a:cubicBezTo>
                    <a:pt x="128" y="1"/>
                    <a:pt x="1" y="125"/>
                    <a:pt x="1" y="282"/>
                  </a:cubicBezTo>
                  <a:lnTo>
                    <a:pt x="1" y="3264"/>
                  </a:lnTo>
                  <a:cubicBezTo>
                    <a:pt x="1" y="3417"/>
                    <a:pt x="127" y="3545"/>
                    <a:pt x="282" y="3545"/>
                  </a:cubicBezTo>
                  <a:lnTo>
                    <a:pt x="3264" y="3545"/>
                  </a:lnTo>
                  <a:cubicBezTo>
                    <a:pt x="3417" y="3545"/>
                    <a:pt x="3545" y="3419"/>
                    <a:pt x="3545" y="3264"/>
                  </a:cubicBezTo>
                  <a:lnTo>
                    <a:pt x="3545" y="282"/>
                  </a:lnTo>
                  <a:cubicBezTo>
                    <a:pt x="3543" y="125"/>
                    <a:pt x="3417" y="1"/>
                    <a:pt x="326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59;p58">
              <a:extLst>
                <a:ext uri="{FF2B5EF4-FFF2-40B4-BE49-F238E27FC236}">
                  <a16:creationId xmlns:a16="http://schemas.microsoft.com/office/drawing/2014/main" id="{E9138BD8-F769-DE41-9BD1-CA264BC8E527}"/>
                </a:ext>
              </a:extLst>
            </p:cNvPr>
            <p:cNvSpPr/>
            <p:nvPr/>
          </p:nvSpPr>
          <p:spPr>
            <a:xfrm>
              <a:off x="7310044" y="4302612"/>
              <a:ext cx="93509" cy="93509"/>
            </a:xfrm>
            <a:custGeom>
              <a:avLst/>
              <a:gdLst/>
              <a:ahLst/>
              <a:cxnLst/>
              <a:rect l="l" t="t" r="r" b="b"/>
              <a:pathLst>
                <a:path w="2911" h="2911" extrusionOk="0">
                  <a:moveTo>
                    <a:pt x="1455" y="1"/>
                  </a:moveTo>
                  <a:cubicBezTo>
                    <a:pt x="652" y="1"/>
                    <a:pt x="0" y="652"/>
                    <a:pt x="0" y="1456"/>
                  </a:cubicBezTo>
                  <a:cubicBezTo>
                    <a:pt x="0" y="2261"/>
                    <a:pt x="652" y="2911"/>
                    <a:pt x="1455" y="2911"/>
                  </a:cubicBezTo>
                  <a:cubicBezTo>
                    <a:pt x="2259" y="2911"/>
                    <a:pt x="2910" y="2261"/>
                    <a:pt x="2910" y="1456"/>
                  </a:cubicBezTo>
                  <a:cubicBezTo>
                    <a:pt x="2910" y="652"/>
                    <a:pt x="2259" y="1"/>
                    <a:pt x="145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60;p58">
              <a:extLst>
                <a:ext uri="{FF2B5EF4-FFF2-40B4-BE49-F238E27FC236}">
                  <a16:creationId xmlns:a16="http://schemas.microsoft.com/office/drawing/2014/main" id="{6363C698-F965-044B-89FF-9349721837F1}"/>
                </a:ext>
              </a:extLst>
            </p:cNvPr>
            <p:cNvSpPr/>
            <p:nvPr/>
          </p:nvSpPr>
          <p:spPr>
            <a:xfrm>
              <a:off x="7320773" y="4310450"/>
              <a:ext cx="74974" cy="76709"/>
            </a:xfrm>
            <a:custGeom>
              <a:avLst/>
              <a:gdLst/>
              <a:ahLst/>
              <a:cxnLst/>
              <a:rect l="l" t="t" r="r" b="b"/>
              <a:pathLst>
                <a:path w="2334" h="2388" extrusionOk="0">
                  <a:moveTo>
                    <a:pt x="1121" y="0"/>
                  </a:moveTo>
                  <a:cubicBezTo>
                    <a:pt x="845" y="0"/>
                    <a:pt x="587" y="94"/>
                    <a:pt x="383" y="251"/>
                  </a:cubicBezTo>
                  <a:cubicBezTo>
                    <a:pt x="383" y="251"/>
                    <a:pt x="1" y="599"/>
                    <a:pt x="1" y="992"/>
                  </a:cubicBezTo>
                  <a:cubicBezTo>
                    <a:pt x="1" y="1662"/>
                    <a:pt x="309" y="2350"/>
                    <a:pt x="1269" y="2387"/>
                  </a:cubicBezTo>
                  <a:cubicBezTo>
                    <a:pt x="1275" y="2387"/>
                    <a:pt x="1281" y="2388"/>
                    <a:pt x="1288" y="2388"/>
                  </a:cubicBezTo>
                  <a:cubicBezTo>
                    <a:pt x="1673" y="2388"/>
                    <a:pt x="2080" y="1952"/>
                    <a:pt x="2080" y="1952"/>
                  </a:cubicBezTo>
                  <a:cubicBezTo>
                    <a:pt x="2239" y="1746"/>
                    <a:pt x="2333" y="1491"/>
                    <a:pt x="2333" y="1213"/>
                  </a:cubicBezTo>
                  <a:cubicBezTo>
                    <a:pt x="2333" y="543"/>
                    <a:pt x="1790" y="0"/>
                    <a:pt x="1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61;p58">
              <a:extLst>
                <a:ext uri="{FF2B5EF4-FFF2-40B4-BE49-F238E27FC236}">
                  <a16:creationId xmlns:a16="http://schemas.microsoft.com/office/drawing/2014/main" id="{EE00AC8F-191D-FC40-B7A8-689280435AC9}"/>
                </a:ext>
              </a:extLst>
            </p:cNvPr>
            <p:cNvSpPr/>
            <p:nvPr/>
          </p:nvSpPr>
          <p:spPr>
            <a:xfrm>
              <a:off x="7317914" y="4318545"/>
              <a:ext cx="69834" cy="69802"/>
            </a:xfrm>
            <a:custGeom>
              <a:avLst/>
              <a:gdLst/>
              <a:ahLst/>
              <a:cxnLst/>
              <a:rect l="l" t="t" r="r" b="b"/>
              <a:pathLst>
                <a:path w="2174" h="2173" extrusionOk="0">
                  <a:moveTo>
                    <a:pt x="474" y="0"/>
                  </a:moveTo>
                  <a:lnTo>
                    <a:pt x="474" y="0"/>
                  </a:lnTo>
                  <a:cubicBezTo>
                    <a:pt x="185" y="220"/>
                    <a:pt x="0" y="570"/>
                    <a:pt x="0" y="961"/>
                  </a:cubicBezTo>
                  <a:cubicBezTo>
                    <a:pt x="0" y="1630"/>
                    <a:pt x="543" y="2173"/>
                    <a:pt x="1212" y="2173"/>
                  </a:cubicBezTo>
                  <a:cubicBezTo>
                    <a:pt x="1603" y="2173"/>
                    <a:pt x="1952" y="1986"/>
                    <a:pt x="2173" y="1700"/>
                  </a:cubicBezTo>
                  <a:lnTo>
                    <a:pt x="2173" y="1700"/>
                  </a:lnTo>
                  <a:cubicBezTo>
                    <a:pt x="1969" y="1856"/>
                    <a:pt x="1711" y="1949"/>
                    <a:pt x="1436" y="1950"/>
                  </a:cubicBezTo>
                  <a:cubicBezTo>
                    <a:pt x="767" y="1950"/>
                    <a:pt x="225" y="1407"/>
                    <a:pt x="225" y="738"/>
                  </a:cubicBezTo>
                  <a:cubicBezTo>
                    <a:pt x="225" y="459"/>
                    <a:pt x="316" y="204"/>
                    <a:pt x="47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62;p58">
              <a:extLst>
                <a:ext uri="{FF2B5EF4-FFF2-40B4-BE49-F238E27FC236}">
                  <a16:creationId xmlns:a16="http://schemas.microsoft.com/office/drawing/2014/main" id="{DC40ED0D-E95E-E24F-92FF-B3777D6819FA}"/>
                </a:ext>
              </a:extLst>
            </p:cNvPr>
            <p:cNvSpPr/>
            <p:nvPr/>
          </p:nvSpPr>
          <p:spPr>
            <a:xfrm>
              <a:off x="7337028" y="4328375"/>
              <a:ext cx="40763" cy="40731"/>
            </a:xfrm>
            <a:custGeom>
              <a:avLst/>
              <a:gdLst/>
              <a:ahLst/>
              <a:cxnLst/>
              <a:rect l="l" t="t" r="r" b="b"/>
              <a:pathLst>
                <a:path w="1269" h="1268" extrusionOk="0">
                  <a:moveTo>
                    <a:pt x="615" y="1"/>
                  </a:moveTo>
                  <a:cubicBezTo>
                    <a:pt x="492" y="1"/>
                    <a:pt x="378" y="36"/>
                    <a:pt x="278" y="94"/>
                  </a:cubicBezTo>
                  <a:cubicBezTo>
                    <a:pt x="278" y="94"/>
                    <a:pt x="0" y="344"/>
                    <a:pt x="0" y="652"/>
                  </a:cubicBezTo>
                  <a:cubicBezTo>
                    <a:pt x="0" y="1013"/>
                    <a:pt x="255" y="1268"/>
                    <a:pt x="615" y="1268"/>
                  </a:cubicBezTo>
                  <a:cubicBezTo>
                    <a:pt x="943" y="1268"/>
                    <a:pt x="1174" y="990"/>
                    <a:pt x="1174" y="990"/>
                  </a:cubicBezTo>
                  <a:cubicBezTo>
                    <a:pt x="1234" y="894"/>
                    <a:pt x="1268" y="778"/>
                    <a:pt x="1268" y="655"/>
                  </a:cubicBezTo>
                  <a:cubicBezTo>
                    <a:pt x="1268" y="295"/>
                    <a:pt x="977" y="1"/>
                    <a:pt x="6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63;p58">
              <a:extLst>
                <a:ext uri="{FF2B5EF4-FFF2-40B4-BE49-F238E27FC236}">
                  <a16:creationId xmlns:a16="http://schemas.microsoft.com/office/drawing/2014/main" id="{8E7E4288-A44A-574D-A979-E1AE73C274C0}"/>
                </a:ext>
              </a:extLst>
            </p:cNvPr>
            <p:cNvSpPr/>
            <p:nvPr/>
          </p:nvSpPr>
          <p:spPr>
            <a:xfrm>
              <a:off x="7335839" y="4331395"/>
              <a:ext cx="38965" cy="39029"/>
            </a:xfrm>
            <a:custGeom>
              <a:avLst/>
              <a:gdLst/>
              <a:ahLst/>
              <a:cxnLst/>
              <a:rect l="l" t="t" r="r" b="b"/>
              <a:pathLst>
                <a:path w="1213" h="1215" extrusionOk="0">
                  <a:moveTo>
                    <a:pt x="318" y="1"/>
                  </a:moveTo>
                  <a:lnTo>
                    <a:pt x="318" y="1"/>
                  </a:lnTo>
                  <a:cubicBezTo>
                    <a:pt x="127" y="115"/>
                    <a:pt x="1" y="324"/>
                    <a:pt x="1" y="560"/>
                  </a:cubicBezTo>
                  <a:cubicBezTo>
                    <a:pt x="1" y="922"/>
                    <a:pt x="293" y="1214"/>
                    <a:pt x="654" y="1214"/>
                  </a:cubicBezTo>
                  <a:cubicBezTo>
                    <a:pt x="891" y="1214"/>
                    <a:pt x="1100" y="1087"/>
                    <a:pt x="1213" y="897"/>
                  </a:cubicBezTo>
                  <a:lnTo>
                    <a:pt x="1213" y="897"/>
                  </a:lnTo>
                  <a:cubicBezTo>
                    <a:pt x="1114" y="956"/>
                    <a:pt x="1000" y="990"/>
                    <a:pt x="878" y="991"/>
                  </a:cubicBezTo>
                  <a:cubicBezTo>
                    <a:pt x="516" y="991"/>
                    <a:pt x="225" y="699"/>
                    <a:pt x="225" y="338"/>
                  </a:cubicBezTo>
                  <a:cubicBezTo>
                    <a:pt x="225" y="215"/>
                    <a:pt x="257" y="99"/>
                    <a:pt x="31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64;p58">
              <a:extLst>
                <a:ext uri="{FF2B5EF4-FFF2-40B4-BE49-F238E27FC236}">
                  <a16:creationId xmlns:a16="http://schemas.microsoft.com/office/drawing/2014/main" id="{28CF8C37-CA6C-4747-9D23-41E048C7E3CE}"/>
                </a:ext>
              </a:extLst>
            </p:cNvPr>
            <p:cNvSpPr/>
            <p:nvPr/>
          </p:nvSpPr>
          <p:spPr>
            <a:xfrm>
              <a:off x="7295492" y="4270166"/>
              <a:ext cx="8866" cy="8866"/>
            </a:xfrm>
            <a:custGeom>
              <a:avLst/>
              <a:gdLst/>
              <a:ahLst/>
              <a:cxnLst/>
              <a:rect l="l" t="t" r="r" b="b"/>
              <a:pathLst>
                <a:path w="276" h="276" extrusionOk="0">
                  <a:moveTo>
                    <a:pt x="138" y="0"/>
                  </a:moveTo>
                  <a:cubicBezTo>
                    <a:pt x="63" y="0"/>
                    <a:pt x="0" y="61"/>
                    <a:pt x="0" y="138"/>
                  </a:cubicBezTo>
                  <a:cubicBezTo>
                    <a:pt x="0" y="213"/>
                    <a:pt x="63" y="276"/>
                    <a:pt x="138" y="276"/>
                  </a:cubicBezTo>
                  <a:cubicBezTo>
                    <a:pt x="215" y="276"/>
                    <a:pt x="275" y="213"/>
                    <a:pt x="275" y="138"/>
                  </a:cubicBezTo>
                  <a:cubicBezTo>
                    <a:pt x="275" y="61"/>
                    <a:pt x="215"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65;p58">
              <a:extLst>
                <a:ext uri="{FF2B5EF4-FFF2-40B4-BE49-F238E27FC236}">
                  <a16:creationId xmlns:a16="http://schemas.microsoft.com/office/drawing/2014/main" id="{02C0571C-A21C-F845-87E1-F99D859118D5}"/>
                </a:ext>
              </a:extLst>
            </p:cNvPr>
            <p:cNvSpPr/>
            <p:nvPr/>
          </p:nvSpPr>
          <p:spPr>
            <a:xfrm>
              <a:off x="7313449" y="4270166"/>
              <a:ext cx="8866" cy="8866"/>
            </a:xfrm>
            <a:custGeom>
              <a:avLst/>
              <a:gdLst/>
              <a:ahLst/>
              <a:cxnLst/>
              <a:rect l="l" t="t" r="r" b="b"/>
              <a:pathLst>
                <a:path w="276" h="276" extrusionOk="0">
                  <a:moveTo>
                    <a:pt x="138" y="0"/>
                  </a:moveTo>
                  <a:cubicBezTo>
                    <a:pt x="62" y="0"/>
                    <a:pt x="0" y="61"/>
                    <a:pt x="0" y="138"/>
                  </a:cubicBezTo>
                  <a:cubicBezTo>
                    <a:pt x="0" y="213"/>
                    <a:pt x="62" y="276"/>
                    <a:pt x="138" y="276"/>
                  </a:cubicBezTo>
                  <a:cubicBezTo>
                    <a:pt x="214" y="276"/>
                    <a:pt x="275" y="213"/>
                    <a:pt x="275" y="138"/>
                  </a:cubicBezTo>
                  <a:cubicBezTo>
                    <a:pt x="275" y="61"/>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66;p58">
              <a:extLst>
                <a:ext uri="{FF2B5EF4-FFF2-40B4-BE49-F238E27FC236}">
                  <a16:creationId xmlns:a16="http://schemas.microsoft.com/office/drawing/2014/main" id="{A9042EE8-8E63-8841-9D2C-04E65E44B1CB}"/>
                </a:ext>
              </a:extLst>
            </p:cNvPr>
            <p:cNvSpPr/>
            <p:nvPr/>
          </p:nvSpPr>
          <p:spPr>
            <a:xfrm>
              <a:off x="7295427" y="4252113"/>
              <a:ext cx="26983" cy="9026"/>
            </a:xfrm>
            <a:custGeom>
              <a:avLst/>
              <a:gdLst/>
              <a:ahLst/>
              <a:cxnLst/>
              <a:rect l="l" t="t" r="r" b="b"/>
              <a:pathLst>
                <a:path w="840" h="281" extrusionOk="0">
                  <a:moveTo>
                    <a:pt x="140" y="1"/>
                  </a:moveTo>
                  <a:cubicBezTo>
                    <a:pt x="65" y="1"/>
                    <a:pt x="1" y="63"/>
                    <a:pt x="1" y="141"/>
                  </a:cubicBezTo>
                  <a:cubicBezTo>
                    <a:pt x="1" y="216"/>
                    <a:pt x="63" y="280"/>
                    <a:pt x="140" y="280"/>
                  </a:cubicBezTo>
                  <a:lnTo>
                    <a:pt x="700" y="280"/>
                  </a:lnTo>
                  <a:cubicBezTo>
                    <a:pt x="775" y="280"/>
                    <a:pt x="839" y="216"/>
                    <a:pt x="839" y="141"/>
                  </a:cubicBezTo>
                  <a:cubicBezTo>
                    <a:pt x="839" y="64"/>
                    <a:pt x="777" y="1"/>
                    <a:pt x="7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67;p58">
              <a:extLst>
                <a:ext uri="{FF2B5EF4-FFF2-40B4-BE49-F238E27FC236}">
                  <a16:creationId xmlns:a16="http://schemas.microsoft.com/office/drawing/2014/main" id="{84DEF050-4ADE-5245-9569-65B7B870FD07}"/>
                </a:ext>
              </a:extLst>
            </p:cNvPr>
            <p:cNvSpPr/>
            <p:nvPr/>
          </p:nvSpPr>
          <p:spPr>
            <a:xfrm>
              <a:off x="7427200" y="4252113"/>
              <a:ext cx="38900" cy="9026"/>
            </a:xfrm>
            <a:custGeom>
              <a:avLst/>
              <a:gdLst/>
              <a:ahLst/>
              <a:cxnLst/>
              <a:rect l="l" t="t" r="r" b="b"/>
              <a:pathLst>
                <a:path w="1211" h="281" extrusionOk="0">
                  <a:moveTo>
                    <a:pt x="139" y="1"/>
                  </a:moveTo>
                  <a:cubicBezTo>
                    <a:pt x="62" y="1"/>
                    <a:pt x="0" y="63"/>
                    <a:pt x="0" y="141"/>
                  </a:cubicBezTo>
                  <a:cubicBezTo>
                    <a:pt x="0" y="216"/>
                    <a:pt x="61" y="280"/>
                    <a:pt x="139" y="280"/>
                  </a:cubicBezTo>
                  <a:lnTo>
                    <a:pt x="1071" y="280"/>
                  </a:lnTo>
                  <a:cubicBezTo>
                    <a:pt x="1148" y="280"/>
                    <a:pt x="1210" y="216"/>
                    <a:pt x="1210" y="141"/>
                  </a:cubicBezTo>
                  <a:cubicBezTo>
                    <a:pt x="1210" y="64"/>
                    <a:pt x="1148" y="1"/>
                    <a:pt x="10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68;p58">
              <a:extLst>
                <a:ext uri="{FF2B5EF4-FFF2-40B4-BE49-F238E27FC236}">
                  <a16:creationId xmlns:a16="http://schemas.microsoft.com/office/drawing/2014/main" id="{57B926B2-B192-7A49-88D4-FEF0786B586E}"/>
                </a:ext>
              </a:extLst>
            </p:cNvPr>
            <p:cNvSpPr/>
            <p:nvPr/>
          </p:nvSpPr>
          <p:spPr>
            <a:xfrm>
              <a:off x="7436163" y="4270134"/>
              <a:ext cx="20944" cy="8930"/>
            </a:xfrm>
            <a:custGeom>
              <a:avLst/>
              <a:gdLst/>
              <a:ahLst/>
              <a:cxnLst/>
              <a:rect l="l" t="t" r="r" b="b"/>
              <a:pathLst>
                <a:path w="652" h="278" extrusionOk="0">
                  <a:moveTo>
                    <a:pt x="141" y="0"/>
                  </a:moveTo>
                  <a:cubicBezTo>
                    <a:pt x="64" y="0"/>
                    <a:pt x="0" y="62"/>
                    <a:pt x="0" y="139"/>
                  </a:cubicBezTo>
                  <a:cubicBezTo>
                    <a:pt x="0" y="214"/>
                    <a:pt x="63" y="278"/>
                    <a:pt x="141" y="278"/>
                  </a:cubicBezTo>
                  <a:lnTo>
                    <a:pt x="513" y="278"/>
                  </a:lnTo>
                  <a:cubicBezTo>
                    <a:pt x="590" y="278"/>
                    <a:pt x="652" y="214"/>
                    <a:pt x="652" y="139"/>
                  </a:cubicBezTo>
                  <a:cubicBezTo>
                    <a:pt x="652" y="62"/>
                    <a:pt x="591" y="0"/>
                    <a:pt x="51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69;p58">
              <a:extLst>
                <a:ext uri="{FF2B5EF4-FFF2-40B4-BE49-F238E27FC236}">
                  <a16:creationId xmlns:a16="http://schemas.microsoft.com/office/drawing/2014/main" id="{E1DDA32B-1610-944B-9017-CF2D21B7FF27}"/>
                </a:ext>
              </a:extLst>
            </p:cNvPr>
            <p:cNvSpPr/>
            <p:nvPr/>
          </p:nvSpPr>
          <p:spPr>
            <a:xfrm>
              <a:off x="7449591" y="4388318"/>
              <a:ext cx="30002" cy="17989"/>
            </a:xfrm>
            <a:custGeom>
              <a:avLst/>
              <a:gdLst/>
              <a:ahLst/>
              <a:cxnLst/>
              <a:rect l="l" t="t" r="r" b="b"/>
              <a:pathLst>
                <a:path w="934" h="560" extrusionOk="0">
                  <a:moveTo>
                    <a:pt x="1" y="1"/>
                  </a:moveTo>
                  <a:lnTo>
                    <a:pt x="1" y="560"/>
                  </a:lnTo>
                  <a:lnTo>
                    <a:pt x="877" y="560"/>
                  </a:lnTo>
                  <a:cubicBezTo>
                    <a:pt x="907" y="560"/>
                    <a:pt x="933" y="535"/>
                    <a:pt x="933" y="505"/>
                  </a:cubicBezTo>
                  <a:lnTo>
                    <a:pt x="933" y="57"/>
                  </a:lnTo>
                  <a:cubicBezTo>
                    <a:pt x="933" y="27"/>
                    <a:pt x="907" y="1"/>
                    <a:pt x="87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70;p58">
              <a:extLst>
                <a:ext uri="{FF2B5EF4-FFF2-40B4-BE49-F238E27FC236}">
                  <a16:creationId xmlns:a16="http://schemas.microsoft.com/office/drawing/2014/main" id="{08C65A7A-3727-5F4D-B024-5E7E42BE85F4}"/>
                </a:ext>
              </a:extLst>
            </p:cNvPr>
            <p:cNvSpPr/>
            <p:nvPr/>
          </p:nvSpPr>
          <p:spPr>
            <a:xfrm>
              <a:off x="7445126" y="4306306"/>
              <a:ext cx="13267" cy="8994"/>
            </a:xfrm>
            <a:custGeom>
              <a:avLst/>
              <a:gdLst/>
              <a:ahLst/>
              <a:cxnLst/>
              <a:rect l="l" t="t" r="r" b="b"/>
              <a:pathLst>
                <a:path w="413" h="280" extrusionOk="0">
                  <a:moveTo>
                    <a:pt x="140" y="0"/>
                  </a:moveTo>
                  <a:cubicBezTo>
                    <a:pt x="65" y="0"/>
                    <a:pt x="1" y="63"/>
                    <a:pt x="1" y="141"/>
                  </a:cubicBezTo>
                  <a:cubicBezTo>
                    <a:pt x="1" y="216"/>
                    <a:pt x="62" y="280"/>
                    <a:pt x="140" y="280"/>
                  </a:cubicBezTo>
                  <a:lnTo>
                    <a:pt x="270" y="280"/>
                  </a:lnTo>
                  <a:cubicBezTo>
                    <a:pt x="348" y="280"/>
                    <a:pt x="412" y="217"/>
                    <a:pt x="409" y="141"/>
                  </a:cubicBezTo>
                  <a:cubicBezTo>
                    <a:pt x="409" y="64"/>
                    <a:pt x="348" y="0"/>
                    <a:pt x="2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71;p58">
              <a:extLst>
                <a:ext uri="{FF2B5EF4-FFF2-40B4-BE49-F238E27FC236}">
                  <a16:creationId xmlns:a16="http://schemas.microsoft.com/office/drawing/2014/main" id="{648CF6C4-156A-C94A-AE35-D6D0EB0EE031}"/>
                </a:ext>
              </a:extLst>
            </p:cNvPr>
            <p:cNvSpPr/>
            <p:nvPr/>
          </p:nvSpPr>
          <p:spPr>
            <a:xfrm>
              <a:off x="7445126" y="4326994"/>
              <a:ext cx="13170" cy="8994"/>
            </a:xfrm>
            <a:custGeom>
              <a:avLst/>
              <a:gdLst/>
              <a:ahLst/>
              <a:cxnLst/>
              <a:rect l="l" t="t" r="r" b="b"/>
              <a:pathLst>
                <a:path w="410" h="280" extrusionOk="0">
                  <a:moveTo>
                    <a:pt x="140" y="0"/>
                  </a:moveTo>
                  <a:cubicBezTo>
                    <a:pt x="65" y="0"/>
                    <a:pt x="1" y="64"/>
                    <a:pt x="1" y="141"/>
                  </a:cubicBezTo>
                  <a:cubicBezTo>
                    <a:pt x="1" y="216"/>
                    <a:pt x="62" y="280"/>
                    <a:pt x="140" y="280"/>
                  </a:cubicBezTo>
                  <a:lnTo>
                    <a:pt x="270" y="280"/>
                  </a:lnTo>
                  <a:cubicBezTo>
                    <a:pt x="348" y="280"/>
                    <a:pt x="409" y="216"/>
                    <a:pt x="409" y="141"/>
                  </a:cubicBezTo>
                  <a:cubicBezTo>
                    <a:pt x="409" y="64"/>
                    <a:pt x="348" y="0"/>
                    <a:pt x="2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72;p58">
              <a:extLst>
                <a:ext uri="{FF2B5EF4-FFF2-40B4-BE49-F238E27FC236}">
                  <a16:creationId xmlns:a16="http://schemas.microsoft.com/office/drawing/2014/main" id="{E13334E2-180C-DF44-AE8C-CA7F45EA5B60}"/>
                </a:ext>
              </a:extLst>
            </p:cNvPr>
            <p:cNvSpPr/>
            <p:nvPr/>
          </p:nvSpPr>
          <p:spPr>
            <a:xfrm>
              <a:off x="7445126" y="4347649"/>
              <a:ext cx="13267" cy="8994"/>
            </a:xfrm>
            <a:custGeom>
              <a:avLst/>
              <a:gdLst/>
              <a:ahLst/>
              <a:cxnLst/>
              <a:rect l="l" t="t" r="r" b="b"/>
              <a:pathLst>
                <a:path w="413" h="280" extrusionOk="0">
                  <a:moveTo>
                    <a:pt x="140" y="0"/>
                  </a:moveTo>
                  <a:cubicBezTo>
                    <a:pt x="65" y="0"/>
                    <a:pt x="1" y="62"/>
                    <a:pt x="1" y="139"/>
                  </a:cubicBezTo>
                  <a:cubicBezTo>
                    <a:pt x="1" y="216"/>
                    <a:pt x="62" y="280"/>
                    <a:pt x="140" y="280"/>
                  </a:cubicBezTo>
                  <a:lnTo>
                    <a:pt x="270" y="280"/>
                  </a:lnTo>
                  <a:cubicBezTo>
                    <a:pt x="348" y="280"/>
                    <a:pt x="412" y="216"/>
                    <a:pt x="409" y="139"/>
                  </a:cubicBezTo>
                  <a:cubicBezTo>
                    <a:pt x="409" y="64"/>
                    <a:pt x="348" y="0"/>
                    <a:pt x="2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73;p58">
              <a:extLst>
                <a:ext uri="{FF2B5EF4-FFF2-40B4-BE49-F238E27FC236}">
                  <a16:creationId xmlns:a16="http://schemas.microsoft.com/office/drawing/2014/main" id="{5760B889-F22E-B349-850B-09DF47A885EE}"/>
                </a:ext>
              </a:extLst>
            </p:cNvPr>
            <p:cNvSpPr/>
            <p:nvPr/>
          </p:nvSpPr>
          <p:spPr>
            <a:xfrm>
              <a:off x="7471789" y="4310482"/>
              <a:ext cx="71922" cy="41920"/>
            </a:xfrm>
            <a:custGeom>
              <a:avLst/>
              <a:gdLst/>
              <a:ahLst/>
              <a:cxnLst/>
              <a:rect l="l" t="t" r="r" b="b"/>
              <a:pathLst>
                <a:path w="2239" h="1305" extrusionOk="0">
                  <a:moveTo>
                    <a:pt x="94" y="1"/>
                  </a:moveTo>
                  <a:cubicBezTo>
                    <a:pt x="44" y="1"/>
                    <a:pt x="0" y="43"/>
                    <a:pt x="0" y="95"/>
                  </a:cubicBezTo>
                  <a:lnTo>
                    <a:pt x="0" y="607"/>
                  </a:lnTo>
                  <a:lnTo>
                    <a:pt x="39" y="746"/>
                  </a:lnTo>
                  <a:lnTo>
                    <a:pt x="0" y="885"/>
                  </a:lnTo>
                  <a:lnTo>
                    <a:pt x="0" y="1211"/>
                  </a:lnTo>
                  <a:cubicBezTo>
                    <a:pt x="0" y="1263"/>
                    <a:pt x="42" y="1305"/>
                    <a:pt x="94" y="1305"/>
                  </a:cubicBezTo>
                  <a:lnTo>
                    <a:pt x="420" y="1305"/>
                  </a:lnTo>
                  <a:lnTo>
                    <a:pt x="561" y="1267"/>
                  </a:lnTo>
                  <a:lnTo>
                    <a:pt x="700" y="1305"/>
                  </a:lnTo>
                  <a:lnTo>
                    <a:pt x="980" y="1305"/>
                  </a:lnTo>
                  <a:lnTo>
                    <a:pt x="1134" y="1267"/>
                  </a:lnTo>
                  <a:lnTo>
                    <a:pt x="1258" y="1305"/>
                  </a:lnTo>
                  <a:lnTo>
                    <a:pt x="1539" y="1305"/>
                  </a:lnTo>
                  <a:lnTo>
                    <a:pt x="1678" y="1267"/>
                  </a:lnTo>
                  <a:lnTo>
                    <a:pt x="1817" y="1305"/>
                  </a:lnTo>
                  <a:lnTo>
                    <a:pt x="2143" y="1305"/>
                  </a:lnTo>
                  <a:cubicBezTo>
                    <a:pt x="2194" y="1305"/>
                    <a:pt x="2238" y="1264"/>
                    <a:pt x="2238" y="1211"/>
                  </a:cubicBezTo>
                  <a:lnTo>
                    <a:pt x="2238" y="885"/>
                  </a:lnTo>
                  <a:lnTo>
                    <a:pt x="2199" y="746"/>
                  </a:lnTo>
                  <a:lnTo>
                    <a:pt x="2238" y="607"/>
                  </a:lnTo>
                  <a:lnTo>
                    <a:pt x="2238" y="93"/>
                  </a:lnTo>
                  <a:cubicBezTo>
                    <a:pt x="2238" y="43"/>
                    <a:pt x="2195" y="1"/>
                    <a:pt x="2144" y="1"/>
                  </a:cubicBezTo>
                  <a:lnTo>
                    <a:pt x="1819" y="1"/>
                  </a:lnTo>
                  <a:lnTo>
                    <a:pt x="1678" y="40"/>
                  </a:lnTo>
                  <a:lnTo>
                    <a:pt x="1539" y="1"/>
                  </a:lnTo>
                  <a:lnTo>
                    <a:pt x="1258" y="1"/>
                  </a:lnTo>
                  <a:lnTo>
                    <a:pt x="1119" y="40"/>
                  </a:lnTo>
                  <a:lnTo>
                    <a:pt x="980" y="1"/>
                  </a:lnTo>
                  <a:lnTo>
                    <a:pt x="700" y="1"/>
                  </a:lnTo>
                  <a:lnTo>
                    <a:pt x="561" y="40"/>
                  </a:lnTo>
                  <a:lnTo>
                    <a:pt x="42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74;p58">
              <a:extLst>
                <a:ext uri="{FF2B5EF4-FFF2-40B4-BE49-F238E27FC236}">
                  <a16:creationId xmlns:a16="http://schemas.microsoft.com/office/drawing/2014/main" id="{333DFD66-04D5-7E41-865E-6C2F8AC01438}"/>
                </a:ext>
              </a:extLst>
            </p:cNvPr>
            <p:cNvSpPr/>
            <p:nvPr/>
          </p:nvSpPr>
          <p:spPr>
            <a:xfrm>
              <a:off x="7471724" y="4329981"/>
              <a:ext cx="71890" cy="9026"/>
            </a:xfrm>
            <a:custGeom>
              <a:avLst/>
              <a:gdLst/>
              <a:ahLst/>
              <a:cxnLst/>
              <a:rect l="l" t="t" r="r" b="b"/>
              <a:pathLst>
                <a:path w="2238" h="281" extrusionOk="0">
                  <a:moveTo>
                    <a:pt x="1" y="0"/>
                  </a:moveTo>
                  <a:lnTo>
                    <a:pt x="1" y="281"/>
                  </a:lnTo>
                  <a:lnTo>
                    <a:pt x="2238" y="281"/>
                  </a:lnTo>
                  <a:lnTo>
                    <a:pt x="22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75;p58">
              <a:extLst>
                <a:ext uri="{FF2B5EF4-FFF2-40B4-BE49-F238E27FC236}">
                  <a16:creationId xmlns:a16="http://schemas.microsoft.com/office/drawing/2014/main" id="{EBACA759-8804-FA4D-BE17-596E3F2CF44B}"/>
                </a:ext>
              </a:extLst>
            </p:cNvPr>
            <p:cNvSpPr/>
            <p:nvPr/>
          </p:nvSpPr>
          <p:spPr>
            <a:xfrm>
              <a:off x="7485217" y="4310482"/>
              <a:ext cx="9059" cy="41920"/>
            </a:xfrm>
            <a:custGeom>
              <a:avLst/>
              <a:gdLst/>
              <a:ahLst/>
              <a:cxnLst/>
              <a:rect l="l" t="t" r="r" b="b"/>
              <a:pathLst>
                <a:path w="282" h="1305" extrusionOk="0">
                  <a:moveTo>
                    <a:pt x="1" y="1"/>
                  </a:moveTo>
                  <a:lnTo>
                    <a:pt x="1" y="607"/>
                  </a:lnTo>
                  <a:lnTo>
                    <a:pt x="40" y="743"/>
                  </a:lnTo>
                  <a:lnTo>
                    <a:pt x="1" y="885"/>
                  </a:lnTo>
                  <a:lnTo>
                    <a:pt x="1" y="1305"/>
                  </a:lnTo>
                  <a:lnTo>
                    <a:pt x="282" y="1305"/>
                  </a:lnTo>
                  <a:lnTo>
                    <a:pt x="282" y="885"/>
                  </a:lnTo>
                  <a:lnTo>
                    <a:pt x="244" y="752"/>
                  </a:lnTo>
                  <a:lnTo>
                    <a:pt x="282" y="607"/>
                  </a:lnTo>
                  <a:lnTo>
                    <a:pt x="2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76;p58">
              <a:extLst>
                <a:ext uri="{FF2B5EF4-FFF2-40B4-BE49-F238E27FC236}">
                  <a16:creationId xmlns:a16="http://schemas.microsoft.com/office/drawing/2014/main" id="{0EE82BED-3493-0140-A10D-61440991BE58}"/>
                </a:ext>
              </a:extLst>
            </p:cNvPr>
            <p:cNvSpPr/>
            <p:nvPr/>
          </p:nvSpPr>
          <p:spPr>
            <a:xfrm>
              <a:off x="7485217" y="4329981"/>
              <a:ext cx="9059" cy="9026"/>
            </a:xfrm>
            <a:custGeom>
              <a:avLst/>
              <a:gdLst/>
              <a:ahLst/>
              <a:cxnLst/>
              <a:rect l="l" t="t" r="r" b="b"/>
              <a:pathLst>
                <a:path w="282" h="281" extrusionOk="0">
                  <a:moveTo>
                    <a:pt x="1" y="0"/>
                  </a:moveTo>
                  <a:lnTo>
                    <a:pt x="1" y="281"/>
                  </a:lnTo>
                  <a:lnTo>
                    <a:pt x="282" y="281"/>
                  </a:lnTo>
                  <a:lnTo>
                    <a:pt x="2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77;p58">
              <a:extLst>
                <a:ext uri="{FF2B5EF4-FFF2-40B4-BE49-F238E27FC236}">
                  <a16:creationId xmlns:a16="http://schemas.microsoft.com/office/drawing/2014/main" id="{597C7DFD-D602-5C4E-A589-A1FFA78197AE}"/>
                </a:ext>
              </a:extLst>
            </p:cNvPr>
            <p:cNvSpPr/>
            <p:nvPr/>
          </p:nvSpPr>
          <p:spPr>
            <a:xfrm>
              <a:off x="7503206" y="4310482"/>
              <a:ext cx="9026" cy="41920"/>
            </a:xfrm>
            <a:custGeom>
              <a:avLst/>
              <a:gdLst/>
              <a:ahLst/>
              <a:cxnLst/>
              <a:rect l="l" t="t" r="r" b="b"/>
              <a:pathLst>
                <a:path w="281" h="1305" extrusionOk="0">
                  <a:moveTo>
                    <a:pt x="1" y="1"/>
                  </a:moveTo>
                  <a:lnTo>
                    <a:pt x="1" y="607"/>
                  </a:lnTo>
                  <a:lnTo>
                    <a:pt x="39" y="746"/>
                  </a:lnTo>
                  <a:lnTo>
                    <a:pt x="1" y="885"/>
                  </a:lnTo>
                  <a:lnTo>
                    <a:pt x="1" y="1305"/>
                  </a:lnTo>
                  <a:lnTo>
                    <a:pt x="280" y="1305"/>
                  </a:lnTo>
                  <a:lnTo>
                    <a:pt x="280" y="885"/>
                  </a:lnTo>
                  <a:lnTo>
                    <a:pt x="243" y="746"/>
                  </a:lnTo>
                  <a:lnTo>
                    <a:pt x="280" y="607"/>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78;p58">
              <a:extLst>
                <a:ext uri="{FF2B5EF4-FFF2-40B4-BE49-F238E27FC236}">
                  <a16:creationId xmlns:a16="http://schemas.microsoft.com/office/drawing/2014/main" id="{C992E2FF-A0DF-D74C-A51B-C0A7149B3B98}"/>
                </a:ext>
              </a:extLst>
            </p:cNvPr>
            <p:cNvSpPr/>
            <p:nvPr/>
          </p:nvSpPr>
          <p:spPr>
            <a:xfrm>
              <a:off x="7503206" y="4329981"/>
              <a:ext cx="9026" cy="9026"/>
            </a:xfrm>
            <a:custGeom>
              <a:avLst/>
              <a:gdLst/>
              <a:ahLst/>
              <a:cxnLst/>
              <a:rect l="l" t="t" r="r" b="b"/>
              <a:pathLst>
                <a:path w="281" h="281" extrusionOk="0">
                  <a:moveTo>
                    <a:pt x="1" y="0"/>
                  </a:moveTo>
                  <a:lnTo>
                    <a:pt x="1" y="281"/>
                  </a:lnTo>
                  <a:lnTo>
                    <a:pt x="280" y="281"/>
                  </a:lnTo>
                  <a:lnTo>
                    <a:pt x="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79;p58">
              <a:extLst>
                <a:ext uri="{FF2B5EF4-FFF2-40B4-BE49-F238E27FC236}">
                  <a16:creationId xmlns:a16="http://schemas.microsoft.com/office/drawing/2014/main" id="{4FC2EA62-FF01-364F-9E78-1824B6ABFD82}"/>
                </a:ext>
              </a:extLst>
            </p:cNvPr>
            <p:cNvSpPr/>
            <p:nvPr/>
          </p:nvSpPr>
          <p:spPr>
            <a:xfrm>
              <a:off x="7521163" y="4310482"/>
              <a:ext cx="9059" cy="41920"/>
            </a:xfrm>
            <a:custGeom>
              <a:avLst/>
              <a:gdLst/>
              <a:ahLst/>
              <a:cxnLst/>
              <a:rect l="l" t="t" r="r" b="b"/>
              <a:pathLst>
                <a:path w="282" h="1305" extrusionOk="0">
                  <a:moveTo>
                    <a:pt x="1" y="1"/>
                  </a:moveTo>
                  <a:lnTo>
                    <a:pt x="1" y="607"/>
                  </a:lnTo>
                  <a:lnTo>
                    <a:pt x="38" y="746"/>
                  </a:lnTo>
                  <a:lnTo>
                    <a:pt x="1" y="885"/>
                  </a:lnTo>
                  <a:lnTo>
                    <a:pt x="1" y="1305"/>
                  </a:lnTo>
                  <a:lnTo>
                    <a:pt x="282" y="1305"/>
                  </a:lnTo>
                  <a:lnTo>
                    <a:pt x="282" y="885"/>
                  </a:lnTo>
                  <a:lnTo>
                    <a:pt x="243" y="746"/>
                  </a:lnTo>
                  <a:lnTo>
                    <a:pt x="282" y="607"/>
                  </a:lnTo>
                  <a:lnTo>
                    <a:pt x="2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80;p58">
              <a:extLst>
                <a:ext uri="{FF2B5EF4-FFF2-40B4-BE49-F238E27FC236}">
                  <a16:creationId xmlns:a16="http://schemas.microsoft.com/office/drawing/2014/main" id="{FDD5191B-9BCD-7744-9E0C-D734AB451EE5}"/>
                </a:ext>
              </a:extLst>
            </p:cNvPr>
            <p:cNvSpPr/>
            <p:nvPr/>
          </p:nvSpPr>
          <p:spPr>
            <a:xfrm>
              <a:off x="7521163" y="4329981"/>
              <a:ext cx="9059" cy="9026"/>
            </a:xfrm>
            <a:custGeom>
              <a:avLst/>
              <a:gdLst/>
              <a:ahLst/>
              <a:cxnLst/>
              <a:rect l="l" t="t" r="r" b="b"/>
              <a:pathLst>
                <a:path w="282" h="281" extrusionOk="0">
                  <a:moveTo>
                    <a:pt x="1" y="0"/>
                  </a:moveTo>
                  <a:lnTo>
                    <a:pt x="1" y="281"/>
                  </a:lnTo>
                  <a:lnTo>
                    <a:pt x="282" y="281"/>
                  </a:lnTo>
                  <a:lnTo>
                    <a:pt x="2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681;p58">
            <a:extLst>
              <a:ext uri="{FF2B5EF4-FFF2-40B4-BE49-F238E27FC236}">
                <a16:creationId xmlns:a16="http://schemas.microsoft.com/office/drawing/2014/main" id="{25F5CAAB-21D9-3546-B27D-5F1E02BD3B6B}"/>
              </a:ext>
            </a:extLst>
          </p:cNvPr>
          <p:cNvGrpSpPr/>
          <p:nvPr/>
        </p:nvGrpSpPr>
        <p:grpSpPr>
          <a:xfrm>
            <a:off x="85984" y="4994676"/>
            <a:ext cx="218722" cy="297647"/>
            <a:chOff x="6686515" y="4126990"/>
            <a:chExt cx="218722" cy="297647"/>
          </a:xfrm>
        </p:grpSpPr>
        <p:sp>
          <p:nvSpPr>
            <p:cNvPr id="53" name="Google Shape;2682;p58">
              <a:extLst>
                <a:ext uri="{FF2B5EF4-FFF2-40B4-BE49-F238E27FC236}">
                  <a16:creationId xmlns:a16="http://schemas.microsoft.com/office/drawing/2014/main" id="{59A0277C-C270-7A43-81E7-7D58E737A03C}"/>
                </a:ext>
              </a:extLst>
            </p:cNvPr>
            <p:cNvSpPr/>
            <p:nvPr/>
          </p:nvSpPr>
          <p:spPr>
            <a:xfrm>
              <a:off x="6687832" y="4126990"/>
              <a:ext cx="217405" cy="296426"/>
            </a:xfrm>
            <a:custGeom>
              <a:avLst/>
              <a:gdLst/>
              <a:ahLst/>
              <a:cxnLst/>
              <a:rect l="l" t="t" r="r" b="b"/>
              <a:pathLst>
                <a:path w="6768" h="9228" extrusionOk="0">
                  <a:moveTo>
                    <a:pt x="336" y="0"/>
                  </a:moveTo>
                  <a:cubicBezTo>
                    <a:pt x="304" y="0"/>
                    <a:pt x="271" y="5"/>
                    <a:pt x="242" y="10"/>
                  </a:cubicBezTo>
                  <a:cubicBezTo>
                    <a:pt x="81" y="52"/>
                    <a:pt x="0" y="274"/>
                    <a:pt x="0" y="448"/>
                  </a:cubicBezTo>
                  <a:lnTo>
                    <a:pt x="0" y="8854"/>
                  </a:lnTo>
                  <a:cubicBezTo>
                    <a:pt x="0" y="9061"/>
                    <a:pt x="167" y="9227"/>
                    <a:pt x="372" y="9227"/>
                  </a:cubicBezTo>
                  <a:lnTo>
                    <a:pt x="6263" y="9227"/>
                  </a:lnTo>
                  <a:cubicBezTo>
                    <a:pt x="6436" y="9227"/>
                    <a:pt x="6711" y="9146"/>
                    <a:pt x="6756" y="8984"/>
                  </a:cubicBezTo>
                  <a:cubicBezTo>
                    <a:pt x="6763" y="8955"/>
                    <a:pt x="6768" y="8925"/>
                    <a:pt x="6768" y="8893"/>
                  </a:cubicBezTo>
                  <a:lnTo>
                    <a:pt x="6768" y="372"/>
                  </a:lnTo>
                  <a:cubicBezTo>
                    <a:pt x="6768" y="167"/>
                    <a:pt x="6601" y="0"/>
                    <a:pt x="6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83;p58">
              <a:extLst>
                <a:ext uri="{FF2B5EF4-FFF2-40B4-BE49-F238E27FC236}">
                  <a16:creationId xmlns:a16="http://schemas.microsoft.com/office/drawing/2014/main" id="{381D3E15-CCD5-C84C-9C03-1D37BF93980B}"/>
                </a:ext>
              </a:extLst>
            </p:cNvPr>
            <p:cNvSpPr/>
            <p:nvPr/>
          </p:nvSpPr>
          <p:spPr>
            <a:xfrm>
              <a:off x="6686515" y="4127343"/>
              <a:ext cx="218272" cy="297294"/>
            </a:xfrm>
            <a:custGeom>
              <a:avLst/>
              <a:gdLst/>
              <a:ahLst/>
              <a:cxnLst/>
              <a:rect l="l" t="t" r="r" b="b"/>
              <a:pathLst>
                <a:path w="6795" h="9255" extrusionOk="0">
                  <a:moveTo>
                    <a:pt x="281" y="1"/>
                  </a:moveTo>
                  <a:cubicBezTo>
                    <a:pt x="121" y="41"/>
                    <a:pt x="1" y="189"/>
                    <a:pt x="1" y="363"/>
                  </a:cubicBezTo>
                  <a:lnTo>
                    <a:pt x="1" y="8882"/>
                  </a:lnTo>
                  <a:cubicBezTo>
                    <a:pt x="1" y="9088"/>
                    <a:pt x="167" y="9254"/>
                    <a:pt x="374" y="9254"/>
                  </a:cubicBezTo>
                  <a:lnTo>
                    <a:pt x="6432" y="9254"/>
                  </a:lnTo>
                  <a:cubicBezTo>
                    <a:pt x="6606" y="9254"/>
                    <a:pt x="6752" y="9135"/>
                    <a:pt x="6794" y="8973"/>
                  </a:cubicBezTo>
                  <a:lnTo>
                    <a:pt x="449" y="8973"/>
                  </a:lnTo>
                  <a:cubicBezTo>
                    <a:pt x="358" y="8973"/>
                    <a:pt x="281" y="8898"/>
                    <a:pt x="281" y="8805"/>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84;p58">
              <a:extLst>
                <a:ext uri="{FF2B5EF4-FFF2-40B4-BE49-F238E27FC236}">
                  <a16:creationId xmlns:a16="http://schemas.microsoft.com/office/drawing/2014/main" id="{52D9888A-3320-624F-A219-5955B89389A9}"/>
                </a:ext>
              </a:extLst>
            </p:cNvPr>
            <p:cNvSpPr/>
            <p:nvPr/>
          </p:nvSpPr>
          <p:spPr>
            <a:xfrm>
              <a:off x="6704505" y="4144883"/>
              <a:ext cx="182713" cy="131220"/>
            </a:xfrm>
            <a:custGeom>
              <a:avLst/>
              <a:gdLst/>
              <a:ahLst/>
              <a:cxnLst/>
              <a:rect l="l" t="t" r="r" b="b"/>
              <a:pathLst>
                <a:path w="5688" h="4085" extrusionOk="0">
                  <a:moveTo>
                    <a:pt x="95" y="1"/>
                  </a:moveTo>
                  <a:cubicBezTo>
                    <a:pt x="41" y="1"/>
                    <a:pt x="1" y="44"/>
                    <a:pt x="1" y="95"/>
                  </a:cubicBezTo>
                  <a:lnTo>
                    <a:pt x="1" y="3990"/>
                  </a:lnTo>
                  <a:cubicBezTo>
                    <a:pt x="1" y="4044"/>
                    <a:pt x="44" y="4084"/>
                    <a:pt x="95" y="4084"/>
                  </a:cubicBezTo>
                  <a:lnTo>
                    <a:pt x="5593" y="4084"/>
                  </a:lnTo>
                  <a:cubicBezTo>
                    <a:pt x="5647" y="4084"/>
                    <a:pt x="5687" y="4041"/>
                    <a:pt x="5687" y="3990"/>
                  </a:cubicBezTo>
                  <a:lnTo>
                    <a:pt x="5687" y="95"/>
                  </a:lnTo>
                  <a:cubicBezTo>
                    <a:pt x="5687" y="43"/>
                    <a:pt x="5644" y="1"/>
                    <a:pt x="559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85;p58">
              <a:extLst>
                <a:ext uri="{FF2B5EF4-FFF2-40B4-BE49-F238E27FC236}">
                  <a16:creationId xmlns:a16="http://schemas.microsoft.com/office/drawing/2014/main" id="{E0E30AB2-3E82-0741-BDF1-5CEEF526B983}"/>
                </a:ext>
              </a:extLst>
            </p:cNvPr>
            <p:cNvSpPr/>
            <p:nvPr/>
          </p:nvSpPr>
          <p:spPr>
            <a:xfrm>
              <a:off x="6723683" y="4162840"/>
              <a:ext cx="145579" cy="94087"/>
            </a:xfrm>
            <a:custGeom>
              <a:avLst/>
              <a:gdLst/>
              <a:ahLst/>
              <a:cxnLst/>
              <a:rect l="l" t="t" r="r" b="b"/>
              <a:pathLst>
                <a:path w="4532" h="2929" extrusionOk="0">
                  <a:moveTo>
                    <a:pt x="225" y="0"/>
                  </a:moveTo>
                  <a:lnTo>
                    <a:pt x="57" y="38"/>
                  </a:lnTo>
                  <a:cubicBezTo>
                    <a:pt x="25" y="38"/>
                    <a:pt x="0" y="64"/>
                    <a:pt x="0" y="94"/>
                  </a:cubicBezTo>
                  <a:lnTo>
                    <a:pt x="0" y="2872"/>
                  </a:lnTo>
                  <a:cubicBezTo>
                    <a:pt x="0" y="2903"/>
                    <a:pt x="25" y="2929"/>
                    <a:pt x="57" y="2929"/>
                  </a:cubicBezTo>
                  <a:lnTo>
                    <a:pt x="4437" y="2929"/>
                  </a:lnTo>
                  <a:cubicBezTo>
                    <a:pt x="4468" y="2929"/>
                    <a:pt x="4494" y="2903"/>
                    <a:pt x="4494" y="2872"/>
                  </a:cubicBezTo>
                  <a:lnTo>
                    <a:pt x="4531" y="2705"/>
                  </a:lnTo>
                  <a:lnTo>
                    <a:pt x="4531" y="57"/>
                  </a:lnTo>
                  <a:cubicBezTo>
                    <a:pt x="4531" y="26"/>
                    <a:pt x="4505" y="0"/>
                    <a:pt x="44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86;p58">
              <a:extLst>
                <a:ext uri="{FF2B5EF4-FFF2-40B4-BE49-F238E27FC236}">
                  <a16:creationId xmlns:a16="http://schemas.microsoft.com/office/drawing/2014/main" id="{4936F35E-55D0-5F4A-AAF8-55871CE7959C}"/>
                </a:ext>
              </a:extLst>
            </p:cNvPr>
            <p:cNvSpPr/>
            <p:nvPr/>
          </p:nvSpPr>
          <p:spPr>
            <a:xfrm>
              <a:off x="6722494" y="4162840"/>
              <a:ext cx="146768" cy="95275"/>
            </a:xfrm>
            <a:custGeom>
              <a:avLst/>
              <a:gdLst/>
              <a:ahLst/>
              <a:cxnLst/>
              <a:rect l="l" t="t" r="r" b="b"/>
              <a:pathLst>
                <a:path w="4569" h="2966" extrusionOk="0">
                  <a:moveTo>
                    <a:pt x="57" y="0"/>
                  </a:moveTo>
                  <a:cubicBezTo>
                    <a:pt x="26" y="0"/>
                    <a:pt x="1" y="26"/>
                    <a:pt x="1" y="57"/>
                  </a:cubicBezTo>
                  <a:lnTo>
                    <a:pt x="1" y="2909"/>
                  </a:lnTo>
                  <a:cubicBezTo>
                    <a:pt x="1" y="2939"/>
                    <a:pt x="26" y="2965"/>
                    <a:pt x="57" y="2965"/>
                  </a:cubicBezTo>
                  <a:lnTo>
                    <a:pt x="4512" y="2965"/>
                  </a:lnTo>
                  <a:cubicBezTo>
                    <a:pt x="4544" y="2965"/>
                    <a:pt x="4568" y="2939"/>
                    <a:pt x="4568" y="2909"/>
                  </a:cubicBezTo>
                  <a:lnTo>
                    <a:pt x="4568" y="2705"/>
                  </a:lnTo>
                  <a:lnTo>
                    <a:pt x="318" y="2705"/>
                  </a:lnTo>
                  <a:cubicBezTo>
                    <a:pt x="286" y="2705"/>
                    <a:pt x="262" y="2678"/>
                    <a:pt x="262" y="2648"/>
                  </a:cubicBezTo>
                  <a:lnTo>
                    <a:pt x="26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87;p58">
              <a:extLst>
                <a:ext uri="{FF2B5EF4-FFF2-40B4-BE49-F238E27FC236}">
                  <a16:creationId xmlns:a16="http://schemas.microsoft.com/office/drawing/2014/main" id="{66171C15-9A00-AC4E-AF11-D98599D6F9A8}"/>
                </a:ext>
              </a:extLst>
            </p:cNvPr>
            <p:cNvSpPr/>
            <p:nvPr/>
          </p:nvSpPr>
          <p:spPr>
            <a:xfrm>
              <a:off x="6704569" y="4317356"/>
              <a:ext cx="65883" cy="65947"/>
            </a:xfrm>
            <a:custGeom>
              <a:avLst/>
              <a:gdLst/>
              <a:ahLst/>
              <a:cxnLst/>
              <a:rect l="l" t="t" r="r" b="b"/>
              <a:pathLst>
                <a:path w="2051" h="2053" extrusionOk="0">
                  <a:moveTo>
                    <a:pt x="970" y="1"/>
                  </a:moveTo>
                  <a:lnTo>
                    <a:pt x="914" y="38"/>
                  </a:lnTo>
                  <a:cubicBezTo>
                    <a:pt x="811" y="38"/>
                    <a:pt x="727" y="122"/>
                    <a:pt x="727" y="225"/>
                  </a:cubicBezTo>
                  <a:lnTo>
                    <a:pt x="727" y="636"/>
                  </a:lnTo>
                  <a:cubicBezTo>
                    <a:pt x="727" y="667"/>
                    <a:pt x="669" y="691"/>
                    <a:pt x="637" y="691"/>
                  </a:cubicBezTo>
                  <a:lnTo>
                    <a:pt x="187" y="691"/>
                  </a:lnTo>
                  <a:cubicBezTo>
                    <a:pt x="83" y="691"/>
                    <a:pt x="0" y="775"/>
                    <a:pt x="0" y="878"/>
                  </a:cubicBezTo>
                  <a:lnTo>
                    <a:pt x="0" y="1082"/>
                  </a:lnTo>
                  <a:lnTo>
                    <a:pt x="38" y="1139"/>
                  </a:lnTo>
                  <a:cubicBezTo>
                    <a:pt x="38" y="1241"/>
                    <a:pt x="122" y="1325"/>
                    <a:pt x="225" y="1325"/>
                  </a:cubicBezTo>
                  <a:lnTo>
                    <a:pt x="672" y="1325"/>
                  </a:lnTo>
                  <a:cubicBezTo>
                    <a:pt x="702" y="1325"/>
                    <a:pt x="727" y="1350"/>
                    <a:pt x="727" y="1382"/>
                  </a:cubicBezTo>
                  <a:lnTo>
                    <a:pt x="727" y="1828"/>
                  </a:lnTo>
                  <a:cubicBezTo>
                    <a:pt x="727" y="1932"/>
                    <a:pt x="811" y="2014"/>
                    <a:pt x="914" y="2014"/>
                  </a:cubicBezTo>
                  <a:lnTo>
                    <a:pt x="970" y="2052"/>
                  </a:lnTo>
                  <a:lnTo>
                    <a:pt x="1174" y="2052"/>
                  </a:lnTo>
                  <a:cubicBezTo>
                    <a:pt x="1277" y="2052"/>
                    <a:pt x="1361" y="1970"/>
                    <a:pt x="1361" y="1867"/>
                  </a:cubicBezTo>
                  <a:lnTo>
                    <a:pt x="1361" y="1418"/>
                  </a:lnTo>
                  <a:cubicBezTo>
                    <a:pt x="1361" y="1386"/>
                    <a:pt x="1386" y="1362"/>
                    <a:pt x="1417" y="1362"/>
                  </a:cubicBezTo>
                  <a:lnTo>
                    <a:pt x="1863" y="1362"/>
                  </a:lnTo>
                  <a:cubicBezTo>
                    <a:pt x="1968" y="1362"/>
                    <a:pt x="2050" y="1278"/>
                    <a:pt x="2050" y="1175"/>
                  </a:cubicBezTo>
                  <a:lnTo>
                    <a:pt x="2050" y="877"/>
                  </a:lnTo>
                  <a:cubicBezTo>
                    <a:pt x="2050" y="775"/>
                    <a:pt x="1968" y="691"/>
                    <a:pt x="1863" y="691"/>
                  </a:cubicBezTo>
                  <a:lnTo>
                    <a:pt x="1417" y="691"/>
                  </a:lnTo>
                  <a:cubicBezTo>
                    <a:pt x="1386" y="691"/>
                    <a:pt x="1361" y="667"/>
                    <a:pt x="1361" y="635"/>
                  </a:cubicBezTo>
                  <a:lnTo>
                    <a:pt x="1361" y="188"/>
                  </a:lnTo>
                  <a:cubicBezTo>
                    <a:pt x="1361" y="83"/>
                    <a:pt x="1277" y="1"/>
                    <a:pt x="1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88;p58">
              <a:extLst>
                <a:ext uri="{FF2B5EF4-FFF2-40B4-BE49-F238E27FC236}">
                  <a16:creationId xmlns:a16="http://schemas.microsoft.com/office/drawing/2014/main" id="{C1AEFC00-4D31-A242-A7BF-F02F8D32E8D0}"/>
                </a:ext>
              </a:extLst>
            </p:cNvPr>
            <p:cNvSpPr/>
            <p:nvPr/>
          </p:nvSpPr>
          <p:spPr>
            <a:xfrm>
              <a:off x="6704505" y="4352050"/>
              <a:ext cx="31191" cy="31255"/>
            </a:xfrm>
            <a:custGeom>
              <a:avLst/>
              <a:gdLst/>
              <a:ahLst/>
              <a:cxnLst/>
              <a:rect l="l" t="t" r="r" b="b"/>
              <a:pathLst>
                <a:path w="971" h="973" extrusionOk="0">
                  <a:moveTo>
                    <a:pt x="1" y="1"/>
                  </a:moveTo>
                  <a:lnTo>
                    <a:pt x="1" y="95"/>
                  </a:lnTo>
                  <a:cubicBezTo>
                    <a:pt x="1" y="198"/>
                    <a:pt x="83" y="282"/>
                    <a:pt x="186" y="282"/>
                  </a:cubicBezTo>
                  <a:lnTo>
                    <a:pt x="633" y="282"/>
                  </a:lnTo>
                  <a:cubicBezTo>
                    <a:pt x="664" y="282"/>
                    <a:pt x="690" y="306"/>
                    <a:pt x="690" y="338"/>
                  </a:cubicBezTo>
                  <a:lnTo>
                    <a:pt x="690" y="787"/>
                  </a:lnTo>
                  <a:cubicBezTo>
                    <a:pt x="690" y="890"/>
                    <a:pt x="772" y="972"/>
                    <a:pt x="877" y="972"/>
                  </a:cubicBezTo>
                  <a:lnTo>
                    <a:pt x="971" y="972"/>
                  </a:lnTo>
                  <a:lnTo>
                    <a:pt x="971" y="59"/>
                  </a:lnTo>
                  <a:cubicBezTo>
                    <a:pt x="971" y="28"/>
                    <a:pt x="946" y="2"/>
                    <a:pt x="91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89;p58">
              <a:extLst>
                <a:ext uri="{FF2B5EF4-FFF2-40B4-BE49-F238E27FC236}">
                  <a16:creationId xmlns:a16="http://schemas.microsoft.com/office/drawing/2014/main" id="{1FC12957-DBEA-AA45-8B41-231F38CDF406}"/>
                </a:ext>
              </a:extLst>
            </p:cNvPr>
            <p:cNvSpPr/>
            <p:nvPr/>
          </p:nvSpPr>
          <p:spPr>
            <a:xfrm>
              <a:off x="6725032" y="4317356"/>
              <a:ext cx="10729" cy="22165"/>
            </a:xfrm>
            <a:custGeom>
              <a:avLst/>
              <a:gdLst/>
              <a:ahLst/>
              <a:cxnLst/>
              <a:rect l="l" t="t" r="r" b="b"/>
              <a:pathLst>
                <a:path w="334" h="690" extrusionOk="0">
                  <a:moveTo>
                    <a:pt x="239" y="1"/>
                  </a:moveTo>
                  <a:cubicBezTo>
                    <a:pt x="136" y="1"/>
                    <a:pt x="52" y="83"/>
                    <a:pt x="52" y="188"/>
                  </a:cubicBezTo>
                  <a:lnTo>
                    <a:pt x="52" y="633"/>
                  </a:lnTo>
                  <a:cubicBezTo>
                    <a:pt x="52" y="662"/>
                    <a:pt x="28" y="687"/>
                    <a:pt x="0" y="690"/>
                  </a:cubicBezTo>
                  <a:lnTo>
                    <a:pt x="277" y="690"/>
                  </a:lnTo>
                  <a:cubicBezTo>
                    <a:pt x="307" y="690"/>
                    <a:pt x="333" y="665"/>
                    <a:pt x="333" y="633"/>
                  </a:cubicBezTo>
                  <a:lnTo>
                    <a:pt x="33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90;p58">
              <a:extLst>
                <a:ext uri="{FF2B5EF4-FFF2-40B4-BE49-F238E27FC236}">
                  <a16:creationId xmlns:a16="http://schemas.microsoft.com/office/drawing/2014/main" id="{941E019C-DDB4-B242-B91A-77C4AB7A011D}"/>
                </a:ext>
              </a:extLst>
            </p:cNvPr>
            <p:cNvSpPr/>
            <p:nvPr/>
          </p:nvSpPr>
          <p:spPr>
            <a:xfrm>
              <a:off x="6767371" y="4293970"/>
              <a:ext cx="18053" cy="18085"/>
            </a:xfrm>
            <a:custGeom>
              <a:avLst/>
              <a:gdLst/>
              <a:ahLst/>
              <a:cxnLst/>
              <a:rect l="l" t="t" r="r" b="b"/>
              <a:pathLst>
                <a:path w="562" h="563" extrusionOk="0">
                  <a:moveTo>
                    <a:pt x="282" y="1"/>
                  </a:moveTo>
                  <a:cubicBezTo>
                    <a:pt x="127" y="1"/>
                    <a:pt x="1" y="127"/>
                    <a:pt x="1" y="281"/>
                  </a:cubicBezTo>
                  <a:cubicBezTo>
                    <a:pt x="1" y="436"/>
                    <a:pt x="127" y="562"/>
                    <a:pt x="282" y="562"/>
                  </a:cubicBezTo>
                  <a:cubicBezTo>
                    <a:pt x="437" y="562"/>
                    <a:pt x="561" y="436"/>
                    <a:pt x="561" y="281"/>
                  </a:cubicBezTo>
                  <a:cubicBezTo>
                    <a:pt x="561" y="127"/>
                    <a:pt x="437" y="1"/>
                    <a:pt x="28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91;p58">
              <a:extLst>
                <a:ext uri="{FF2B5EF4-FFF2-40B4-BE49-F238E27FC236}">
                  <a16:creationId xmlns:a16="http://schemas.microsoft.com/office/drawing/2014/main" id="{6A22058B-AE1F-9C4E-9620-A9CFC88A39F3}"/>
                </a:ext>
              </a:extLst>
            </p:cNvPr>
            <p:cNvSpPr/>
            <p:nvPr/>
          </p:nvSpPr>
          <p:spPr>
            <a:xfrm>
              <a:off x="6806274" y="4293970"/>
              <a:ext cx="18053" cy="18085"/>
            </a:xfrm>
            <a:custGeom>
              <a:avLst/>
              <a:gdLst/>
              <a:ahLst/>
              <a:cxnLst/>
              <a:rect l="l" t="t" r="r" b="b"/>
              <a:pathLst>
                <a:path w="562" h="563" extrusionOk="0">
                  <a:moveTo>
                    <a:pt x="281" y="1"/>
                  </a:moveTo>
                  <a:cubicBezTo>
                    <a:pt x="126" y="1"/>
                    <a:pt x="0" y="127"/>
                    <a:pt x="0" y="281"/>
                  </a:cubicBezTo>
                  <a:cubicBezTo>
                    <a:pt x="0" y="436"/>
                    <a:pt x="126" y="562"/>
                    <a:pt x="281" y="562"/>
                  </a:cubicBezTo>
                  <a:cubicBezTo>
                    <a:pt x="436" y="562"/>
                    <a:pt x="562" y="436"/>
                    <a:pt x="562" y="281"/>
                  </a:cubicBezTo>
                  <a:cubicBezTo>
                    <a:pt x="562" y="127"/>
                    <a:pt x="436" y="1"/>
                    <a:pt x="28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92;p58">
              <a:extLst>
                <a:ext uri="{FF2B5EF4-FFF2-40B4-BE49-F238E27FC236}">
                  <a16:creationId xmlns:a16="http://schemas.microsoft.com/office/drawing/2014/main" id="{68094578-B808-D944-A2F8-51A4957DB4AD}"/>
                </a:ext>
              </a:extLst>
            </p:cNvPr>
            <p:cNvSpPr/>
            <p:nvPr/>
          </p:nvSpPr>
          <p:spPr>
            <a:xfrm>
              <a:off x="6782406" y="4323685"/>
              <a:ext cx="26919" cy="9026"/>
            </a:xfrm>
            <a:custGeom>
              <a:avLst/>
              <a:gdLst/>
              <a:ahLst/>
              <a:cxnLst/>
              <a:rect l="l" t="t" r="r" b="b"/>
              <a:pathLst>
                <a:path w="838" h="281" extrusionOk="0">
                  <a:moveTo>
                    <a:pt x="140" y="1"/>
                  </a:moveTo>
                  <a:cubicBezTo>
                    <a:pt x="63" y="1"/>
                    <a:pt x="1" y="64"/>
                    <a:pt x="1" y="140"/>
                  </a:cubicBezTo>
                  <a:cubicBezTo>
                    <a:pt x="1" y="216"/>
                    <a:pt x="61" y="280"/>
                    <a:pt x="140" y="280"/>
                  </a:cubicBezTo>
                  <a:lnTo>
                    <a:pt x="698" y="280"/>
                  </a:lnTo>
                  <a:cubicBezTo>
                    <a:pt x="776" y="280"/>
                    <a:pt x="837" y="216"/>
                    <a:pt x="837" y="140"/>
                  </a:cubicBezTo>
                  <a:cubicBezTo>
                    <a:pt x="837" y="64"/>
                    <a:pt x="776" y="1"/>
                    <a:pt x="6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93;p58">
              <a:extLst>
                <a:ext uri="{FF2B5EF4-FFF2-40B4-BE49-F238E27FC236}">
                  <a16:creationId xmlns:a16="http://schemas.microsoft.com/office/drawing/2014/main" id="{EAE6DB4B-6101-8945-9D29-F362E39BB359}"/>
                </a:ext>
              </a:extLst>
            </p:cNvPr>
            <p:cNvSpPr/>
            <p:nvPr/>
          </p:nvSpPr>
          <p:spPr>
            <a:xfrm>
              <a:off x="6782373" y="4375212"/>
              <a:ext cx="8994" cy="35945"/>
            </a:xfrm>
            <a:custGeom>
              <a:avLst/>
              <a:gdLst/>
              <a:ahLst/>
              <a:cxnLst/>
              <a:rect l="l" t="t" r="r" b="b"/>
              <a:pathLst>
                <a:path w="280" h="1119" extrusionOk="0">
                  <a:moveTo>
                    <a:pt x="141" y="1"/>
                  </a:moveTo>
                  <a:cubicBezTo>
                    <a:pt x="64" y="1"/>
                    <a:pt x="0" y="61"/>
                    <a:pt x="0" y="140"/>
                  </a:cubicBezTo>
                  <a:lnTo>
                    <a:pt x="0" y="979"/>
                  </a:lnTo>
                  <a:cubicBezTo>
                    <a:pt x="0" y="1055"/>
                    <a:pt x="62" y="1118"/>
                    <a:pt x="141" y="1118"/>
                  </a:cubicBezTo>
                  <a:cubicBezTo>
                    <a:pt x="219" y="1118"/>
                    <a:pt x="279" y="1055"/>
                    <a:pt x="279" y="979"/>
                  </a:cubicBezTo>
                  <a:lnTo>
                    <a:pt x="279" y="140"/>
                  </a:lnTo>
                  <a:cubicBezTo>
                    <a:pt x="279" y="63"/>
                    <a:pt x="216"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94;p58">
              <a:extLst>
                <a:ext uri="{FF2B5EF4-FFF2-40B4-BE49-F238E27FC236}">
                  <a16:creationId xmlns:a16="http://schemas.microsoft.com/office/drawing/2014/main" id="{9EECFEFC-08BC-4C4A-B32F-F823917435DD}"/>
                </a:ext>
              </a:extLst>
            </p:cNvPr>
            <p:cNvSpPr/>
            <p:nvPr/>
          </p:nvSpPr>
          <p:spPr>
            <a:xfrm>
              <a:off x="6800363" y="4375212"/>
              <a:ext cx="8962" cy="35945"/>
            </a:xfrm>
            <a:custGeom>
              <a:avLst/>
              <a:gdLst/>
              <a:ahLst/>
              <a:cxnLst/>
              <a:rect l="l" t="t" r="r" b="b"/>
              <a:pathLst>
                <a:path w="279" h="1119" extrusionOk="0">
                  <a:moveTo>
                    <a:pt x="139" y="1"/>
                  </a:moveTo>
                  <a:cubicBezTo>
                    <a:pt x="64" y="1"/>
                    <a:pt x="0" y="61"/>
                    <a:pt x="0" y="140"/>
                  </a:cubicBezTo>
                  <a:lnTo>
                    <a:pt x="0" y="979"/>
                  </a:lnTo>
                  <a:cubicBezTo>
                    <a:pt x="0" y="1055"/>
                    <a:pt x="61" y="1118"/>
                    <a:pt x="139" y="1118"/>
                  </a:cubicBezTo>
                  <a:cubicBezTo>
                    <a:pt x="217" y="1118"/>
                    <a:pt x="278" y="1055"/>
                    <a:pt x="278" y="979"/>
                  </a:cubicBezTo>
                  <a:lnTo>
                    <a:pt x="278" y="140"/>
                  </a:lnTo>
                  <a:cubicBezTo>
                    <a:pt x="278" y="63"/>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695;p58">
              <a:extLst>
                <a:ext uri="{FF2B5EF4-FFF2-40B4-BE49-F238E27FC236}">
                  <a16:creationId xmlns:a16="http://schemas.microsoft.com/office/drawing/2014/main" id="{E8F417D1-1A07-4A45-81CF-A9AC2EC5E76F}"/>
                </a:ext>
              </a:extLst>
            </p:cNvPr>
            <p:cNvSpPr/>
            <p:nvPr/>
          </p:nvSpPr>
          <p:spPr>
            <a:xfrm>
              <a:off x="6818320" y="4382697"/>
              <a:ext cx="9026" cy="20976"/>
            </a:xfrm>
            <a:custGeom>
              <a:avLst/>
              <a:gdLst/>
              <a:ahLst/>
              <a:cxnLst/>
              <a:rect l="l" t="t" r="r" b="b"/>
              <a:pathLst>
                <a:path w="281" h="653" extrusionOk="0">
                  <a:moveTo>
                    <a:pt x="139" y="1"/>
                  </a:moveTo>
                  <a:cubicBezTo>
                    <a:pt x="64" y="1"/>
                    <a:pt x="0" y="62"/>
                    <a:pt x="0" y="140"/>
                  </a:cubicBezTo>
                  <a:lnTo>
                    <a:pt x="0" y="513"/>
                  </a:lnTo>
                  <a:cubicBezTo>
                    <a:pt x="0" y="588"/>
                    <a:pt x="62" y="652"/>
                    <a:pt x="139" y="652"/>
                  </a:cubicBezTo>
                  <a:cubicBezTo>
                    <a:pt x="217" y="652"/>
                    <a:pt x="281" y="588"/>
                    <a:pt x="280" y="513"/>
                  </a:cubicBezTo>
                  <a:lnTo>
                    <a:pt x="280" y="140"/>
                  </a:lnTo>
                  <a:cubicBezTo>
                    <a:pt x="280" y="64"/>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96;p58">
              <a:extLst>
                <a:ext uri="{FF2B5EF4-FFF2-40B4-BE49-F238E27FC236}">
                  <a16:creationId xmlns:a16="http://schemas.microsoft.com/office/drawing/2014/main" id="{863FBBA6-6B83-054B-996A-A35DEB8C603E}"/>
                </a:ext>
              </a:extLst>
            </p:cNvPr>
            <p:cNvSpPr/>
            <p:nvPr/>
          </p:nvSpPr>
          <p:spPr>
            <a:xfrm>
              <a:off x="6764416" y="4382697"/>
              <a:ext cx="8994" cy="20976"/>
            </a:xfrm>
            <a:custGeom>
              <a:avLst/>
              <a:gdLst/>
              <a:ahLst/>
              <a:cxnLst/>
              <a:rect l="l" t="t" r="r" b="b"/>
              <a:pathLst>
                <a:path w="280" h="653" extrusionOk="0">
                  <a:moveTo>
                    <a:pt x="141" y="1"/>
                  </a:moveTo>
                  <a:cubicBezTo>
                    <a:pt x="64" y="1"/>
                    <a:pt x="0" y="62"/>
                    <a:pt x="0" y="140"/>
                  </a:cubicBezTo>
                  <a:lnTo>
                    <a:pt x="0" y="513"/>
                  </a:lnTo>
                  <a:cubicBezTo>
                    <a:pt x="0" y="588"/>
                    <a:pt x="63" y="652"/>
                    <a:pt x="141" y="652"/>
                  </a:cubicBezTo>
                  <a:cubicBezTo>
                    <a:pt x="217" y="652"/>
                    <a:pt x="280" y="588"/>
                    <a:pt x="280" y="513"/>
                  </a:cubicBezTo>
                  <a:lnTo>
                    <a:pt x="280" y="140"/>
                  </a:lnTo>
                  <a:cubicBezTo>
                    <a:pt x="280" y="64"/>
                    <a:pt x="217"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97;p58">
              <a:extLst>
                <a:ext uri="{FF2B5EF4-FFF2-40B4-BE49-F238E27FC236}">
                  <a16:creationId xmlns:a16="http://schemas.microsoft.com/office/drawing/2014/main" id="{177F6212-3A43-0444-A92F-560C04B4B2FB}"/>
                </a:ext>
              </a:extLst>
            </p:cNvPr>
            <p:cNvSpPr/>
            <p:nvPr/>
          </p:nvSpPr>
          <p:spPr>
            <a:xfrm>
              <a:off x="6791368" y="4180605"/>
              <a:ext cx="9026" cy="8962"/>
            </a:xfrm>
            <a:custGeom>
              <a:avLst/>
              <a:gdLst/>
              <a:ahLst/>
              <a:cxnLst/>
              <a:rect l="l" t="t" r="r" b="b"/>
              <a:pathLst>
                <a:path w="281" h="279" extrusionOk="0">
                  <a:moveTo>
                    <a:pt x="140" y="0"/>
                  </a:moveTo>
                  <a:cubicBezTo>
                    <a:pt x="63" y="0"/>
                    <a:pt x="1" y="63"/>
                    <a:pt x="1" y="139"/>
                  </a:cubicBezTo>
                  <a:cubicBezTo>
                    <a:pt x="1" y="216"/>
                    <a:pt x="63" y="278"/>
                    <a:pt x="140" y="278"/>
                  </a:cubicBezTo>
                  <a:cubicBezTo>
                    <a:pt x="218" y="278"/>
                    <a:pt x="280" y="216"/>
                    <a:pt x="280" y="139"/>
                  </a:cubicBezTo>
                  <a:cubicBezTo>
                    <a:pt x="280" y="63"/>
                    <a:pt x="218"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98;p58">
              <a:extLst>
                <a:ext uri="{FF2B5EF4-FFF2-40B4-BE49-F238E27FC236}">
                  <a16:creationId xmlns:a16="http://schemas.microsoft.com/office/drawing/2014/main" id="{BA21AACC-CB9F-D941-9FA0-09F6DD0C968D}"/>
                </a:ext>
              </a:extLst>
            </p:cNvPr>
            <p:cNvSpPr/>
            <p:nvPr/>
          </p:nvSpPr>
          <p:spPr>
            <a:xfrm>
              <a:off x="6791368" y="4198562"/>
              <a:ext cx="9026" cy="8962"/>
            </a:xfrm>
            <a:custGeom>
              <a:avLst/>
              <a:gdLst/>
              <a:ahLst/>
              <a:cxnLst/>
              <a:rect l="l" t="t" r="r" b="b"/>
              <a:pathLst>
                <a:path w="281" h="279" extrusionOk="0">
                  <a:moveTo>
                    <a:pt x="140" y="0"/>
                  </a:moveTo>
                  <a:cubicBezTo>
                    <a:pt x="63" y="0"/>
                    <a:pt x="1" y="62"/>
                    <a:pt x="1" y="139"/>
                  </a:cubicBezTo>
                  <a:cubicBezTo>
                    <a:pt x="1" y="216"/>
                    <a:pt x="63" y="278"/>
                    <a:pt x="140" y="278"/>
                  </a:cubicBezTo>
                  <a:cubicBezTo>
                    <a:pt x="218" y="278"/>
                    <a:pt x="280" y="216"/>
                    <a:pt x="280" y="139"/>
                  </a:cubicBezTo>
                  <a:cubicBezTo>
                    <a:pt x="280" y="62"/>
                    <a:pt x="218"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99;p58">
              <a:extLst>
                <a:ext uri="{FF2B5EF4-FFF2-40B4-BE49-F238E27FC236}">
                  <a16:creationId xmlns:a16="http://schemas.microsoft.com/office/drawing/2014/main" id="{20935354-10D1-B646-9655-23A3E7FE851B}"/>
                </a:ext>
              </a:extLst>
            </p:cNvPr>
            <p:cNvSpPr/>
            <p:nvPr/>
          </p:nvSpPr>
          <p:spPr>
            <a:xfrm>
              <a:off x="6780864" y="4220663"/>
              <a:ext cx="30067" cy="19498"/>
            </a:xfrm>
            <a:custGeom>
              <a:avLst/>
              <a:gdLst/>
              <a:ahLst/>
              <a:cxnLst/>
              <a:rect l="l" t="t" r="r" b="b"/>
              <a:pathLst>
                <a:path w="936" h="607" extrusionOk="0">
                  <a:moveTo>
                    <a:pt x="467" y="0"/>
                  </a:moveTo>
                  <a:cubicBezTo>
                    <a:pt x="418" y="0"/>
                    <a:pt x="368" y="20"/>
                    <a:pt x="332" y="59"/>
                  </a:cubicBezTo>
                  <a:lnTo>
                    <a:pt x="114" y="291"/>
                  </a:lnTo>
                  <a:cubicBezTo>
                    <a:pt x="1" y="411"/>
                    <a:pt x="83" y="606"/>
                    <a:pt x="248" y="606"/>
                  </a:cubicBezTo>
                  <a:lnTo>
                    <a:pt x="688" y="606"/>
                  </a:lnTo>
                  <a:cubicBezTo>
                    <a:pt x="851" y="606"/>
                    <a:pt x="936" y="411"/>
                    <a:pt x="824" y="291"/>
                  </a:cubicBezTo>
                  <a:lnTo>
                    <a:pt x="604" y="59"/>
                  </a:lnTo>
                  <a:cubicBezTo>
                    <a:pt x="567" y="20"/>
                    <a:pt x="517"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00;p58">
              <a:extLst>
                <a:ext uri="{FF2B5EF4-FFF2-40B4-BE49-F238E27FC236}">
                  <a16:creationId xmlns:a16="http://schemas.microsoft.com/office/drawing/2014/main" id="{3844D567-3E57-D646-A701-121142B37BB5}"/>
                </a:ext>
              </a:extLst>
            </p:cNvPr>
            <p:cNvSpPr/>
            <p:nvPr/>
          </p:nvSpPr>
          <p:spPr>
            <a:xfrm>
              <a:off x="6740227" y="4196699"/>
              <a:ext cx="31287" cy="18021"/>
            </a:xfrm>
            <a:custGeom>
              <a:avLst/>
              <a:gdLst/>
              <a:ahLst/>
              <a:cxnLst/>
              <a:rect l="l" t="t" r="r" b="b"/>
              <a:pathLst>
                <a:path w="974" h="561" extrusionOk="0">
                  <a:moveTo>
                    <a:pt x="281" y="0"/>
                  </a:moveTo>
                  <a:cubicBezTo>
                    <a:pt x="125" y="0"/>
                    <a:pt x="1" y="126"/>
                    <a:pt x="1" y="281"/>
                  </a:cubicBezTo>
                  <a:cubicBezTo>
                    <a:pt x="1" y="436"/>
                    <a:pt x="128" y="560"/>
                    <a:pt x="281" y="560"/>
                  </a:cubicBezTo>
                  <a:lnTo>
                    <a:pt x="693" y="560"/>
                  </a:lnTo>
                  <a:cubicBezTo>
                    <a:pt x="847" y="560"/>
                    <a:pt x="973" y="434"/>
                    <a:pt x="973" y="281"/>
                  </a:cubicBezTo>
                  <a:cubicBezTo>
                    <a:pt x="973" y="125"/>
                    <a:pt x="846" y="0"/>
                    <a:pt x="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701;p58">
              <a:extLst>
                <a:ext uri="{FF2B5EF4-FFF2-40B4-BE49-F238E27FC236}">
                  <a16:creationId xmlns:a16="http://schemas.microsoft.com/office/drawing/2014/main" id="{D9330832-FA31-8245-938E-D155F22A92FF}"/>
                </a:ext>
              </a:extLst>
            </p:cNvPr>
            <p:cNvSpPr/>
            <p:nvPr/>
          </p:nvSpPr>
          <p:spPr>
            <a:xfrm>
              <a:off x="6820216" y="4180830"/>
              <a:ext cx="31287" cy="18021"/>
            </a:xfrm>
            <a:custGeom>
              <a:avLst/>
              <a:gdLst/>
              <a:ahLst/>
              <a:cxnLst/>
              <a:rect l="l" t="t" r="r" b="b"/>
              <a:pathLst>
                <a:path w="974" h="561" extrusionOk="0">
                  <a:moveTo>
                    <a:pt x="281" y="1"/>
                  </a:moveTo>
                  <a:cubicBezTo>
                    <a:pt x="125" y="1"/>
                    <a:pt x="0" y="126"/>
                    <a:pt x="0" y="280"/>
                  </a:cubicBezTo>
                  <a:cubicBezTo>
                    <a:pt x="0" y="436"/>
                    <a:pt x="128" y="561"/>
                    <a:pt x="281" y="561"/>
                  </a:cubicBezTo>
                  <a:lnTo>
                    <a:pt x="692" y="561"/>
                  </a:lnTo>
                  <a:cubicBezTo>
                    <a:pt x="846" y="561"/>
                    <a:pt x="970" y="435"/>
                    <a:pt x="973" y="280"/>
                  </a:cubicBezTo>
                  <a:cubicBezTo>
                    <a:pt x="973" y="125"/>
                    <a:pt x="846" y="1"/>
                    <a:pt x="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702;p58">
              <a:extLst>
                <a:ext uri="{FF2B5EF4-FFF2-40B4-BE49-F238E27FC236}">
                  <a16:creationId xmlns:a16="http://schemas.microsoft.com/office/drawing/2014/main" id="{E6651D13-0227-CA4C-9195-D69DCE10F544}"/>
                </a:ext>
              </a:extLst>
            </p:cNvPr>
            <p:cNvSpPr/>
            <p:nvPr/>
          </p:nvSpPr>
          <p:spPr>
            <a:xfrm>
              <a:off x="6821372" y="4317356"/>
              <a:ext cx="65915" cy="65947"/>
            </a:xfrm>
            <a:custGeom>
              <a:avLst/>
              <a:gdLst/>
              <a:ahLst/>
              <a:cxnLst/>
              <a:rect l="l" t="t" r="r" b="b"/>
              <a:pathLst>
                <a:path w="2052" h="2053" extrusionOk="0">
                  <a:moveTo>
                    <a:pt x="969" y="1"/>
                  </a:moveTo>
                  <a:lnTo>
                    <a:pt x="913" y="38"/>
                  </a:lnTo>
                  <a:cubicBezTo>
                    <a:pt x="810" y="38"/>
                    <a:pt x="727" y="122"/>
                    <a:pt x="727" y="225"/>
                  </a:cubicBezTo>
                  <a:lnTo>
                    <a:pt x="727" y="636"/>
                  </a:lnTo>
                  <a:cubicBezTo>
                    <a:pt x="727" y="667"/>
                    <a:pt x="669" y="691"/>
                    <a:pt x="638" y="691"/>
                  </a:cubicBezTo>
                  <a:lnTo>
                    <a:pt x="187" y="691"/>
                  </a:lnTo>
                  <a:cubicBezTo>
                    <a:pt x="85" y="691"/>
                    <a:pt x="1" y="775"/>
                    <a:pt x="1" y="878"/>
                  </a:cubicBezTo>
                  <a:lnTo>
                    <a:pt x="1" y="1082"/>
                  </a:lnTo>
                  <a:lnTo>
                    <a:pt x="40" y="1139"/>
                  </a:lnTo>
                  <a:cubicBezTo>
                    <a:pt x="40" y="1241"/>
                    <a:pt x="122" y="1325"/>
                    <a:pt x="225" y="1325"/>
                  </a:cubicBezTo>
                  <a:lnTo>
                    <a:pt x="672" y="1325"/>
                  </a:lnTo>
                  <a:cubicBezTo>
                    <a:pt x="703" y="1325"/>
                    <a:pt x="729" y="1350"/>
                    <a:pt x="729" y="1382"/>
                  </a:cubicBezTo>
                  <a:lnTo>
                    <a:pt x="729" y="1828"/>
                  </a:lnTo>
                  <a:cubicBezTo>
                    <a:pt x="729" y="1932"/>
                    <a:pt x="811" y="2014"/>
                    <a:pt x="916" y="2014"/>
                  </a:cubicBezTo>
                  <a:lnTo>
                    <a:pt x="971" y="2052"/>
                  </a:lnTo>
                  <a:lnTo>
                    <a:pt x="1176" y="2052"/>
                  </a:lnTo>
                  <a:cubicBezTo>
                    <a:pt x="1279" y="2052"/>
                    <a:pt x="1361" y="1970"/>
                    <a:pt x="1361" y="1867"/>
                  </a:cubicBezTo>
                  <a:lnTo>
                    <a:pt x="1361" y="1418"/>
                  </a:lnTo>
                  <a:cubicBezTo>
                    <a:pt x="1361" y="1386"/>
                    <a:pt x="1388" y="1362"/>
                    <a:pt x="1418" y="1362"/>
                  </a:cubicBezTo>
                  <a:lnTo>
                    <a:pt x="1865" y="1362"/>
                  </a:lnTo>
                  <a:cubicBezTo>
                    <a:pt x="1968" y="1362"/>
                    <a:pt x="2052" y="1278"/>
                    <a:pt x="2052" y="1175"/>
                  </a:cubicBezTo>
                  <a:lnTo>
                    <a:pt x="2052" y="877"/>
                  </a:lnTo>
                  <a:cubicBezTo>
                    <a:pt x="2049" y="775"/>
                    <a:pt x="1967" y="691"/>
                    <a:pt x="1864" y="691"/>
                  </a:cubicBezTo>
                  <a:lnTo>
                    <a:pt x="1416" y="691"/>
                  </a:lnTo>
                  <a:cubicBezTo>
                    <a:pt x="1386" y="691"/>
                    <a:pt x="1360" y="667"/>
                    <a:pt x="1360" y="635"/>
                  </a:cubicBezTo>
                  <a:lnTo>
                    <a:pt x="1360" y="188"/>
                  </a:lnTo>
                  <a:cubicBezTo>
                    <a:pt x="1360" y="83"/>
                    <a:pt x="1277" y="1"/>
                    <a:pt x="1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703;p58">
              <a:extLst>
                <a:ext uri="{FF2B5EF4-FFF2-40B4-BE49-F238E27FC236}">
                  <a16:creationId xmlns:a16="http://schemas.microsoft.com/office/drawing/2014/main" id="{07A66E21-59B2-E447-8B34-876745CEF635}"/>
                </a:ext>
              </a:extLst>
            </p:cNvPr>
            <p:cNvSpPr/>
            <p:nvPr/>
          </p:nvSpPr>
          <p:spPr>
            <a:xfrm>
              <a:off x="6821276" y="4352050"/>
              <a:ext cx="31191" cy="31255"/>
            </a:xfrm>
            <a:custGeom>
              <a:avLst/>
              <a:gdLst/>
              <a:ahLst/>
              <a:cxnLst/>
              <a:rect l="l" t="t" r="r" b="b"/>
              <a:pathLst>
                <a:path w="971" h="973" extrusionOk="0">
                  <a:moveTo>
                    <a:pt x="1" y="1"/>
                  </a:moveTo>
                  <a:lnTo>
                    <a:pt x="1" y="95"/>
                  </a:lnTo>
                  <a:cubicBezTo>
                    <a:pt x="1" y="198"/>
                    <a:pt x="83" y="282"/>
                    <a:pt x="188" y="282"/>
                  </a:cubicBezTo>
                  <a:lnTo>
                    <a:pt x="633" y="282"/>
                  </a:lnTo>
                  <a:cubicBezTo>
                    <a:pt x="665" y="282"/>
                    <a:pt x="690" y="306"/>
                    <a:pt x="690" y="338"/>
                  </a:cubicBezTo>
                  <a:lnTo>
                    <a:pt x="690" y="787"/>
                  </a:lnTo>
                  <a:cubicBezTo>
                    <a:pt x="690" y="890"/>
                    <a:pt x="774" y="972"/>
                    <a:pt x="877" y="972"/>
                  </a:cubicBezTo>
                  <a:lnTo>
                    <a:pt x="971" y="972"/>
                  </a:lnTo>
                  <a:lnTo>
                    <a:pt x="971" y="59"/>
                  </a:lnTo>
                  <a:cubicBezTo>
                    <a:pt x="971" y="28"/>
                    <a:pt x="945" y="2"/>
                    <a:pt x="91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704;p58">
              <a:extLst>
                <a:ext uri="{FF2B5EF4-FFF2-40B4-BE49-F238E27FC236}">
                  <a16:creationId xmlns:a16="http://schemas.microsoft.com/office/drawing/2014/main" id="{AD75EEC9-4D96-3F4B-8FF9-02BFD09AF9D6}"/>
                </a:ext>
              </a:extLst>
            </p:cNvPr>
            <p:cNvSpPr/>
            <p:nvPr/>
          </p:nvSpPr>
          <p:spPr>
            <a:xfrm>
              <a:off x="6841803" y="4317356"/>
              <a:ext cx="10729" cy="22165"/>
            </a:xfrm>
            <a:custGeom>
              <a:avLst/>
              <a:gdLst/>
              <a:ahLst/>
              <a:cxnLst/>
              <a:rect l="l" t="t" r="r" b="b"/>
              <a:pathLst>
                <a:path w="334" h="690" extrusionOk="0">
                  <a:moveTo>
                    <a:pt x="239" y="1"/>
                  </a:moveTo>
                  <a:cubicBezTo>
                    <a:pt x="136" y="1"/>
                    <a:pt x="52" y="83"/>
                    <a:pt x="52" y="188"/>
                  </a:cubicBezTo>
                  <a:lnTo>
                    <a:pt x="52" y="633"/>
                  </a:lnTo>
                  <a:cubicBezTo>
                    <a:pt x="52" y="662"/>
                    <a:pt x="28" y="687"/>
                    <a:pt x="0" y="690"/>
                  </a:cubicBezTo>
                  <a:lnTo>
                    <a:pt x="277" y="690"/>
                  </a:lnTo>
                  <a:cubicBezTo>
                    <a:pt x="309" y="690"/>
                    <a:pt x="333" y="665"/>
                    <a:pt x="333" y="633"/>
                  </a:cubicBezTo>
                  <a:lnTo>
                    <a:pt x="33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3045;p58">
            <a:extLst>
              <a:ext uri="{FF2B5EF4-FFF2-40B4-BE49-F238E27FC236}">
                <a16:creationId xmlns:a16="http://schemas.microsoft.com/office/drawing/2014/main" id="{2EAB1536-EBF0-B844-AC5C-7ABF37E3CD3A}"/>
              </a:ext>
            </a:extLst>
          </p:cNvPr>
          <p:cNvGrpSpPr/>
          <p:nvPr/>
        </p:nvGrpSpPr>
        <p:grpSpPr>
          <a:xfrm>
            <a:off x="605469" y="1855703"/>
            <a:ext cx="297711" cy="264276"/>
            <a:chOff x="5377201" y="3497682"/>
            <a:chExt cx="297711" cy="264276"/>
          </a:xfrm>
        </p:grpSpPr>
        <p:sp>
          <p:nvSpPr>
            <p:cNvPr id="77" name="Google Shape;3046;p58">
              <a:extLst>
                <a:ext uri="{FF2B5EF4-FFF2-40B4-BE49-F238E27FC236}">
                  <a16:creationId xmlns:a16="http://schemas.microsoft.com/office/drawing/2014/main" id="{782FE9C5-9A7F-E749-AA8F-3B6DD0D9389C}"/>
                </a:ext>
              </a:extLst>
            </p:cNvPr>
            <p:cNvSpPr/>
            <p:nvPr/>
          </p:nvSpPr>
          <p:spPr>
            <a:xfrm>
              <a:off x="5414594" y="3497682"/>
              <a:ext cx="224054" cy="85735"/>
            </a:xfrm>
            <a:custGeom>
              <a:avLst/>
              <a:gdLst/>
              <a:ahLst/>
              <a:cxnLst/>
              <a:rect l="l" t="t" r="r" b="b"/>
              <a:pathLst>
                <a:path w="6975" h="2669" extrusionOk="0">
                  <a:moveTo>
                    <a:pt x="337" y="1"/>
                  </a:moveTo>
                  <a:cubicBezTo>
                    <a:pt x="311" y="1"/>
                    <a:pt x="287" y="2"/>
                    <a:pt x="262" y="8"/>
                  </a:cubicBezTo>
                  <a:cubicBezTo>
                    <a:pt x="94" y="46"/>
                    <a:pt x="0" y="324"/>
                    <a:pt x="0" y="505"/>
                  </a:cubicBezTo>
                  <a:lnTo>
                    <a:pt x="13" y="2669"/>
                  </a:lnTo>
                  <a:lnTo>
                    <a:pt x="455" y="2669"/>
                  </a:lnTo>
                  <a:lnTo>
                    <a:pt x="526" y="2389"/>
                  </a:lnTo>
                  <a:lnTo>
                    <a:pt x="526" y="617"/>
                  </a:lnTo>
                  <a:cubicBezTo>
                    <a:pt x="526" y="587"/>
                    <a:pt x="550" y="468"/>
                    <a:pt x="581" y="468"/>
                  </a:cubicBezTo>
                  <a:lnTo>
                    <a:pt x="6360" y="468"/>
                  </a:lnTo>
                  <a:cubicBezTo>
                    <a:pt x="6390" y="468"/>
                    <a:pt x="6507" y="587"/>
                    <a:pt x="6507" y="617"/>
                  </a:cubicBezTo>
                  <a:lnTo>
                    <a:pt x="6507" y="2667"/>
                  </a:lnTo>
                  <a:lnTo>
                    <a:pt x="6918" y="2667"/>
                  </a:lnTo>
                  <a:lnTo>
                    <a:pt x="6975" y="2386"/>
                  </a:lnTo>
                  <a:lnTo>
                    <a:pt x="6975" y="373"/>
                  </a:lnTo>
                  <a:cubicBezTo>
                    <a:pt x="6975" y="167"/>
                    <a:pt x="6808" y="1"/>
                    <a:pt x="6601" y="1"/>
                  </a:cubicBezTo>
                  <a:lnTo>
                    <a:pt x="5948" y="1"/>
                  </a:lnTo>
                  <a:lnTo>
                    <a:pt x="5860" y="56"/>
                  </a:lnTo>
                  <a:lnTo>
                    <a:pt x="1039" y="56"/>
                  </a:lnTo>
                  <a:lnTo>
                    <a:pt x="9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047;p58">
              <a:extLst>
                <a:ext uri="{FF2B5EF4-FFF2-40B4-BE49-F238E27FC236}">
                  <a16:creationId xmlns:a16="http://schemas.microsoft.com/office/drawing/2014/main" id="{727A72C2-473A-3540-AE40-990BF707FAB9}"/>
                </a:ext>
              </a:extLst>
            </p:cNvPr>
            <p:cNvSpPr/>
            <p:nvPr/>
          </p:nvSpPr>
          <p:spPr>
            <a:xfrm>
              <a:off x="5413405" y="3497971"/>
              <a:ext cx="17989" cy="89044"/>
            </a:xfrm>
            <a:custGeom>
              <a:avLst/>
              <a:gdLst/>
              <a:ahLst/>
              <a:cxnLst/>
              <a:rect l="l" t="t" r="r" b="b"/>
              <a:pathLst>
                <a:path w="560" h="2772" extrusionOk="0">
                  <a:moveTo>
                    <a:pt x="299" y="0"/>
                  </a:moveTo>
                  <a:cubicBezTo>
                    <a:pt x="138" y="29"/>
                    <a:pt x="1" y="181"/>
                    <a:pt x="1" y="365"/>
                  </a:cubicBezTo>
                  <a:lnTo>
                    <a:pt x="1" y="2771"/>
                  </a:lnTo>
                  <a:lnTo>
                    <a:pt x="560" y="2771"/>
                  </a:lnTo>
                  <a:lnTo>
                    <a:pt x="560" y="2380"/>
                  </a:lnTo>
                  <a:lnTo>
                    <a:pt x="393" y="2380"/>
                  </a:lnTo>
                  <a:cubicBezTo>
                    <a:pt x="343" y="2380"/>
                    <a:pt x="299" y="2338"/>
                    <a:pt x="299" y="2286"/>
                  </a:cubicBezTo>
                  <a:lnTo>
                    <a:pt x="29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048;p58">
              <a:extLst>
                <a:ext uri="{FF2B5EF4-FFF2-40B4-BE49-F238E27FC236}">
                  <a16:creationId xmlns:a16="http://schemas.microsoft.com/office/drawing/2014/main" id="{BC4FF467-7E20-0748-856C-9B3C8834EACA}"/>
                </a:ext>
              </a:extLst>
            </p:cNvPr>
            <p:cNvSpPr/>
            <p:nvPr/>
          </p:nvSpPr>
          <p:spPr>
            <a:xfrm>
              <a:off x="5431362" y="3506773"/>
              <a:ext cx="207286" cy="79118"/>
            </a:xfrm>
            <a:custGeom>
              <a:avLst/>
              <a:gdLst/>
              <a:ahLst/>
              <a:cxnLst/>
              <a:rect l="l" t="t" r="r" b="b"/>
              <a:pathLst>
                <a:path w="6453" h="2463" extrusionOk="0">
                  <a:moveTo>
                    <a:pt x="95" y="0"/>
                  </a:moveTo>
                  <a:cubicBezTo>
                    <a:pt x="44" y="0"/>
                    <a:pt x="1" y="41"/>
                    <a:pt x="1" y="94"/>
                  </a:cubicBezTo>
                  <a:lnTo>
                    <a:pt x="1" y="336"/>
                  </a:lnTo>
                  <a:cubicBezTo>
                    <a:pt x="1" y="333"/>
                    <a:pt x="1" y="311"/>
                    <a:pt x="19" y="294"/>
                  </a:cubicBezTo>
                  <a:cubicBezTo>
                    <a:pt x="35" y="279"/>
                    <a:pt x="54" y="279"/>
                    <a:pt x="57" y="279"/>
                  </a:cubicBezTo>
                  <a:lnTo>
                    <a:pt x="468" y="279"/>
                  </a:lnTo>
                  <a:lnTo>
                    <a:pt x="558" y="223"/>
                  </a:lnTo>
                  <a:lnTo>
                    <a:pt x="5331" y="226"/>
                  </a:lnTo>
                  <a:lnTo>
                    <a:pt x="5426" y="281"/>
                  </a:lnTo>
                  <a:lnTo>
                    <a:pt x="5838" y="281"/>
                  </a:lnTo>
                  <a:cubicBezTo>
                    <a:pt x="5868" y="281"/>
                    <a:pt x="5893" y="307"/>
                    <a:pt x="5893" y="337"/>
                  </a:cubicBezTo>
                  <a:lnTo>
                    <a:pt x="5893" y="2462"/>
                  </a:lnTo>
                  <a:lnTo>
                    <a:pt x="6453" y="2462"/>
                  </a:lnTo>
                  <a:lnTo>
                    <a:pt x="6453" y="2108"/>
                  </a:lnTo>
                  <a:lnTo>
                    <a:pt x="6283" y="2108"/>
                  </a:lnTo>
                  <a:cubicBezTo>
                    <a:pt x="6233" y="2106"/>
                    <a:pt x="6192" y="2064"/>
                    <a:pt x="6192" y="2014"/>
                  </a:cubicBezTo>
                  <a:lnTo>
                    <a:pt x="6192" y="185"/>
                  </a:lnTo>
                  <a:cubicBezTo>
                    <a:pt x="6192" y="83"/>
                    <a:pt x="6108" y="0"/>
                    <a:pt x="600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049;p58">
              <a:extLst>
                <a:ext uri="{FF2B5EF4-FFF2-40B4-BE49-F238E27FC236}">
                  <a16:creationId xmlns:a16="http://schemas.microsoft.com/office/drawing/2014/main" id="{BA01E690-F1CF-D24C-8D89-4A82A1DFBFC1}"/>
                </a:ext>
              </a:extLst>
            </p:cNvPr>
            <p:cNvSpPr/>
            <p:nvPr/>
          </p:nvSpPr>
          <p:spPr>
            <a:xfrm>
              <a:off x="5446429" y="3497778"/>
              <a:ext cx="159295" cy="16254"/>
            </a:xfrm>
            <a:custGeom>
              <a:avLst/>
              <a:gdLst/>
              <a:ahLst/>
              <a:cxnLst/>
              <a:rect l="l" t="t" r="r" b="b"/>
              <a:pathLst>
                <a:path w="4959" h="506" extrusionOk="0">
                  <a:moveTo>
                    <a:pt x="1" y="1"/>
                  </a:moveTo>
                  <a:lnTo>
                    <a:pt x="1" y="282"/>
                  </a:lnTo>
                  <a:lnTo>
                    <a:pt x="57" y="506"/>
                  </a:lnTo>
                  <a:lnTo>
                    <a:pt x="4902" y="506"/>
                  </a:lnTo>
                  <a:lnTo>
                    <a:pt x="4959" y="282"/>
                  </a:lnTo>
                  <a:lnTo>
                    <a:pt x="49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050;p58">
              <a:extLst>
                <a:ext uri="{FF2B5EF4-FFF2-40B4-BE49-F238E27FC236}">
                  <a16:creationId xmlns:a16="http://schemas.microsoft.com/office/drawing/2014/main" id="{879DA3C9-109C-4546-A411-99AB43662734}"/>
                </a:ext>
              </a:extLst>
            </p:cNvPr>
            <p:cNvSpPr/>
            <p:nvPr/>
          </p:nvSpPr>
          <p:spPr>
            <a:xfrm>
              <a:off x="5446429" y="3506773"/>
              <a:ext cx="159295" cy="8994"/>
            </a:xfrm>
            <a:custGeom>
              <a:avLst/>
              <a:gdLst/>
              <a:ahLst/>
              <a:cxnLst/>
              <a:rect l="l" t="t" r="r" b="b"/>
              <a:pathLst>
                <a:path w="4959" h="280" extrusionOk="0">
                  <a:moveTo>
                    <a:pt x="1" y="0"/>
                  </a:moveTo>
                  <a:lnTo>
                    <a:pt x="1" y="279"/>
                  </a:lnTo>
                  <a:lnTo>
                    <a:pt x="4959" y="279"/>
                  </a:lnTo>
                  <a:lnTo>
                    <a:pt x="495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051;p58">
              <a:extLst>
                <a:ext uri="{FF2B5EF4-FFF2-40B4-BE49-F238E27FC236}">
                  <a16:creationId xmlns:a16="http://schemas.microsoft.com/office/drawing/2014/main" id="{E93D5A2D-27DD-5948-9D93-8D0951162B95}"/>
                </a:ext>
              </a:extLst>
            </p:cNvPr>
            <p:cNvSpPr/>
            <p:nvPr/>
          </p:nvSpPr>
          <p:spPr>
            <a:xfrm>
              <a:off x="5396411" y="3583388"/>
              <a:ext cx="69160" cy="16864"/>
            </a:xfrm>
            <a:custGeom>
              <a:avLst/>
              <a:gdLst/>
              <a:ahLst/>
              <a:cxnLst/>
              <a:rect l="l" t="t" r="r" b="b"/>
              <a:pathLst>
                <a:path w="2153" h="525" extrusionOk="0">
                  <a:moveTo>
                    <a:pt x="242" y="1"/>
                  </a:moveTo>
                  <a:lnTo>
                    <a:pt x="185" y="40"/>
                  </a:lnTo>
                  <a:cubicBezTo>
                    <a:pt x="83" y="40"/>
                    <a:pt x="0" y="122"/>
                    <a:pt x="0" y="225"/>
                  </a:cubicBezTo>
                  <a:lnTo>
                    <a:pt x="0" y="525"/>
                  </a:lnTo>
                  <a:lnTo>
                    <a:pt x="2153" y="525"/>
                  </a:lnTo>
                  <a:lnTo>
                    <a:pt x="21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052;p58">
              <a:extLst>
                <a:ext uri="{FF2B5EF4-FFF2-40B4-BE49-F238E27FC236}">
                  <a16:creationId xmlns:a16="http://schemas.microsoft.com/office/drawing/2014/main" id="{FC5343F8-BC08-6E47-97DE-EA5FBBBC50E3}"/>
                </a:ext>
              </a:extLst>
            </p:cNvPr>
            <p:cNvSpPr/>
            <p:nvPr/>
          </p:nvSpPr>
          <p:spPr>
            <a:xfrm>
              <a:off x="5395191" y="3583388"/>
              <a:ext cx="70348" cy="19241"/>
            </a:xfrm>
            <a:custGeom>
              <a:avLst/>
              <a:gdLst/>
              <a:ahLst/>
              <a:cxnLst/>
              <a:rect l="l" t="t" r="r" b="b"/>
              <a:pathLst>
                <a:path w="2190" h="599" extrusionOk="0">
                  <a:moveTo>
                    <a:pt x="186" y="1"/>
                  </a:moveTo>
                  <a:cubicBezTo>
                    <a:pt x="83" y="1"/>
                    <a:pt x="0" y="85"/>
                    <a:pt x="0" y="188"/>
                  </a:cubicBezTo>
                  <a:lnTo>
                    <a:pt x="0" y="599"/>
                  </a:lnTo>
                  <a:lnTo>
                    <a:pt x="2189" y="599"/>
                  </a:lnTo>
                  <a:lnTo>
                    <a:pt x="2189" y="244"/>
                  </a:lnTo>
                  <a:lnTo>
                    <a:pt x="335" y="244"/>
                  </a:lnTo>
                  <a:cubicBezTo>
                    <a:pt x="306" y="244"/>
                    <a:pt x="280" y="218"/>
                    <a:pt x="280" y="188"/>
                  </a:cubicBezTo>
                  <a:lnTo>
                    <a:pt x="2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053;p58">
              <a:extLst>
                <a:ext uri="{FF2B5EF4-FFF2-40B4-BE49-F238E27FC236}">
                  <a16:creationId xmlns:a16="http://schemas.microsoft.com/office/drawing/2014/main" id="{6F6DD3B8-3A7E-DC46-AA82-6850383C9A7B}"/>
                </a:ext>
              </a:extLst>
            </p:cNvPr>
            <p:cNvSpPr/>
            <p:nvPr/>
          </p:nvSpPr>
          <p:spPr>
            <a:xfrm>
              <a:off x="5588931" y="3583388"/>
              <a:ext cx="68003" cy="16864"/>
            </a:xfrm>
            <a:custGeom>
              <a:avLst/>
              <a:gdLst/>
              <a:ahLst/>
              <a:cxnLst/>
              <a:rect l="l" t="t" r="r" b="b"/>
              <a:pathLst>
                <a:path w="2117" h="525" extrusionOk="0">
                  <a:moveTo>
                    <a:pt x="281" y="1"/>
                  </a:moveTo>
                  <a:lnTo>
                    <a:pt x="0" y="57"/>
                  </a:lnTo>
                  <a:lnTo>
                    <a:pt x="0" y="525"/>
                  </a:lnTo>
                  <a:lnTo>
                    <a:pt x="2059" y="525"/>
                  </a:lnTo>
                  <a:lnTo>
                    <a:pt x="2115" y="244"/>
                  </a:lnTo>
                  <a:lnTo>
                    <a:pt x="2115" y="188"/>
                  </a:lnTo>
                  <a:cubicBezTo>
                    <a:pt x="2117" y="85"/>
                    <a:pt x="2031" y="1"/>
                    <a:pt x="1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054;p58">
              <a:extLst>
                <a:ext uri="{FF2B5EF4-FFF2-40B4-BE49-F238E27FC236}">
                  <a16:creationId xmlns:a16="http://schemas.microsoft.com/office/drawing/2014/main" id="{2ADE2E47-C804-E549-99D2-4E79299CF371}"/>
                </a:ext>
              </a:extLst>
            </p:cNvPr>
            <p:cNvSpPr/>
            <p:nvPr/>
          </p:nvSpPr>
          <p:spPr>
            <a:xfrm>
              <a:off x="5586554" y="3583388"/>
              <a:ext cx="70348" cy="18599"/>
            </a:xfrm>
            <a:custGeom>
              <a:avLst/>
              <a:gdLst/>
              <a:ahLst/>
              <a:cxnLst/>
              <a:rect l="l" t="t" r="r" b="b"/>
              <a:pathLst>
                <a:path w="2190" h="579" extrusionOk="0">
                  <a:moveTo>
                    <a:pt x="0" y="1"/>
                  </a:moveTo>
                  <a:lnTo>
                    <a:pt x="0" y="578"/>
                  </a:lnTo>
                  <a:lnTo>
                    <a:pt x="2189" y="578"/>
                  </a:lnTo>
                  <a:lnTo>
                    <a:pt x="2189" y="244"/>
                  </a:lnTo>
                  <a:lnTo>
                    <a:pt x="409" y="244"/>
                  </a:lnTo>
                  <a:cubicBezTo>
                    <a:pt x="380" y="244"/>
                    <a:pt x="355" y="218"/>
                    <a:pt x="355" y="188"/>
                  </a:cubicBezTo>
                  <a:lnTo>
                    <a:pt x="35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055;p58">
              <a:extLst>
                <a:ext uri="{FF2B5EF4-FFF2-40B4-BE49-F238E27FC236}">
                  <a16:creationId xmlns:a16="http://schemas.microsoft.com/office/drawing/2014/main" id="{DB0F0C16-4EFF-6448-A01B-75997F3599C1}"/>
                </a:ext>
              </a:extLst>
            </p:cNvPr>
            <p:cNvSpPr/>
            <p:nvPr/>
          </p:nvSpPr>
          <p:spPr>
            <a:xfrm>
              <a:off x="5478424" y="3583388"/>
              <a:ext cx="23385" cy="19209"/>
            </a:xfrm>
            <a:custGeom>
              <a:avLst/>
              <a:gdLst/>
              <a:ahLst/>
              <a:cxnLst/>
              <a:rect l="l" t="t" r="r" b="b"/>
              <a:pathLst>
                <a:path w="728" h="598" extrusionOk="0">
                  <a:moveTo>
                    <a:pt x="364" y="1"/>
                  </a:moveTo>
                  <a:lnTo>
                    <a:pt x="1" y="76"/>
                  </a:lnTo>
                  <a:lnTo>
                    <a:pt x="1" y="597"/>
                  </a:lnTo>
                  <a:lnTo>
                    <a:pt x="727" y="597"/>
                  </a:lnTo>
                  <a:lnTo>
                    <a:pt x="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056;p58">
              <a:extLst>
                <a:ext uri="{FF2B5EF4-FFF2-40B4-BE49-F238E27FC236}">
                  <a16:creationId xmlns:a16="http://schemas.microsoft.com/office/drawing/2014/main" id="{BF96B987-0122-134D-AE2F-343D91BC573A}"/>
                </a:ext>
              </a:extLst>
            </p:cNvPr>
            <p:cNvSpPr/>
            <p:nvPr/>
          </p:nvSpPr>
          <p:spPr>
            <a:xfrm>
              <a:off x="5479356" y="3583388"/>
              <a:ext cx="21554" cy="19241"/>
            </a:xfrm>
            <a:custGeom>
              <a:avLst/>
              <a:gdLst/>
              <a:ahLst/>
              <a:cxnLst/>
              <a:rect l="l" t="t" r="r" b="b"/>
              <a:pathLst>
                <a:path w="671" h="599" extrusionOk="0">
                  <a:moveTo>
                    <a:pt x="1" y="1"/>
                  </a:moveTo>
                  <a:lnTo>
                    <a:pt x="1" y="599"/>
                  </a:lnTo>
                  <a:lnTo>
                    <a:pt x="671" y="599"/>
                  </a:lnTo>
                  <a:lnTo>
                    <a:pt x="671" y="244"/>
                  </a:lnTo>
                  <a:lnTo>
                    <a:pt x="391" y="244"/>
                  </a:lnTo>
                  <a:cubicBezTo>
                    <a:pt x="360" y="244"/>
                    <a:pt x="336" y="218"/>
                    <a:pt x="336" y="188"/>
                  </a:cubicBezTo>
                  <a:lnTo>
                    <a:pt x="33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057;p58">
              <a:extLst>
                <a:ext uri="{FF2B5EF4-FFF2-40B4-BE49-F238E27FC236}">
                  <a16:creationId xmlns:a16="http://schemas.microsoft.com/office/drawing/2014/main" id="{49568484-2607-7C4A-A2D5-872E6ADAE8B0}"/>
                </a:ext>
              </a:extLst>
            </p:cNvPr>
            <p:cNvSpPr/>
            <p:nvPr/>
          </p:nvSpPr>
          <p:spPr>
            <a:xfrm>
              <a:off x="5464386" y="3573269"/>
              <a:ext cx="16832" cy="26983"/>
            </a:xfrm>
            <a:custGeom>
              <a:avLst/>
              <a:gdLst/>
              <a:ahLst/>
              <a:cxnLst/>
              <a:rect l="l" t="t" r="r" b="b"/>
              <a:pathLst>
                <a:path w="524" h="840" extrusionOk="0">
                  <a:moveTo>
                    <a:pt x="244" y="0"/>
                  </a:moveTo>
                  <a:lnTo>
                    <a:pt x="95" y="38"/>
                  </a:lnTo>
                  <a:cubicBezTo>
                    <a:pt x="44" y="38"/>
                    <a:pt x="0" y="80"/>
                    <a:pt x="0" y="132"/>
                  </a:cubicBezTo>
                  <a:lnTo>
                    <a:pt x="0" y="840"/>
                  </a:lnTo>
                  <a:lnTo>
                    <a:pt x="485" y="840"/>
                  </a:lnTo>
                  <a:lnTo>
                    <a:pt x="523" y="559"/>
                  </a:lnTo>
                  <a:lnTo>
                    <a:pt x="523" y="91"/>
                  </a:lnTo>
                  <a:cubicBezTo>
                    <a:pt x="522" y="41"/>
                    <a:pt x="480" y="0"/>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058;p58">
              <a:extLst>
                <a:ext uri="{FF2B5EF4-FFF2-40B4-BE49-F238E27FC236}">
                  <a16:creationId xmlns:a16="http://schemas.microsoft.com/office/drawing/2014/main" id="{0AA19A53-CAA3-3344-A0A0-84B99B89A1CA}"/>
                </a:ext>
              </a:extLst>
            </p:cNvPr>
            <p:cNvSpPr/>
            <p:nvPr/>
          </p:nvSpPr>
          <p:spPr>
            <a:xfrm>
              <a:off x="5463165" y="3573269"/>
              <a:ext cx="17989" cy="28750"/>
            </a:xfrm>
            <a:custGeom>
              <a:avLst/>
              <a:gdLst/>
              <a:ahLst/>
              <a:cxnLst/>
              <a:rect l="l" t="t" r="r" b="b"/>
              <a:pathLst>
                <a:path w="560" h="895" extrusionOk="0">
                  <a:moveTo>
                    <a:pt x="95" y="0"/>
                  </a:moveTo>
                  <a:cubicBezTo>
                    <a:pt x="44" y="0"/>
                    <a:pt x="1" y="41"/>
                    <a:pt x="1" y="93"/>
                  </a:cubicBezTo>
                  <a:lnTo>
                    <a:pt x="1" y="895"/>
                  </a:lnTo>
                  <a:lnTo>
                    <a:pt x="560" y="895"/>
                  </a:lnTo>
                  <a:lnTo>
                    <a:pt x="560" y="560"/>
                  </a:lnTo>
                  <a:lnTo>
                    <a:pt x="335" y="560"/>
                  </a:lnTo>
                  <a:cubicBezTo>
                    <a:pt x="305" y="559"/>
                    <a:pt x="282" y="533"/>
                    <a:pt x="282" y="503"/>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059;p58">
              <a:extLst>
                <a:ext uri="{FF2B5EF4-FFF2-40B4-BE49-F238E27FC236}">
                  <a16:creationId xmlns:a16="http://schemas.microsoft.com/office/drawing/2014/main" id="{32BC7A94-3F0C-984A-A2C5-4896D450CB81}"/>
                </a:ext>
              </a:extLst>
            </p:cNvPr>
            <p:cNvSpPr/>
            <p:nvPr/>
          </p:nvSpPr>
          <p:spPr>
            <a:xfrm>
              <a:off x="5500301" y="3573269"/>
              <a:ext cx="88658" cy="26983"/>
            </a:xfrm>
            <a:custGeom>
              <a:avLst/>
              <a:gdLst/>
              <a:ahLst/>
              <a:cxnLst/>
              <a:rect l="l" t="t" r="r" b="b"/>
              <a:pathLst>
                <a:path w="2760" h="840" extrusionOk="0">
                  <a:moveTo>
                    <a:pt x="242" y="0"/>
                  </a:moveTo>
                  <a:lnTo>
                    <a:pt x="55" y="38"/>
                  </a:lnTo>
                  <a:cubicBezTo>
                    <a:pt x="4" y="38"/>
                    <a:pt x="0" y="80"/>
                    <a:pt x="0" y="132"/>
                  </a:cubicBezTo>
                  <a:lnTo>
                    <a:pt x="0" y="840"/>
                  </a:lnTo>
                  <a:lnTo>
                    <a:pt x="2722" y="840"/>
                  </a:lnTo>
                  <a:lnTo>
                    <a:pt x="2759" y="559"/>
                  </a:lnTo>
                  <a:lnTo>
                    <a:pt x="2759" y="91"/>
                  </a:lnTo>
                  <a:cubicBezTo>
                    <a:pt x="2759" y="41"/>
                    <a:pt x="2717" y="0"/>
                    <a:pt x="2667" y="0"/>
                  </a:cubicBezTo>
                  <a:lnTo>
                    <a:pt x="2480" y="0"/>
                  </a:lnTo>
                  <a:lnTo>
                    <a:pt x="2347" y="55"/>
                  </a:lnTo>
                  <a:lnTo>
                    <a:pt x="2202" y="0"/>
                  </a:lnTo>
                  <a:lnTo>
                    <a:pt x="1921" y="0"/>
                  </a:lnTo>
                  <a:lnTo>
                    <a:pt x="1778" y="38"/>
                  </a:lnTo>
                  <a:lnTo>
                    <a:pt x="1643" y="0"/>
                  </a:lnTo>
                  <a:lnTo>
                    <a:pt x="1362" y="0"/>
                  </a:lnTo>
                  <a:lnTo>
                    <a:pt x="1213" y="38"/>
                  </a:lnTo>
                  <a:lnTo>
                    <a:pt x="1083" y="0"/>
                  </a:lnTo>
                  <a:lnTo>
                    <a:pt x="804" y="0"/>
                  </a:lnTo>
                  <a:lnTo>
                    <a:pt x="663" y="38"/>
                  </a:lnTo>
                  <a:lnTo>
                    <a:pt x="5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060;p58">
              <a:extLst>
                <a:ext uri="{FF2B5EF4-FFF2-40B4-BE49-F238E27FC236}">
                  <a16:creationId xmlns:a16="http://schemas.microsoft.com/office/drawing/2014/main" id="{4334165C-82AA-404C-A7B1-4DED9348622D}"/>
                </a:ext>
              </a:extLst>
            </p:cNvPr>
            <p:cNvSpPr/>
            <p:nvPr/>
          </p:nvSpPr>
          <p:spPr>
            <a:xfrm>
              <a:off x="5499112" y="3573269"/>
              <a:ext cx="19209" cy="29360"/>
            </a:xfrm>
            <a:custGeom>
              <a:avLst/>
              <a:gdLst/>
              <a:ahLst/>
              <a:cxnLst/>
              <a:rect l="l" t="t" r="r" b="b"/>
              <a:pathLst>
                <a:path w="598" h="914" extrusionOk="0">
                  <a:moveTo>
                    <a:pt x="95" y="0"/>
                  </a:moveTo>
                  <a:cubicBezTo>
                    <a:pt x="44" y="0"/>
                    <a:pt x="1" y="41"/>
                    <a:pt x="1" y="93"/>
                  </a:cubicBezTo>
                  <a:lnTo>
                    <a:pt x="1" y="914"/>
                  </a:lnTo>
                  <a:lnTo>
                    <a:pt x="597" y="914"/>
                  </a:lnTo>
                  <a:lnTo>
                    <a:pt x="597" y="559"/>
                  </a:lnTo>
                  <a:lnTo>
                    <a:pt x="337" y="559"/>
                  </a:lnTo>
                  <a:cubicBezTo>
                    <a:pt x="303" y="559"/>
                    <a:pt x="280" y="533"/>
                    <a:pt x="280" y="503"/>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061;p58">
              <a:extLst>
                <a:ext uri="{FF2B5EF4-FFF2-40B4-BE49-F238E27FC236}">
                  <a16:creationId xmlns:a16="http://schemas.microsoft.com/office/drawing/2014/main" id="{D0511A97-9FFA-9142-AE34-D8791AC78359}"/>
                </a:ext>
              </a:extLst>
            </p:cNvPr>
            <p:cNvSpPr/>
            <p:nvPr/>
          </p:nvSpPr>
          <p:spPr>
            <a:xfrm>
              <a:off x="5517070" y="3573269"/>
              <a:ext cx="19209" cy="29360"/>
            </a:xfrm>
            <a:custGeom>
              <a:avLst/>
              <a:gdLst/>
              <a:ahLst/>
              <a:cxnLst/>
              <a:rect l="l" t="t" r="r" b="b"/>
              <a:pathLst>
                <a:path w="598" h="914" extrusionOk="0">
                  <a:moveTo>
                    <a:pt x="1" y="0"/>
                  </a:moveTo>
                  <a:lnTo>
                    <a:pt x="1" y="914"/>
                  </a:lnTo>
                  <a:lnTo>
                    <a:pt x="597" y="914"/>
                  </a:lnTo>
                  <a:lnTo>
                    <a:pt x="597" y="559"/>
                  </a:lnTo>
                  <a:lnTo>
                    <a:pt x="337" y="559"/>
                  </a:lnTo>
                  <a:cubicBezTo>
                    <a:pt x="306" y="559"/>
                    <a:pt x="282" y="533"/>
                    <a:pt x="282" y="503"/>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062;p58">
              <a:extLst>
                <a:ext uri="{FF2B5EF4-FFF2-40B4-BE49-F238E27FC236}">
                  <a16:creationId xmlns:a16="http://schemas.microsoft.com/office/drawing/2014/main" id="{61B9118C-2F8A-4140-BDFD-733E22F56A22}"/>
                </a:ext>
              </a:extLst>
            </p:cNvPr>
            <p:cNvSpPr/>
            <p:nvPr/>
          </p:nvSpPr>
          <p:spPr>
            <a:xfrm>
              <a:off x="5535027" y="3573269"/>
              <a:ext cx="19177" cy="29360"/>
            </a:xfrm>
            <a:custGeom>
              <a:avLst/>
              <a:gdLst/>
              <a:ahLst/>
              <a:cxnLst/>
              <a:rect l="l" t="t" r="r" b="b"/>
              <a:pathLst>
                <a:path w="597" h="914" extrusionOk="0">
                  <a:moveTo>
                    <a:pt x="0" y="0"/>
                  </a:moveTo>
                  <a:lnTo>
                    <a:pt x="0" y="914"/>
                  </a:lnTo>
                  <a:lnTo>
                    <a:pt x="597" y="914"/>
                  </a:lnTo>
                  <a:lnTo>
                    <a:pt x="597" y="559"/>
                  </a:lnTo>
                  <a:lnTo>
                    <a:pt x="338" y="559"/>
                  </a:lnTo>
                  <a:cubicBezTo>
                    <a:pt x="306" y="559"/>
                    <a:pt x="281" y="533"/>
                    <a:pt x="281" y="503"/>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063;p58">
              <a:extLst>
                <a:ext uri="{FF2B5EF4-FFF2-40B4-BE49-F238E27FC236}">
                  <a16:creationId xmlns:a16="http://schemas.microsoft.com/office/drawing/2014/main" id="{B35CDEF9-93B7-BF40-93E3-9578DD0BCC90}"/>
                </a:ext>
              </a:extLst>
            </p:cNvPr>
            <p:cNvSpPr/>
            <p:nvPr/>
          </p:nvSpPr>
          <p:spPr>
            <a:xfrm>
              <a:off x="5552984" y="3573269"/>
              <a:ext cx="19241" cy="29360"/>
            </a:xfrm>
            <a:custGeom>
              <a:avLst/>
              <a:gdLst/>
              <a:ahLst/>
              <a:cxnLst/>
              <a:rect l="l" t="t" r="r" b="b"/>
              <a:pathLst>
                <a:path w="599" h="914" extrusionOk="0">
                  <a:moveTo>
                    <a:pt x="0" y="0"/>
                  </a:moveTo>
                  <a:lnTo>
                    <a:pt x="0" y="914"/>
                  </a:lnTo>
                  <a:lnTo>
                    <a:pt x="598" y="914"/>
                  </a:lnTo>
                  <a:lnTo>
                    <a:pt x="598" y="559"/>
                  </a:lnTo>
                  <a:lnTo>
                    <a:pt x="338" y="559"/>
                  </a:lnTo>
                  <a:cubicBezTo>
                    <a:pt x="307" y="559"/>
                    <a:pt x="281" y="533"/>
                    <a:pt x="281" y="503"/>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064;p58">
              <a:extLst>
                <a:ext uri="{FF2B5EF4-FFF2-40B4-BE49-F238E27FC236}">
                  <a16:creationId xmlns:a16="http://schemas.microsoft.com/office/drawing/2014/main" id="{AB3ABCEB-A346-AD4B-93BB-21295A9A80C9}"/>
                </a:ext>
              </a:extLst>
            </p:cNvPr>
            <p:cNvSpPr/>
            <p:nvPr/>
          </p:nvSpPr>
          <p:spPr>
            <a:xfrm>
              <a:off x="5570974" y="3573269"/>
              <a:ext cx="17989" cy="29360"/>
            </a:xfrm>
            <a:custGeom>
              <a:avLst/>
              <a:gdLst/>
              <a:ahLst/>
              <a:cxnLst/>
              <a:rect l="l" t="t" r="r" b="b"/>
              <a:pathLst>
                <a:path w="560" h="914" extrusionOk="0">
                  <a:moveTo>
                    <a:pt x="0" y="0"/>
                  </a:moveTo>
                  <a:lnTo>
                    <a:pt x="0" y="914"/>
                  </a:lnTo>
                  <a:lnTo>
                    <a:pt x="559" y="914"/>
                  </a:lnTo>
                  <a:lnTo>
                    <a:pt x="559" y="559"/>
                  </a:lnTo>
                  <a:lnTo>
                    <a:pt x="335" y="559"/>
                  </a:lnTo>
                  <a:cubicBezTo>
                    <a:pt x="306" y="559"/>
                    <a:pt x="280" y="533"/>
                    <a:pt x="280" y="503"/>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065;p58">
              <a:extLst>
                <a:ext uri="{FF2B5EF4-FFF2-40B4-BE49-F238E27FC236}">
                  <a16:creationId xmlns:a16="http://schemas.microsoft.com/office/drawing/2014/main" id="{F01F2DBA-3C69-444B-A539-6EC455509966}"/>
                </a:ext>
              </a:extLst>
            </p:cNvPr>
            <p:cNvSpPr/>
            <p:nvPr/>
          </p:nvSpPr>
          <p:spPr>
            <a:xfrm>
              <a:off x="5378454" y="3600093"/>
              <a:ext cx="296459" cy="160613"/>
            </a:xfrm>
            <a:custGeom>
              <a:avLst/>
              <a:gdLst/>
              <a:ahLst/>
              <a:cxnLst/>
              <a:rect l="l" t="t" r="r" b="b"/>
              <a:pathLst>
                <a:path w="9229" h="5000" extrusionOk="0">
                  <a:moveTo>
                    <a:pt x="242" y="0"/>
                  </a:moveTo>
                  <a:cubicBezTo>
                    <a:pt x="86" y="0"/>
                    <a:pt x="36" y="362"/>
                    <a:pt x="36" y="516"/>
                  </a:cubicBezTo>
                  <a:lnTo>
                    <a:pt x="0" y="4718"/>
                  </a:lnTo>
                  <a:cubicBezTo>
                    <a:pt x="0" y="4873"/>
                    <a:pt x="126" y="4999"/>
                    <a:pt x="280" y="4999"/>
                  </a:cubicBezTo>
                  <a:lnTo>
                    <a:pt x="8570" y="4992"/>
                  </a:lnTo>
                  <a:cubicBezTo>
                    <a:pt x="8724" y="4992"/>
                    <a:pt x="9229" y="4909"/>
                    <a:pt x="9228" y="4755"/>
                  </a:cubicBezTo>
                  <a:lnTo>
                    <a:pt x="9228" y="281"/>
                  </a:lnTo>
                  <a:cubicBezTo>
                    <a:pt x="9228" y="125"/>
                    <a:pt x="9102" y="0"/>
                    <a:pt x="8948" y="0"/>
                  </a:cubicBezTo>
                  <a:lnTo>
                    <a:pt x="7548" y="0"/>
                  </a:lnTo>
                  <a:lnTo>
                    <a:pt x="7472" y="57"/>
                  </a:lnTo>
                  <a:lnTo>
                    <a:pt x="1736" y="57"/>
                  </a:lnTo>
                  <a:lnTo>
                    <a:pt x="16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066;p58">
              <a:extLst>
                <a:ext uri="{FF2B5EF4-FFF2-40B4-BE49-F238E27FC236}">
                  <a16:creationId xmlns:a16="http://schemas.microsoft.com/office/drawing/2014/main" id="{6F2CC3D0-74F7-8D44-B2FD-B030C0DB477A}"/>
                </a:ext>
              </a:extLst>
            </p:cNvPr>
            <p:cNvSpPr/>
            <p:nvPr/>
          </p:nvSpPr>
          <p:spPr>
            <a:xfrm>
              <a:off x="5377201" y="3600221"/>
              <a:ext cx="297711" cy="161737"/>
            </a:xfrm>
            <a:custGeom>
              <a:avLst/>
              <a:gdLst/>
              <a:ahLst/>
              <a:cxnLst/>
              <a:rect l="l" t="t" r="r" b="b"/>
              <a:pathLst>
                <a:path w="9268" h="5035" extrusionOk="0">
                  <a:moveTo>
                    <a:pt x="281" y="1"/>
                  </a:moveTo>
                  <a:cubicBezTo>
                    <a:pt x="128" y="1"/>
                    <a:pt x="0" y="125"/>
                    <a:pt x="0" y="280"/>
                  </a:cubicBezTo>
                  <a:lnTo>
                    <a:pt x="0" y="4753"/>
                  </a:lnTo>
                  <a:cubicBezTo>
                    <a:pt x="0" y="4908"/>
                    <a:pt x="125" y="5034"/>
                    <a:pt x="281" y="5034"/>
                  </a:cubicBezTo>
                  <a:lnTo>
                    <a:pt x="8987" y="5034"/>
                  </a:lnTo>
                  <a:cubicBezTo>
                    <a:pt x="9141" y="5034"/>
                    <a:pt x="9268" y="4910"/>
                    <a:pt x="9268" y="4753"/>
                  </a:cubicBezTo>
                  <a:lnTo>
                    <a:pt x="375" y="4753"/>
                  </a:lnTo>
                  <a:cubicBezTo>
                    <a:pt x="323" y="4752"/>
                    <a:pt x="281" y="4710"/>
                    <a:pt x="281" y="4659"/>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67;p58">
              <a:extLst>
                <a:ext uri="{FF2B5EF4-FFF2-40B4-BE49-F238E27FC236}">
                  <a16:creationId xmlns:a16="http://schemas.microsoft.com/office/drawing/2014/main" id="{932B3FA8-815B-DE44-B9F8-5D418EBD8B61}"/>
                </a:ext>
              </a:extLst>
            </p:cNvPr>
            <p:cNvSpPr/>
            <p:nvPr/>
          </p:nvSpPr>
          <p:spPr>
            <a:xfrm>
              <a:off x="5512604" y="3739414"/>
              <a:ext cx="8962" cy="8994"/>
            </a:xfrm>
            <a:custGeom>
              <a:avLst/>
              <a:gdLst/>
              <a:ahLst/>
              <a:cxnLst/>
              <a:rect l="l" t="t" r="r" b="b"/>
              <a:pathLst>
                <a:path w="279" h="280" extrusionOk="0">
                  <a:moveTo>
                    <a:pt x="140" y="1"/>
                  </a:moveTo>
                  <a:cubicBezTo>
                    <a:pt x="63" y="1"/>
                    <a:pt x="1" y="63"/>
                    <a:pt x="1" y="141"/>
                  </a:cubicBezTo>
                  <a:cubicBezTo>
                    <a:pt x="1" y="218"/>
                    <a:pt x="63" y="280"/>
                    <a:pt x="140" y="280"/>
                  </a:cubicBezTo>
                  <a:cubicBezTo>
                    <a:pt x="216" y="280"/>
                    <a:pt x="279" y="218"/>
                    <a:pt x="279" y="141"/>
                  </a:cubicBezTo>
                  <a:cubicBezTo>
                    <a:pt x="279"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68;p58">
              <a:extLst>
                <a:ext uri="{FF2B5EF4-FFF2-40B4-BE49-F238E27FC236}">
                  <a16:creationId xmlns:a16="http://schemas.microsoft.com/office/drawing/2014/main" id="{B0E51093-4F2D-7142-AF25-CF02D0C68077}"/>
                </a:ext>
              </a:extLst>
            </p:cNvPr>
            <p:cNvSpPr/>
            <p:nvPr/>
          </p:nvSpPr>
          <p:spPr>
            <a:xfrm>
              <a:off x="5530562" y="3739414"/>
              <a:ext cx="8962" cy="8994"/>
            </a:xfrm>
            <a:custGeom>
              <a:avLst/>
              <a:gdLst/>
              <a:ahLst/>
              <a:cxnLst/>
              <a:rect l="l" t="t" r="r" b="b"/>
              <a:pathLst>
                <a:path w="279" h="280" extrusionOk="0">
                  <a:moveTo>
                    <a:pt x="139" y="1"/>
                  </a:moveTo>
                  <a:cubicBezTo>
                    <a:pt x="63" y="1"/>
                    <a:pt x="0" y="63"/>
                    <a:pt x="0" y="141"/>
                  </a:cubicBezTo>
                  <a:cubicBezTo>
                    <a:pt x="0" y="218"/>
                    <a:pt x="63" y="280"/>
                    <a:pt x="139" y="280"/>
                  </a:cubicBezTo>
                  <a:cubicBezTo>
                    <a:pt x="216" y="280"/>
                    <a:pt x="278" y="218"/>
                    <a:pt x="278" y="141"/>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69;p58">
              <a:extLst>
                <a:ext uri="{FF2B5EF4-FFF2-40B4-BE49-F238E27FC236}">
                  <a16:creationId xmlns:a16="http://schemas.microsoft.com/office/drawing/2014/main" id="{2EFAE70B-02BC-C744-90A5-4E59EC8D0B22}"/>
                </a:ext>
              </a:extLst>
            </p:cNvPr>
            <p:cNvSpPr/>
            <p:nvPr/>
          </p:nvSpPr>
          <p:spPr>
            <a:xfrm>
              <a:off x="5491370" y="3633984"/>
              <a:ext cx="70702" cy="54480"/>
            </a:xfrm>
            <a:custGeom>
              <a:avLst/>
              <a:gdLst/>
              <a:ahLst/>
              <a:cxnLst/>
              <a:rect l="l" t="t" r="r" b="b"/>
              <a:pathLst>
                <a:path w="2201" h="1696" extrusionOk="0">
                  <a:moveTo>
                    <a:pt x="19" y="1"/>
                  </a:moveTo>
                  <a:lnTo>
                    <a:pt x="0" y="1509"/>
                  </a:lnTo>
                  <a:cubicBezTo>
                    <a:pt x="0" y="1613"/>
                    <a:pt x="84" y="1696"/>
                    <a:pt x="187" y="1696"/>
                  </a:cubicBezTo>
                  <a:lnTo>
                    <a:pt x="1976" y="1696"/>
                  </a:lnTo>
                  <a:cubicBezTo>
                    <a:pt x="2080" y="1696"/>
                    <a:pt x="2163" y="1613"/>
                    <a:pt x="2163" y="1509"/>
                  </a:cubicBezTo>
                  <a:lnTo>
                    <a:pt x="2201" y="1454"/>
                  </a:lnTo>
                  <a:lnTo>
                    <a:pt x="22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70;p58">
              <a:extLst>
                <a:ext uri="{FF2B5EF4-FFF2-40B4-BE49-F238E27FC236}">
                  <a16:creationId xmlns:a16="http://schemas.microsoft.com/office/drawing/2014/main" id="{0D590ACC-CA96-5247-B127-E6516CA1F7EA}"/>
                </a:ext>
              </a:extLst>
            </p:cNvPr>
            <p:cNvSpPr/>
            <p:nvPr/>
          </p:nvSpPr>
          <p:spPr>
            <a:xfrm>
              <a:off x="5490117" y="3633373"/>
              <a:ext cx="71858" cy="56311"/>
            </a:xfrm>
            <a:custGeom>
              <a:avLst/>
              <a:gdLst/>
              <a:ahLst/>
              <a:cxnLst/>
              <a:rect l="l" t="t" r="r" b="b"/>
              <a:pathLst>
                <a:path w="2237" h="1753" extrusionOk="0">
                  <a:moveTo>
                    <a:pt x="0" y="1"/>
                  </a:moveTo>
                  <a:lnTo>
                    <a:pt x="0" y="1567"/>
                  </a:lnTo>
                  <a:cubicBezTo>
                    <a:pt x="0" y="1670"/>
                    <a:pt x="83" y="1753"/>
                    <a:pt x="185" y="1753"/>
                  </a:cubicBezTo>
                  <a:lnTo>
                    <a:pt x="2050" y="1753"/>
                  </a:lnTo>
                  <a:cubicBezTo>
                    <a:pt x="2153" y="1753"/>
                    <a:pt x="2237" y="1670"/>
                    <a:pt x="2237" y="1567"/>
                  </a:cubicBezTo>
                  <a:lnTo>
                    <a:pt x="2237" y="1473"/>
                  </a:lnTo>
                  <a:lnTo>
                    <a:pt x="334" y="1473"/>
                  </a:lnTo>
                  <a:cubicBezTo>
                    <a:pt x="334" y="1473"/>
                    <a:pt x="333" y="1473"/>
                    <a:pt x="332" y="1473"/>
                  </a:cubicBezTo>
                  <a:cubicBezTo>
                    <a:pt x="304" y="1473"/>
                    <a:pt x="281" y="1448"/>
                    <a:pt x="281" y="1418"/>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071;p58">
              <a:extLst>
                <a:ext uri="{FF2B5EF4-FFF2-40B4-BE49-F238E27FC236}">
                  <a16:creationId xmlns:a16="http://schemas.microsoft.com/office/drawing/2014/main" id="{869479D9-971D-2D4E-8BDB-E3ABBF69C40E}"/>
                </a:ext>
              </a:extLst>
            </p:cNvPr>
            <p:cNvSpPr/>
            <p:nvPr/>
          </p:nvSpPr>
          <p:spPr>
            <a:xfrm>
              <a:off x="5505248" y="3654029"/>
              <a:ext cx="41374" cy="16222"/>
            </a:xfrm>
            <a:custGeom>
              <a:avLst/>
              <a:gdLst/>
              <a:ahLst/>
              <a:cxnLst/>
              <a:rect l="l" t="t" r="r" b="b"/>
              <a:pathLst>
                <a:path w="1288" h="505" extrusionOk="0">
                  <a:moveTo>
                    <a:pt x="1" y="1"/>
                  </a:moveTo>
                  <a:lnTo>
                    <a:pt x="8" y="505"/>
                  </a:lnTo>
                  <a:lnTo>
                    <a:pt x="1288" y="505"/>
                  </a:lnTo>
                  <a:lnTo>
                    <a:pt x="1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072;p58">
              <a:extLst>
                <a:ext uri="{FF2B5EF4-FFF2-40B4-BE49-F238E27FC236}">
                  <a16:creationId xmlns:a16="http://schemas.microsoft.com/office/drawing/2014/main" id="{39968370-13F0-5F40-AB7D-4AF75D165445}"/>
                </a:ext>
              </a:extLst>
            </p:cNvPr>
            <p:cNvSpPr/>
            <p:nvPr/>
          </p:nvSpPr>
          <p:spPr>
            <a:xfrm>
              <a:off x="5505505" y="3663056"/>
              <a:ext cx="41117" cy="9059"/>
            </a:xfrm>
            <a:custGeom>
              <a:avLst/>
              <a:gdLst/>
              <a:ahLst/>
              <a:cxnLst/>
              <a:rect l="l" t="t" r="r" b="b"/>
              <a:pathLst>
                <a:path w="1280" h="282" extrusionOk="0">
                  <a:moveTo>
                    <a:pt x="0" y="1"/>
                  </a:moveTo>
                  <a:lnTo>
                    <a:pt x="0" y="281"/>
                  </a:lnTo>
                  <a:lnTo>
                    <a:pt x="1280" y="281"/>
                  </a:lnTo>
                  <a:lnTo>
                    <a:pt x="127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073;p58">
              <a:extLst>
                <a:ext uri="{FF2B5EF4-FFF2-40B4-BE49-F238E27FC236}">
                  <a16:creationId xmlns:a16="http://schemas.microsoft.com/office/drawing/2014/main" id="{34862173-C43D-854A-A7D1-77911F4839CC}"/>
                </a:ext>
              </a:extLst>
            </p:cNvPr>
            <p:cNvSpPr/>
            <p:nvPr/>
          </p:nvSpPr>
          <p:spPr>
            <a:xfrm>
              <a:off x="5491274" y="3651652"/>
              <a:ext cx="21651" cy="21618"/>
            </a:xfrm>
            <a:custGeom>
              <a:avLst/>
              <a:gdLst/>
              <a:ahLst/>
              <a:cxnLst/>
              <a:rect l="l" t="t" r="r" b="b"/>
              <a:pathLst>
                <a:path w="674" h="673" extrusionOk="0">
                  <a:moveTo>
                    <a:pt x="319" y="1"/>
                  </a:moveTo>
                  <a:cubicBezTo>
                    <a:pt x="269" y="1"/>
                    <a:pt x="223" y="11"/>
                    <a:pt x="180" y="30"/>
                  </a:cubicBezTo>
                  <a:cubicBezTo>
                    <a:pt x="52" y="83"/>
                    <a:pt x="0" y="299"/>
                    <a:pt x="0" y="356"/>
                  </a:cubicBezTo>
                  <a:cubicBezTo>
                    <a:pt x="0" y="551"/>
                    <a:pt x="122" y="673"/>
                    <a:pt x="317" y="673"/>
                  </a:cubicBezTo>
                  <a:cubicBezTo>
                    <a:pt x="351" y="673"/>
                    <a:pt x="588" y="622"/>
                    <a:pt x="643" y="495"/>
                  </a:cubicBezTo>
                  <a:cubicBezTo>
                    <a:pt x="662" y="451"/>
                    <a:pt x="673" y="405"/>
                    <a:pt x="673" y="356"/>
                  </a:cubicBezTo>
                  <a:cubicBezTo>
                    <a:pt x="673" y="160"/>
                    <a:pt x="514"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074;p58">
              <a:extLst>
                <a:ext uri="{FF2B5EF4-FFF2-40B4-BE49-F238E27FC236}">
                  <a16:creationId xmlns:a16="http://schemas.microsoft.com/office/drawing/2014/main" id="{6A55AB88-E333-8847-A668-95DB2373632B}"/>
                </a:ext>
              </a:extLst>
            </p:cNvPr>
            <p:cNvSpPr/>
            <p:nvPr/>
          </p:nvSpPr>
          <p:spPr>
            <a:xfrm>
              <a:off x="5490117" y="3652583"/>
              <a:ext cx="21875" cy="21908"/>
            </a:xfrm>
            <a:custGeom>
              <a:avLst/>
              <a:gdLst/>
              <a:ahLst/>
              <a:cxnLst/>
              <a:rect l="l" t="t" r="r" b="b"/>
              <a:pathLst>
                <a:path w="681" h="682" extrusionOk="0">
                  <a:moveTo>
                    <a:pt x="216" y="1"/>
                  </a:moveTo>
                  <a:lnTo>
                    <a:pt x="216" y="1"/>
                  </a:lnTo>
                  <a:cubicBezTo>
                    <a:pt x="88" y="54"/>
                    <a:pt x="0" y="179"/>
                    <a:pt x="0" y="327"/>
                  </a:cubicBezTo>
                  <a:cubicBezTo>
                    <a:pt x="0" y="522"/>
                    <a:pt x="159" y="681"/>
                    <a:pt x="355" y="681"/>
                  </a:cubicBezTo>
                  <a:cubicBezTo>
                    <a:pt x="501" y="681"/>
                    <a:pt x="625" y="593"/>
                    <a:pt x="680" y="466"/>
                  </a:cubicBezTo>
                  <a:lnTo>
                    <a:pt x="680" y="466"/>
                  </a:lnTo>
                  <a:cubicBezTo>
                    <a:pt x="638" y="484"/>
                    <a:pt x="592" y="494"/>
                    <a:pt x="541" y="494"/>
                  </a:cubicBezTo>
                  <a:cubicBezTo>
                    <a:pt x="346" y="494"/>
                    <a:pt x="185" y="335"/>
                    <a:pt x="185" y="140"/>
                  </a:cubicBezTo>
                  <a:cubicBezTo>
                    <a:pt x="185" y="91"/>
                    <a:pt x="197" y="43"/>
                    <a:pt x="21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075;p58">
              <a:extLst>
                <a:ext uri="{FF2B5EF4-FFF2-40B4-BE49-F238E27FC236}">
                  <a16:creationId xmlns:a16="http://schemas.microsoft.com/office/drawing/2014/main" id="{AA5EF9B1-B713-9440-A435-04A9AE311CC1}"/>
                </a:ext>
              </a:extLst>
            </p:cNvPr>
            <p:cNvSpPr/>
            <p:nvPr/>
          </p:nvSpPr>
          <p:spPr>
            <a:xfrm>
              <a:off x="5540359" y="3651652"/>
              <a:ext cx="21683" cy="21618"/>
            </a:xfrm>
            <a:custGeom>
              <a:avLst/>
              <a:gdLst/>
              <a:ahLst/>
              <a:cxnLst/>
              <a:rect l="l" t="t" r="r" b="b"/>
              <a:pathLst>
                <a:path w="675" h="673" extrusionOk="0">
                  <a:moveTo>
                    <a:pt x="319" y="1"/>
                  </a:moveTo>
                  <a:cubicBezTo>
                    <a:pt x="270" y="1"/>
                    <a:pt x="224" y="11"/>
                    <a:pt x="180" y="30"/>
                  </a:cubicBezTo>
                  <a:cubicBezTo>
                    <a:pt x="53" y="83"/>
                    <a:pt x="1" y="328"/>
                    <a:pt x="1" y="356"/>
                  </a:cubicBezTo>
                  <a:cubicBezTo>
                    <a:pt x="1" y="551"/>
                    <a:pt x="123" y="673"/>
                    <a:pt x="318" y="673"/>
                  </a:cubicBezTo>
                  <a:cubicBezTo>
                    <a:pt x="335" y="673"/>
                    <a:pt x="589" y="622"/>
                    <a:pt x="644" y="495"/>
                  </a:cubicBezTo>
                  <a:cubicBezTo>
                    <a:pt x="664" y="451"/>
                    <a:pt x="674" y="405"/>
                    <a:pt x="674" y="356"/>
                  </a:cubicBezTo>
                  <a:cubicBezTo>
                    <a:pt x="674" y="160"/>
                    <a:pt x="51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076;p58">
              <a:extLst>
                <a:ext uri="{FF2B5EF4-FFF2-40B4-BE49-F238E27FC236}">
                  <a16:creationId xmlns:a16="http://schemas.microsoft.com/office/drawing/2014/main" id="{8F87E726-6FB5-0347-9EFB-4ABE395D814A}"/>
                </a:ext>
              </a:extLst>
            </p:cNvPr>
            <p:cNvSpPr/>
            <p:nvPr/>
          </p:nvSpPr>
          <p:spPr>
            <a:xfrm>
              <a:off x="5539203" y="3652583"/>
              <a:ext cx="21908" cy="21908"/>
            </a:xfrm>
            <a:custGeom>
              <a:avLst/>
              <a:gdLst/>
              <a:ahLst/>
              <a:cxnLst/>
              <a:rect l="l" t="t" r="r" b="b"/>
              <a:pathLst>
                <a:path w="682" h="682" extrusionOk="0">
                  <a:moveTo>
                    <a:pt x="216" y="1"/>
                  </a:moveTo>
                  <a:lnTo>
                    <a:pt x="216" y="1"/>
                  </a:lnTo>
                  <a:cubicBezTo>
                    <a:pt x="89" y="54"/>
                    <a:pt x="1" y="179"/>
                    <a:pt x="1" y="327"/>
                  </a:cubicBezTo>
                  <a:cubicBezTo>
                    <a:pt x="1" y="522"/>
                    <a:pt x="160" y="681"/>
                    <a:pt x="355" y="681"/>
                  </a:cubicBezTo>
                  <a:cubicBezTo>
                    <a:pt x="502" y="681"/>
                    <a:pt x="628" y="593"/>
                    <a:pt x="681" y="466"/>
                  </a:cubicBezTo>
                  <a:lnTo>
                    <a:pt x="681" y="466"/>
                  </a:lnTo>
                  <a:cubicBezTo>
                    <a:pt x="638" y="484"/>
                    <a:pt x="591" y="494"/>
                    <a:pt x="542" y="494"/>
                  </a:cubicBezTo>
                  <a:cubicBezTo>
                    <a:pt x="347" y="494"/>
                    <a:pt x="187" y="335"/>
                    <a:pt x="187" y="140"/>
                  </a:cubicBezTo>
                  <a:cubicBezTo>
                    <a:pt x="187" y="91"/>
                    <a:pt x="198" y="43"/>
                    <a:pt x="21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077;p58">
              <a:extLst>
                <a:ext uri="{FF2B5EF4-FFF2-40B4-BE49-F238E27FC236}">
                  <a16:creationId xmlns:a16="http://schemas.microsoft.com/office/drawing/2014/main" id="{48991FF6-5798-1544-B37C-66FBD0AE1118}"/>
                </a:ext>
              </a:extLst>
            </p:cNvPr>
            <p:cNvSpPr/>
            <p:nvPr/>
          </p:nvSpPr>
          <p:spPr>
            <a:xfrm>
              <a:off x="5398210" y="3636361"/>
              <a:ext cx="16832" cy="16447"/>
            </a:xfrm>
            <a:custGeom>
              <a:avLst/>
              <a:gdLst/>
              <a:ahLst/>
              <a:cxnLst/>
              <a:rect l="l" t="t" r="r" b="b"/>
              <a:pathLst>
                <a:path w="524" h="512" extrusionOk="0">
                  <a:moveTo>
                    <a:pt x="242" y="1"/>
                  </a:moveTo>
                  <a:cubicBezTo>
                    <a:pt x="213" y="1"/>
                    <a:pt x="186" y="5"/>
                    <a:pt x="161" y="14"/>
                  </a:cubicBezTo>
                  <a:cubicBezTo>
                    <a:pt x="47" y="47"/>
                    <a:pt x="0" y="192"/>
                    <a:pt x="0" y="318"/>
                  </a:cubicBezTo>
                  <a:cubicBezTo>
                    <a:pt x="0" y="367"/>
                    <a:pt x="58" y="512"/>
                    <a:pt x="213" y="512"/>
                  </a:cubicBezTo>
                  <a:cubicBezTo>
                    <a:pt x="339" y="512"/>
                    <a:pt x="475" y="477"/>
                    <a:pt x="510" y="361"/>
                  </a:cubicBezTo>
                  <a:cubicBezTo>
                    <a:pt x="517" y="338"/>
                    <a:pt x="523" y="310"/>
                    <a:pt x="523" y="281"/>
                  </a:cubicBezTo>
                  <a:cubicBezTo>
                    <a:pt x="523" y="128"/>
                    <a:pt x="399" y="1"/>
                    <a:pt x="242"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078;p58">
              <a:extLst>
                <a:ext uri="{FF2B5EF4-FFF2-40B4-BE49-F238E27FC236}">
                  <a16:creationId xmlns:a16="http://schemas.microsoft.com/office/drawing/2014/main" id="{8C82309E-0BD9-8A4B-B0D1-BFB5AD6C79E6}"/>
                </a:ext>
              </a:extLst>
            </p:cNvPr>
            <p:cNvSpPr/>
            <p:nvPr/>
          </p:nvSpPr>
          <p:spPr>
            <a:xfrm>
              <a:off x="5396958" y="3636746"/>
              <a:ext cx="17667" cy="17603"/>
            </a:xfrm>
            <a:custGeom>
              <a:avLst/>
              <a:gdLst/>
              <a:ahLst/>
              <a:cxnLst/>
              <a:rect l="l" t="t" r="r" b="b"/>
              <a:pathLst>
                <a:path w="550" h="548" extrusionOk="0">
                  <a:moveTo>
                    <a:pt x="200" y="0"/>
                  </a:moveTo>
                  <a:lnTo>
                    <a:pt x="200" y="0"/>
                  </a:lnTo>
                  <a:cubicBezTo>
                    <a:pt x="86" y="34"/>
                    <a:pt x="0" y="141"/>
                    <a:pt x="0" y="268"/>
                  </a:cubicBezTo>
                  <a:cubicBezTo>
                    <a:pt x="0" y="421"/>
                    <a:pt x="126" y="547"/>
                    <a:pt x="281" y="547"/>
                  </a:cubicBezTo>
                  <a:cubicBezTo>
                    <a:pt x="409" y="547"/>
                    <a:pt x="514" y="465"/>
                    <a:pt x="549" y="349"/>
                  </a:cubicBezTo>
                  <a:lnTo>
                    <a:pt x="549" y="349"/>
                  </a:lnTo>
                  <a:cubicBezTo>
                    <a:pt x="524" y="358"/>
                    <a:pt x="497" y="362"/>
                    <a:pt x="468" y="362"/>
                  </a:cubicBezTo>
                  <a:cubicBezTo>
                    <a:pt x="315" y="362"/>
                    <a:pt x="187" y="236"/>
                    <a:pt x="187" y="81"/>
                  </a:cubicBezTo>
                  <a:cubicBezTo>
                    <a:pt x="187" y="52"/>
                    <a:pt x="191" y="25"/>
                    <a:pt x="20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079;p58">
              <a:extLst>
                <a:ext uri="{FF2B5EF4-FFF2-40B4-BE49-F238E27FC236}">
                  <a16:creationId xmlns:a16="http://schemas.microsoft.com/office/drawing/2014/main" id="{F7FC5C89-7A10-6440-9E06-36001F9E86E0}"/>
                </a:ext>
              </a:extLst>
            </p:cNvPr>
            <p:cNvSpPr/>
            <p:nvPr/>
          </p:nvSpPr>
          <p:spPr>
            <a:xfrm>
              <a:off x="5638113" y="3636361"/>
              <a:ext cx="17057" cy="17057"/>
            </a:xfrm>
            <a:custGeom>
              <a:avLst/>
              <a:gdLst/>
              <a:ahLst/>
              <a:cxnLst/>
              <a:rect l="l" t="t" r="r" b="b"/>
              <a:pathLst>
                <a:path w="531" h="531" extrusionOk="0">
                  <a:moveTo>
                    <a:pt x="250" y="1"/>
                  </a:moveTo>
                  <a:cubicBezTo>
                    <a:pt x="221" y="1"/>
                    <a:pt x="193" y="5"/>
                    <a:pt x="169" y="14"/>
                  </a:cubicBezTo>
                  <a:cubicBezTo>
                    <a:pt x="54" y="47"/>
                    <a:pt x="1" y="267"/>
                    <a:pt x="1" y="287"/>
                  </a:cubicBezTo>
                  <a:cubicBezTo>
                    <a:pt x="1" y="441"/>
                    <a:pt x="88" y="530"/>
                    <a:pt x="244" y="530"/>
                  </a:cubicBezTo>
                  <a:cubicBezTo>
                    <a:pt x="280" y="530"/>
                    <a:pt x="483" y="477"/>
                    <a:pt x="518" y="363"/>
                  </a:cubicBezTo>
                  <a:cubicBezTo>
                    <a:pt x="525" y="338"/>
                    <a:pt x="531" y="310"/>
                    <a:pt x="531" y="281"/>
                  </a:cubicBezTo>
                  <a:cubicBezTo>
                    <a:pt x="531" y="128"/>
                    <a:pt x="405" y="1"/>
                    <a:pt x="250"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080;p58">
              <a:extLst>
                <a:ext uri="{FF2B5EF4-FFF2-40B4-BE49-F238E27FC236}">
                  <a16:creationId xmlns:a16="http://schemas.microsoft.com/office/drawing/2014/main" id="{DAE6553C-3350-A140-B3FE-4B01332F96F0}"/>
                </a:ext>
              </a:extLst>
            </p:cNvPr>
            <p:cNvSpPr/>
            <p:nvPr/>
          </p:nvSpPr>
          <p:spPr>
            <a:xfrm>
              <a:off x="5637117" y="3636746"/>
              <a:ext cx="17635" cy="17603"/>
            </a:xfrm>
            <a:custGeom>
              <a:avLst/>
              <a:gdLst/>
              <a:ahLst/>
              <a:cxnLst/>
              <a:rect l="l" t="t" r="r" b="b"/>
              <a:pathLst>
                <a:path w="549" h="548" extrusionOk="0">
                  <a:moveTo>
                    <a:pt x="200" y="0"/>
                  </a:moveTo>
                  <a:lnTo>
                    <a:pt x="200" y="0"/>
                  </a:lnTo>
                  <a:cubicBezTo>
                    <a:pt x="85" y="34"/>
                    <a:pt x="0" y="141"/>
                    <a:pt x="0" y="268"/>
                  </a:cubicBezTo>
                  <a:cubicBezTo>
                    <a:pt x="0" y="421"/>
                    <a:pt x="125" y="547"/>
                    <a:pt x="281" y="547"/>
                  </a:cubicBezTo>
                  <a:cubicBezTo>
                    <a:pt x="407" y="547"/>
                    <a:pt x="514" y="465"/>
                    <a:pt x="549" y="349"/>
                  </a:cubicBezTo>
                  <a:lnTo>
                    <a:pt x="549" y="349"/>
                  </a:lnTo>
                  <a:cubicBezTo>
                    <a:pt x="523" y="358"/>
                    <a:pt x="495" y="362"/>
                    <a:pt x="468" y="362"/>
                  </a:cubicBezTo>
                  <a:cubicBezTo>
                    <a:pt x="313" y="362"/>
                    <a:pt x="187" y="236"/>
                    <a:pt x="187" y="81"/>
                  </a:cubicBezTo>
                  <a:cubicBezTo>
                    <a:pt x="187" y="52"/>
                    <a:pt x="190" y="25"/>
                    <a:pt x="200" y="0"/>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081;p58">
              <a:extLst>
                <a:ext uri="{FF2B5EF4-FFF2-40B4-BE49-F238E27FC236}">
                  <a16:creationId xmlns:a16="http://schemas.microsoft.com/office/drawing/2014/main" id="{860B3259-7440-3C4A-91E3-43EDA1A78463}"/>
                </a:ext>
              </a:extLst>
            </p:cNvPr>
            <p:cNvSpPr/>
            <p:nvPr/>
          </p:nvSpPr>
          <p:spPr>
            <a:xfrm>
              <a:off x="5491306" y="3707644"/>
              <a:ext cx="70766" cy="16864"/>
            </a:xfrm>
            <a:custGeom>
              <a:avLst/>
              <a:gdLst/>
              <a:ahLst/>
              <a:cxnLst/>
              <a:rect l="l" t="t" r="r" b="b"/>
              <a:pathLst>
                <a:path w="2203" h="525" extrusionOk="0">
                  <a:moveTo>
                    <a:pt x="244" y="1"/>
                  </a:moveTo>
                  <a:lnTo>
                    <a:pt x="95" y="38"/>
                  </a:lnTo>
                  <a:cubicBezTo>
                    <a:pt x="44" y="38"/>
                    <a:pt x="1" y="80"/>
                    <a:pt x="1" y="133"/>
                  </a:cubicBezTo>
                  <a:lnTo>
                    <a:pt x="1" y="431"/>
                  </a:lnTo>
                  <a:cubicBezTo>
                    <a:pt x="1" y="481"/>
                    <a:pt x="43" y="525"/>
                    <a:pt x="95" y="525"/>
                  </a:cubicBezTo>
                  <a:lnTo>
                    <a:pt x="2071" y="525"/>
                  </a:lnTo>
                  <a:cubicBezTo>
                    <a:pt x="2121" y="525"/>
                    <a:pt x="2165" y="483"/>
                    <a:pt x="2165" y="431"/>
                  </a:cubicBezTo>
                  <a:lnTo>
                    <a:pt x="2203" y="283"/>
                  </a:lnTo>
                  <a:lnTo>
                    <a:pt x="2203" y="95"/>
                  </a:lnTo>
                  <a:cubicBezTo>
                    <a:pt x="2201" y="41"/>
                    <a:pt x="2159" y="1"/>
                    <a:pt x="2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082;p58">
              <a:extLst>
                <a:ext uri="{FF2B5EF4-FFF2-40B4-BE49-F238E27FC236}">
                  <a16:creationId xmlns:a16="http://schemas.microsoft.com/office/drawing/2014/main" id="{A3BEDADE-8D6E-3147-BD71-66ED93B095AB}"/>
                </a:ext>
              </a:extLst>
            </p:cNvPr>
            <p:cNvSpPr/>
            <p:nvPr/>
          </p:nvSpPr>
          <p:spPr>
            <a:xfrm>
              <a:off x="5490117" y="3707644"/>
              <a:ext cx="71922" cy="18053"/>
            </a:xfrm>
            <a:custGeom>
              <a:avLst/>
              <a:gdLst/>
              <a:ahLst/>
              <a:cxnLst/>
              <a:rect l="l" t="t" r="r" b="b"/>
              <a:pathLst>
                <a:path w="2239" h="562" extrusionOk="0">
                  <a:moveTo>
                    <a:pt x="94" y="1"/>
                  </a:moveTo>
                  <a:cubicBezTo>
                    <a:pt x="43" y="1"/>
                    <a:pt x="0" y="41"/>
                    <a:pt x="0" y="95"/>
                  </a:cubicBezTo>
                  <a:lnTo>
                    <a:pt x="0" y="467"/>
                  </a:lnTo>
                  <a:cubicBezTo>
                    <a:pt x="0" y="518"/>
                    <a:pt x="41" y="561"/>
                    <a:pt x="94" y="561"/>
                  </a:cubicBezTo>
                  <a:lnTo>
                    <a:pt x="2144" y="561"/>
                  </a:lnTo>
                  <a:cubicBezTo>
                    <a:pt x="2195" y="561"/>
                    <a:pt x="2238" y="519"/>
                    <a:pt x="2238" y="467"/>
                  </a:cubicBezTo>
                  <a:lnTo>
                    <a:pt x="2238" y="280"/>
                  </a:lnTo>
                  <a:lnTo>
                    <a:pt x="336" y="280"/>
                  </a:lnTo>
                  <a:cubicBezTo>
                    <a:pt x="305" y="280"/>
                    <a:pt x="281" y="256"/>
                    <a:pt x="281" y="225"/>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083;p58">
              <a:extLst>
                <a:ext uri="{FF2B5EF4-FFF2-40B4-BE49-F238E27FC236}">
                  <a16:creationId xmlns:a16="http://schemas.microsoft.com/office/drawing/2014/main" id="{49B625D3-9F6D-5445-BBCC-FC91BD9E6992}"/>
                </a:ext>
              </a:extLst>
            </p:cNvPr>
            <p:cNvSpPr/>
            <p:nvPr/>
          </p:nvSpPr>
          <p:spPr>
            <a:xfrm>
              <a:off x="5579005" y="3665722"/>
              <a:ext cx="77929" cy="77897"/>
            </a:xfrm>
            <a:custGeom>
              <a:avLst/>
              <a:gdLst/>
              <a:ahLst/>
              <a:cxnLst/>
              <a:rect l="l" t="t" r="r" b="b"/>
              <a:pathLst>
                <a:path w="2426" h="2425" extrusionOk="0">
                  <a:moveTo>
                    <a:pt x="1214" y="0"/>
                  </a:moveTo>
                  <a:cubicBezTo>
                    <a:pt x="544" y="0"/>
                    <a:pt x="1" y="543"/>
                    <a:pt x="1" y="1213"/>
                  </a:cubicBezTo>
                  <a:cubicBezTo>
                    <a:pt x="1" y="1882"/>
                    <a:pt x="544" y="2425"/>
                    <a:pt x="1214" y="2425"/>
                  </a:cubicBezTo>
                  <a:cubicBezTo>
                    <a:pt x="1883" y="2425"/>
                    <a:pt x="2426" y="1882"/>
                    <a:pt x="2426" y="1213"/>
                  </a:cubicBezTo>
                  <a:cubicBezTo>
                    <a:pt x="2426" y="543"/>
                    <a:pt x="1883"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084;p58">
              <a:extLst>
                <a:ext uri="{FF2B5EF4-FFF2-40B4-BE49-F238E27FC236}">
                  <a16:creationId xmlns:a16="http://schemas.microsoft.com/office/drawing/2014/main" id="{D8646312-9E67-9F4E-89B4-6DAA517D1729}"/>
                </a:ext>
              </a:extLst>
            </p:cNvPr>
            <p:cNvSpPr/>
            <p:nvPr/>
          </p:nvSpPr>
          <p:spPr>
            <a:xfrm>
              <a:off x="5395191" y="3665722"/>
              <a:ext cx="77929" cy="77897"/>
            </a:xfrm>
            <a:custGeom>
              <a:avLst/>
              <a:gdLst/>
              <a:ahLst/>
              <a:cxnLst/>
              <a:rect l="l" t="t" r="r" b="b"/>
              <a:pathLst>
                <a:path w="2426" h="2425" extrusionOk="0">
                  <a:moveTo>
                    <a:pt x="1212" y="0"/>
                  </a:moveTo>
                  <a:cubicBezTo>
                    <a:pt x="542" y="0"/>
                    <a:pt x="0" y="543"/>
                    <a:pt x="0" y="1213"/>
                  </a:cubicBezTo>
                  <a:cubicBezTo>
                    <a:pt x="0" y="1882"/>
                    <a:pt x="542" y="2425"/>
                    <a:pt x="1212" y="2425"/>
                  </a:cubicBezTo>
                  <a:cubicBezTo>
                    <a:pt x="1882" y="2425"/>
                    <a:pt x="2425" y="1882"/>
                    <a:pt x="2425" y="1213"/>
                  </a:cubicBezTo>
                  <a:cubicBezTo>
                    <a:pt x="2425" y="543"/>
                    <a:pt x="1882" y="0"/>
                    <a:pt x="1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085;p58">
              <a:extLst>
                <a:ext uri="{FF2B5EF4-FFF2-40B4-BE49-F238E27FC236}">
                  <a16:creationId xmlns:a16="http://schemas.microsoft.com/office/drawing/2014/main" id="{D38007F9-FF13-E246-B8F9-3C3E2EFDF4AD}"/>
                </a:ext>
              </a:extLst>
            </p:cNvPr>
            <p:cNvSpPr/>
            <p:nvPr/>
          </p:nvSpPr>
          <p:spPr>
            <a:xfrm>
              <a:off x="5390661" y="3661257"/>
              <a:ext cx="86923" cy="86891"/>
            </a:xfrm>
            <a:custGeom>
              <a:avLst/>
              <a:gdLst/>
              <a:ahLst/>
              <a:cxnLst/>
              <a:rect l="l" t="t" r="r" b="b"/>
              <a:pathLst>
                <a:path w="2706" h="2705" extrusionOk="0">
                  <a:moveTo>
                    <a:pt x="1353" y="280"/>
                  </a:moveTo>
                  <a:cubicBezTo>
                    <a:pt x="1945" y="280"/>
                    <a:pt x="2424" y="760"/>
                    <a:pt x="2424" y="1351"/>
                  </a:cubicBezTo>
                  <a:cubicBezTo>
                    <a:pt x="2424" y="1940"/>
                    <a:pt x="1944" y="2421"/>
                    <a:pt x="1353" y="2421"/>
                  </a:cubicBezTo>
                  <a:cubicBezTo>
                    <a:pt x="764" y="2421"/>
                    <a:pt x="282" y="1940"/>
                    <a:pt x="282" y="1351"/>
                  </a:cubicBezTo>
                  <a:cubicBezTo>
                    <a:pt x="282" y="760"/>
                    <a:pt x="761" y="280"/>
                    <a:pt x="1353" y="280"/>
                  </a:cubicBezTo>
                  <a:close/>
                  <a:moveTo>
                    <a:pt x="1353" y="0"/>
                  </a:moveTo>
                  <a:cubicBezTo>
                    <a:pt x="608" y="0"/>
                    <a:pt x="1" y="607"/>
                    <a:pt x="1" y="1352"/>
                  </a:cubicBezTo>
                  <a:cubicBezTo>
                    <a:pt x="1" y="2098"/>
                    <a:pt x="608" y="2704"/>
                    <a:pt x="1353" y="2704"/>
                  </a:cubicBezTo>
                  <a:cubicBezTo>
                    <a:pt x="2099" y="2704"/>
                    <a:pt x="2705" y="2098"/>
                    <a:pt x="2705" y="1352"/>
                  </a:cubicBezTo>
                  <a:cubicBezTo>
                    <a:pt x="2705" y="607"/>
                    <a:pt x="2099" y="0"/>
                    <a:pt x="13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086;p58">
              <a:extLst>
                <a:ext uri="{FF2B5EF4-FFF2-40B4-BE49-F238E27FC236}">
                  <a16:creationId xmlns:a16="http://schemas.microsoft.com/office/drawing/2014/main" id="{38A3226F-0F08-024F-9115-8C86A6D85447}"/>
                </a:ext>
              </a:extLst>
            </p:cNvPr>
            <p:cNvSpPr/>
            <p:nvPr/>
          </p:nvSpPr>
          <p:spPr>
            <a:xfrm>
              <a:off x="5417645" y="3688209"/>
              <a:ext cx="32958" cy="32958"/>
            </a:xfrm>
            <a:custGeom>
              <a:avLst/>
              <a:gdLst/>
              <a:ahLst/>
              <a:cxnLst/>
              <a:rect l="l" t="t" r="r" b="b"/>
              <a:pathLst>
                <a:path w="1026" h="1026" extrusionOk="0">
                  <a:moveTo>
                    <a:pt x="513" y="280"/>
                  </a:moveTo>
                  <a:cubicBezTo>
                    <a:pt x="642" y="280"/>
                    <a:pt x="746" y="384"/>
                    <a:pt x="746" y="513"/>
                  </a:cubicBezTo>
                  <a:cubicBezTo>
                    <a:pt x="746" y="641"/>
                    <a:pt x="642" y="746"/>
                    <a:pt x="513" y="746"/>
                  </a:cubicBezTo>
                  <a:cubicBezTo>
                    <a:pt x="384" y="746"/>
                    <a:pt x="280" y="641"/>
                    <a:pt x="280" y="513"/>
                  </a:cubicBezTo>
                  <a:cubicBezTo>
                    <a:pt x="280" y="384"/>
                    <a:pt x="384" y="280"/>
                    <a:pt x="513" y="280"/>
                  </a:cubicBezTo>
                  <a:close/>
                  <a:moveTo>
                    <a:pt x="513" y="1"/>
                  </a:moveTo>
                  <a:cubicBezTo>
                    <a:pt x="231" y="1"/>
                    <a:pt x="1" y="231"/>
                    <a:pt x="1" y="513"/>
                  </a:cubicBezTo>
                  <a:cubicBezTo>
                    <a:pt x="1" y="795"/>
                    <a:pt x="231" y="1026"/>
                    <a:pt x="513" y="1026"/>
                  </a:cubicBezTo>
                  <a:cubicBezTo>
                    <a:pt x="797" y="1026"/>
                    <a:pt x="1026" y="795"/>
                    <a:pt x="1026" y="513"/>
                  </a:cubicBezTo>
                  <a:cubicBezTo>
                    <a:pt x="1026" y="231"/>
                    <a:pt x="795" y="1"/>
                    <a:pt x="51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087;p58">
              <a:extLst>
                <a:ext uri="{FF2B5EF4-FFF2-40B4-BE49-F238E27FC236}">
                  <a16:creationId xmlns:a16="http://schemas.microsoft.com/office/drawing/2014/main" id="{FC361A5F-88F5-9046-BE37-11C1A6D36B04}"/>
                </a:ext>
              </a:extLst>
            </p:cNvPr>
            <p:cNvSpPr/>
            <p:nvPr/>
          </p:nvSpPr>
          <p:spPr>
            <a:xfrm>
              <a:off x="5601524" y="3688209"/>
              <a:ext cx="32926" cy="32958"/>
            </a:xfrm>
            <a:custGeom>
              <a:avLst/>
              <a:gdLst/>
              <a:ahLst/>
              <a:cxnLst/>
              <a:rect l="l" t="t" r="r" b="b"/>
              <a:pathLst>
                <a:path w="1025" h="1026" extrusionOk="0">
                  <a:moveTo>
                    <a:pt x="513" y="280"/>
                  </a:moveTo>
                  <a:cubicBezTo>
                    <a:pt x="642" y="280"/>
                    <a:pt x="746" y="384"/>
                    <a:pt x="746" y="513"/>
                  </a:cubicBezTo>
                  <a:cubicBezTo>
                    <a:pt x="746" y="641"/>
                    <a:pt x="642" y="746"/>
                    <a:pt x="513" y="746"/>
                  </a:cubicBezTo>
                  <a:cubicBezTo>
                    <a:pt x="384" y="746"/>
                    <a:pt x="280" y="641"/>
                    <a:pt x="280" y="513"/>
                  </a:cubicBezTo>
                  <a:cubicBezTo>
                    <a:pt x="280" y="384"/>
                    <a:pt x="384" y="280"/>
                    <a:pt x="513" y="280"/>
                  </a:cubicBezTo>
                  <a:close/>
                  <a:moveTo>
                    <a:pt x="513" y="1"/>
                  </a:moveTo>
                  <a:cubicBezTo>
                    <a:pt x="231" y="1"/>
                    <a:pt x="1" y="231"/>
                    <a:pt x="1" y="513"/>
                  </a:cubicBezTo>
                  <a:cubicBezTo>
                    <a:pt x="1" y="795"/>
                    <a:pt x="231" y="1026"/>
                    <a:pt x="513" y="1026"/>
                  </a:cubicBezTo>
                  <a:cubicBezTo>
                    <a:pt x="795" y="1026"/>
                    <a:pt x="1024" y="795"/>
                    <a:pt x="1024" y="513"/>
                  </a:cubicBezTo>
                  <a:cubicBezTo>
                    <a:pt x="1024" y="231"/>
                    <a:pt x="795" y="1"/>
                    <a:pt x="51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088;p58">
              <a:extLst>
                <a:ext uri="{FF2B5EF4-FFF2-40B4-BE49-F238E27FC236}">
                  <a16:creationId xmlns:a16="http://schemas.microsoft.com/office/drawing/2014/main" id="{4DDC72BB-F0CA-8E40-BB80-D4646CF40033}"/>
                </a:ext>
              </a:extLst>
            </p:cNvPr>
            <p:cNvSpPr/>
            <p:nvPr/>
          </p:nvSpPr>
          <p:spPr>
            <a:xfrm>
              <a:off x="5574540" y="3661257"/>
              <a:ext cx="86923" cy="86891"/>
            </a:xfrm>
            <a:custGeom>
              <a:avLst/>
              <a:gdLst/>
              <a:ahLst/>
              <a:cxnLst/>
              <a:rect l="l" t="t" r="r" b="b"/>
              <a:pathLst>
                <a:path w="2706" h="2705" extrusionOk="0">
                  <a:moveTo>
                    <a:pt x="1353" y="280"/>
                  </a:moveTo>
                  <a:cubicBezTo>
                    <a:pt x="1945" y="280"/>
                    <a:pt x="2424" y="760"/>
                    <a:pt x="2424" y="1351"/>
                  </a:cubicBezTo>
                  <a:cubicBezTo>
                    <a:pt x="2424" y="1940"/>
                    <a:pt x="1942" y="2421"/>
                    <a:pt x="1353" y="2421"/>
                  </a:cubicBezTo>
                  <a:cubicBezTo>
                    <a:pt x="762" y="2421"/>
                    <a:pt x="282" y="1940"/>
                    <a:pt x="282" y="1351"/>
                  </a:cubicBezTo>
                  <a:cubicBezTo>
                    <a:pt x="282" y="760"/>
                    <a:pt x="761" y="280"/>
                    <a:pt x="1353" y="280"/>
                  </a:cubicBezTo>
                  <a:close/>
                  <a:moveTo>
                    <a:pt x="1353" y="0"/>
                  </a:moveTo>
                  <a:cubicBezTo>
                    <a:pt x="608" y="0"/>
                    <a:pt x="1" y="607"/>
                    <a:pt x="1" y="1352"/>
                  </a:cubicBezTo>
                  <a:cubicBezTo>
                    <a:pt x="1" y="2098"/>
                    <a:pt x="608" y="2704"/>
                    <a:pt x="1353" y="2704"/>
                  </a:cubicBezTo>
                  <a:cubicBezTo>
                    <a:pt x="2099" y="2704"/>
                    <a:pt x="2705" y="2098"/>
                    <a:pt x="2705" y="1352"/>
                  </a:cubicBezTo>
                  <a:cubicBezTo>
                    <a:pt x="2705" y="607"/>
                    <a:pt x="2099" y="0"/>
                    <a:pt x="13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089;p58">
              <a:extLst>
                <a:ext uri="{FF2B5EF4-FFF2-40B4-BE49-F238E27FC236}">
                  <a16:creationId xmlns:a16="http://schemas.microsoft.com/office/drawing/2014/main" id="{55E2463F-1BEA-EF45-A6F4-86B42E1CE8C6}"/>
                </a:ext>
              </a:extLst>
            </p:cNvPr>
            <p:cNvSpPr/>
            <p:nvPr/>
          </p:nvSpPr>
          <p:spPr>
            <a:xfrm>
              <a:off x="5432294" y="3600125"/>
              <a:ext cx="188655" cy="35110"/>
            </a:xfrm>
            <a:custGeom>
              <a:avLst/>
              <a:gdLst/>
              <a:ahLst/>
              <a:cxnLst/>
              <a:rect l="l" t="t" r="r" b="b"/>
              <a:pathLst>
                <a:path w="5873" h="1093" extrusionOk="0">
                  <a:moveTo>
                    <a:pt x="1" y="1"/>
                  </a:moveTo>
                  <a:lnTo>
                    <a:pt x="1" y="906"/>
                  </a:lnTo>
                  <a:cubicBezTo>
                    <a:pt x="1" y="1010"/>
                    <a:pt x="85" y="1092"/>
                    <a:pt x="187" y="1092"/>
                  </a:cubicBezTo>
                  <a:lnTo>
                    <a:pt x="5648" y="1092"/>
                  </a:lnTo>
                  <a:cubicBezTo>
                    <a:pt x="5752" y="1092"/>
                    <a:pt x="5835" y="1010"/>
                    <a:pt x="5835" y="906"/>
                  </a:cubicBezTo>
                  <a:lnTo>
                    <a:pt x="5872" y="849"/>
                  </a:lnTo>
                  <a:lnTo>
                    <a:pt x="58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090;p58">
              <a:extLst>
                <a:ext uri="{FF2B5EF4-FFF2-40B4-BE49-F238E27FC236}">
                  <a16:creationId xmlns:a16="http://schemas.microsoft.com/office/drawing/2014/main" id="{F332DD78-0876-514F-8836-D0413F7EEACF}"/>
                </a:ext>
              </a:extLst>
            </p:cNvPr>
            <p:cNvSpPr/>
            <p:nvPr/>
          </p:nvSpPr>
          <p:spPr>
            <a:xfrm>
              <a:off x="5431073" y="3600125"/>
              <a:ext cx="189908" cy="36266"/>
            </a:xfrm>
            <a:custGeom>
              <a:avLst/>
              <a:gdLst/>
              <a:ahLst/>
              <a:cxnLst/>
              <a:rect l="l" t="t" r="r" b="b"/>
              <a:pathLst>
                <a:path w="5912" h="1129" extrusionOk="0">
                  <a:moveTo>
                    <a:pt x="1" y="1"/>
                  </a:moveTo>
                  <a:lnTo>
                    <a:pt x="1" y="942"/>
                  </a:lnTo>
                  <a:cubicBezTo>
                    <a:pt x="1" y="1046"/>
                    <a:pt x="85" y="1129"/>
                    <a:pt x="188" y="1129"/>
                  </a:cubicBezTo>
                  <a:lnTo>
                    <a:pt x="5725" y="1129"/>
                  </a:lnTo>
                  <a:cubicBezTo>
                    <a:pt x="5828" y="1129"/>
                    <a:pt x="5912" y="1046"/>
                    <a:pt x="5912" y="942"/>
                  </a:cubicBezTo>
                  <a:lnTo>
                    <a:pt x="5912" y="848"/>
                  </a:lnTo>
                  <a:lnTo>
                    <a:pt x="4364" y="848"/>
                  </a:lnTo>
                  <a:lnTo>
                    <a:pt x="4364" y="851"/>
                  </a:lnTo>
                  <a:lnTo>
                    <a:pt x="338" y="851"/>
                  </a:lnTo>
                  <a:cubicBezTo>
                    <a:pt x="306" y="851"/>
                    <a:pt x="282" y="825"/>
                    <a:pt x="282" y="794"/>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091;p58">
              <a:extLst>
                <a:ext uri="{FF2B5EF4-FFF2-40B4-BE49-F238E27FC236}">
                  <a16:creationId xmlns:a16="http://schemas.microsoft.com/office/drawing/2014/main" id="{78419B49-93D3-5D4D-8460-72754CC14071}"/>
                </a:ext>
              </a:extLst>
            </p:cNvPr>
            <p:cNvSpPr/>
            <p:nvPr/>
          </p:nvSpPr>
          <p:spPr>
            <a:xfrm>
              <a:off x="5444630" y="3614003"/>
              <a:ext cx="162925" cy="8962"/>
            </a:xfrm>
            <a:custGeom>
              <a:avLst/>
              <a:gdLst/>
              <a:ahLst/>
              <a:cxnLst/>
              <a:rect l="l" t="t" r="r" b="b"/>
              <a:pathLst>
                <a:path w="5072" h="279" extrusionOk="0">
                  <a:moveTo>
                    <a:pt x="141" y="0"/>
                  </a:moveTo>
                  <a:cubicBezTo>
                    <a:pt x="64" y="0"/>
                    <a:pt x="0" y="64"/>
                    <a:pt x="0" y="139"/>
                  </a:cubicBezTo>
                  <a:cubicBezTo>
                    <a:pt x="0" y="216"/>
                    <a:pt x="62" y="278"/>
                    <a:pt x="141" y="278"/>
                  </a:cubicBezTo>
                  <a:lnTo>
                    <a:pt x="4929" y="278"/>
                  </a:lnTo>
                  <a:cubicBezTo>
                    <a:pt x="5008" y="278"/>
                    <a:pt x="5071" y="216"/>
                    <a:pt x="5071" y="139"/>
                  </a:cubicBezTo>
                  <a:cubicBezTo>
                    <a:pt x="5071" y="64"/>
                    <a:pt x="5009" y="0"/>
                    <a:pt x="493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3116;p58">
            <a:extLst>
              <a:ext uri="{FF2B5EF4-FFF2-40B4-BE49-F238E27FC236}">
                <a16:creationId xmlns:a16="http://schemas.microsoft.com/office/drawing/2014/main" id="{F4786877-9A23-434C-8A20-19E75F2C4D64}"/>
              </a:ext>
            </a:extLst>
          </p:cNvPr>
          <p:cNvGrpSpPr/>
          <p:nvPr/>
        </p:nvGrpSpPr>
        <p:grpSpPr>
          <a:xfrm>
            <a:off x="0" y="3924643"/>
            <a:ext cx="297872" cy="268998"/>
            <a:chOff x="4107400" y="3495272"/>
            <a:chExt cx="297872" cy="268998"/>
          </a:xfrm>
        </p:grpSpPr>
        <p:sp>
          <p:nvSpPr>
            <p:cNvPr id="124" name="Google Shape;3117;p58">
              <a:extLst>
                <a:ext uri="{FF2B5EF4-FFF2-40B4-BE49-F238E27FC236}">
                  <a16:creationId xmlns:a16="http://schemas.microsoft.com/office/drawing/2014/main" id="{4AAE1FD2-8529-DE48-B079-8856EB09A55F}"/>
                </a:ext>
              </a:extLst>
            </p:cNvPr>
            <p:cNvSpPr/>
            <p:nvPr/>
          </p:nvSpPr>
          <p:spPr>
            <a:xfrm>
              <a:off x="4109263" y="3547506"/>
              <a:ext cx="78507" cy="39896"/>
            </a:xfrm>
            <a:custGeom>
              <a:avLst/>
              <a:gdLst/>
              <a:ahLst/>
              <a:cxnLst/>
              <a:rect l="l" t="t" r="r" b="b"/>
              <a:pathLst>
                <a:path w="2444" h="1242" extrusionOk="0">
                  <a:moveTo>
                    <a:pt x="2357" y="0"/>
                  </a:moveTo>
                  <a:lnTo>
                    <a:pt x="36" y="450"/>
                  </a:lnTo>
                  <a:lnTo>
                    <a:pt x="0" y="524"/>
                  </a:lnTo>
                  <a:cubicBezTo>
                    <a:pt x="0" y="559"/>
                    <a:pt x="7" y="594"/>
                    <a:pt x="19" y="624"/>
                  </a:cubicBezTo>
                  <a:lnTo>
                    <a:pt x="174" y="1053"/>
                  </a:lnTo>
                  <a:cubicBezTo>
                    <a:pt x="217" y="1168"/>
                    <a:pt x="327" y="1242"/>
                    <a:pt x="446" y="1242"/>
                  </a:cubicBezTo>
                  <a:cubicBezTo>
                    <a:pt x="464" y="1242"/>
                    <a:pt x="482" y="1240"/>
                    <a:pt x="500" y="1236"/>
                  </a:cubicBezTo>
                  <a:lnTo>
                    <a:pt x="2053" y="928"/>
                  </a:lnTo>
                  <a:cubicBezTo>
                    <a:pt x="2172" y="906"/>
                    <a:pt x="2264" y="812"/>
                    <a:pt x="2285" y="694"/>
                  </a:cubicBezTo>
                  <a:lnTo>
                    <a:pt x="2338" y="639"/>
                  </a:lnTo>
                  <a:lnTo>
                    <a:pt x="2444" y="47"/>
                  </a:lnTo>
                  <a:lnTo>
                    <a:pt x="23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118;p58">
              <a:extLst>
                <a:ext uri="{FF2B5EF4-FFF2-40B4-BE49-F238E27FC236}">
                  <a16:creationId xmlns:a16="http://schemas.microsoft.com/office/drawing/2014/main" id="{1881CB66-1493-2645-ABB9-7022B7A432C5}"/>
                </a:ext>
              </a:extLst>
            </p:cNvPr>
            <p:cNvSpPr/>
            <p:nvPr/>
          </p:nvSpPr>
          <p:spPr>
            <a:xfrm>
              <a:off x="4107400" y="3560613"/>
              <a:ext cx="76998" cy="28011"/>
            </a:xfrm>
            <a:custGeom>
              <a:avLst/>
              <a:gdLst/>
              <a:ahLst/>
              <a:cxnLst/>
              <a:rect l="l" t="t" r="r" b="b"/>
              <a:pathLst>
                <a:path w="2397" h="872" extrusionOk="0">
                  <a:moveTo>
                    <a:pt x="223" y="0"/>
                  </a:moveTo>
                  <a:lnTo>
                    <a:pt x="36" y="50"/>
                  </a:lnTo>
                  <a:lnTo>
                    <a:pt x="0" y="113"/>
                  </a:lnTo>
                  <a:cubicBezTo>
                    <a:pt x="0" y="148"/>
                    <a:pt x="8" y="180"/>
                    <a:pt x="19" y="213"/>
                  </a:cubicBezTo>
                  <a:lnTo>
                    <a:pt x="193" y="678"/>
                  </a:lnTo>
                  <a:cubicBezTo>
                    <a:pt x="236" y="794"/>
                    <a:pt x="351" y="871"/>
                    <a:pt x="469" y="871"/>
                  </a:cubicBezTo>
                  <a:cubicBezTo>
                    <a:pt x="486" y="871"/>
                    <a:pt x="504" y="870"/>
                    <a:pt x="521" y="866"/>
                  </a:cubicBezTo>
                  <a:lnTo>
                    <a:pt x="597" y="852"/>
                  </a:lnTo>
                  <a:lnTo>
                    <a:pt x="2149" y="558"/>
                  </a:lnTo>
                  <a:cubicBezTo>
                    <a:pt x="2269" y="536"/>
                    <a:pt x="2360" y="442"/>
                    <a:pt x="2380" y="323"/>
                  </a:cubicBezTo>
                  <a:lnTo>
                    <a:pt x="2392" y="261"/>
                  </a:lnTo>
                  <a:lnTo>
                    <a:pt x="2396" y="231"/>
                  </a:lnTo>
                  <a:lnTo>
                    <a:pt x="520" y="585"/>
                  </a:lnTo>
                  <a:cubicBezTo>
                    <a:pt x="514" y="586"/>
                    <a:pt x="508" y="587"/>
                    <a:pt x="502" y="587"/>
                  </a:cubicBezTo>
                  <a:cubicBezTo>
                    <a:pt x="464" y="587"/>
                    <a:pt x="430" y="564"/>
                    <a:pt x="416" y="526"/>
                  </a:cubicBezTo>
                  <a:lnTo>
                    <a:pt x="300" y="215"/>
                  </a:lnTo>
                  <a:cubicBezTo>
                    <a:pt x="281" y="165"/>
                    <a:pt x="275" y="113"/>
                    <a:pt x="285" y="61"/>
                  </a:cubicBezTo>
                  <a:lnTo>
                    <a:pt x="22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119;p58">
              <a:extLst>
                <a:ext uri="{FF2B5EF4-FFF2-40B4-BE49-F238E27FC236}">
                  <a16:creationId xmlns:a16="http://schemas.microsoft.com/office/drawing/2014/main" id="{E698074D-D296-1743-AF31-351F83A30236}"/>
                </a:ext>
              </a:extLst>
            </p:cNvPr>
            <p:cNvSpPr/>
            <p:nvPr/>
          </p:nvSpPr>
          <p:spPr>
            <a:xfrm>
              <a:off x="4327450" y="3547121"/>
              <a:ext cx="77608" cy="39446"/>
            </a:xfrm>
            <a:custGeom>
              <a:avLst/>
              <a:gdLst/>
              <a:ahLst/>
              <a:cxnLst/>
              <a:rect l="l" t="t" r="r" b="b"/>
              <a:pathLst>
                <a:path w="2416" h="1228" extrusionOk="0">
                  <a:moveTo>
                    <a:pt x="1" y="1"/>
                  </a:moveTo>
                  <a:lnTo>
                    <a:pt x="9" y="59"/>
                  </a:lnTo>
                  <a:lnTo>
                    <a:pt x="95" y="687"/>
                  </a:lnTo>
                  <a:cubicBezTo>
                    <a:pt x="115" y="807"/>
                    <a:pt x="208" y="898"/>
                    <a:pt x="326" y="923"/>
                  </a:cubicBezTo>
                  <a:lnTo>
                    <a:pt x="1814" y="1218"/>
                  </a:lnTo>
                  <a:cubicBezTo>
                    <a:pt x="1845" y="1224"/>
                    <a:pt x="1878" y="1227"/>
                    <a:pt x="1911" y="1227"/>
                  </a:cubicBezTo>
                  <a:cubicBezTo>
                    <a:pt x="2028" y="1227"/>
                    <a:pt x="2148" y="1186"/>
                    <a:pt x="2186" y="1083"/>
                  </a:cubicBezTo>
                  <a:lnTo>
                    <a:pt x="2234" y="1070"/>
                  </a:lnTo>
                  <a:lnTo>
                    <a:pt x="2398" y="636"/>
                  </a:lnTo>
                  <a:cubicBezTo>
                    <a:pt x="2411" y="603"/>
                    <a:pt x="2415" y="571"/>
                    <a:pt x="2415" y="536"/>
                  </a:cubicBezTo>
                  <a:lnTo>
                    <a:pt x="2362" y="45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120;p58">
              <a:extLst>
                <a:ext uri="{FF2B5EF4-FFF2-40B4-BE49-F238E27FC236}">
                  <a16:creationId xmlns:a16="http://schemas.microsoft.com/office/drawing/2014/main" id="{100AB578-187B-7A4D-9226-6F309CD0D8C9}"/>
                </a:ext>
              </a:extLst>
            </p:cNvPr>
            <p:cNvSpPr/>
            <p:nvPr/>
          </p:nvSpPr>
          <p:spPr>
            <a:xfrm>
              <a:off x="4324752" y="3547956"/>
              <a:ext cx="74524" cy="40667"/>
            </a:xfrm>
            <a:custGeom>
              <a:avLst/>
              <a:gdLst/>
              <a:ahLst/>
              <a:cxnLst/>
              <a:rect l="l" t="t" r="r" b="b"/>
              <a:pathLst>
                <a:path w="2320" h="1266" extrusionOk="0">
                  <a:moveTo>
                    <a:pt x="24" y="1"/>
                  </a:moveTo>
                  <a:lnTo>
                    <a:pt x="1" y="33"/>
                  </a:lnTo>
                  <a:lnTo>
                    <a:pt x="115" y="669"/>
                  </a:lnTo>
                  <a:cubicBezTo>
                    <a:pt x="125" y="804"/>
                    <a:pt x="218" y="929"/>
                    <a:pt x="355" y="952"/>
                  </a:cubicBezTo>
                  <a:lnTo>
                    <a:pt x="1982" y="1260"/>
                  </a:lnTo>
                  <a:cubicBezTo>
                    <a:pt x="2001" y="1264"/>
                    <a:pt x="2020" y="1266"/>
                    <a:pt x="2038" y="1266"/>
                  </a:cubicBezTo>
                  <a:cubicBezTo>
                    <a:pt x="2157" y="1266"/>
                    <a:pt x="2266" y="1192"/>
                    <a:pt x="2308" y="1078"/>
                  </a:cubicBezTo>
                  <a:lnTo>
                    <a:pt x="2320" y="1044"/>
                  </a:lnTo>
                  <a:lnTo>
                    <a:pt x="458" y="691"/>
                  </a:lnTo>
                  <a:cubicBezTo>
                    <a:pt x="420" y="684"/>
                    <a:pt x="391" y="655"/>
                    <a:pt x="384" y="617"/>
                  </a:cubicBezTo>
                  <a:lnTo>
                    <a:pt x="316" y="253"/>
                  </a:lnTo>
                  <a:cubicBezTo>
                    <a:pt x="305" y="189"/>
                    <a:pt x="292" y="132"/>
                    <a:pt x="276" y="86"/>
                  </a:cubicBezTo>
                  <a:lnTo>
                    <a:pt x="216" y="28"/>
                  </a:lnTo>
                  <a:lnTo>
                    <a:pt x="2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121;p58">
              <a:extLst>
                <a:ext uri="{FF2B5EF4-FFF2-40B4-BE49-F238E27FC236}">
                  <a16:creationId xmlns:a16="http://schemas.microsoft.com/office/drawing/2014/main" id="{65550311-C273-7647-BB09-FA5EA09C0BF1}"/>
                </a:ext>
              </a:extLst>
            </p:cNvPr>
            <p:cNvSpPr/>
            <p:nvPr/>
          </p:nvSpPr>
          <p:spPr>
            <a:xfrm>
              <a:off x="4112283" y="3495272"/>
              <a:ext cx="292989" cy="69031"/>
            </a:xfrm>
            <a:custGeom>
              <a:avLst/>
              <a:gdLst/>
              <a:ahLst/>
              <a:cxnLst/>
              <a:rect l="l" t="t" r="r" b="b"/>
              <a:pathLst>
                <a:path w="9121" h="2149" extrusionOk="0">
                  <a:moveTo>
                    <a:pt x="4487" y="0"/>
                  </a:moveTo>
                  <a:cubicBezTo>
                    <a:pt x="3611" y="0"/>
                    <a:pt x="2736" y="86"/>
                    <a:pt x="1878" y="258"/>
                  </a:cubicBezTo>
                  <a:lnTo>
                    <a:pt x="714" y="490"/>
                  </a:lnTo>
                  <a:cubicBezTo>
                    <a:pt x="645" y="504"/>
                    <a:pt x="578" y="526"/>
                    <a:pt x="517" y="556"/>
                  </a:cubicBezTo>
                  <a:cubicBezTo>
                    <a:pt x="317" y="658"/>
                    <a:pt x="203" y="1115"/>
                    <a:pt x="149" y="1338"/>
                  </a:cubicBezTo>
                  <a:lnTo>
                    <a:pt x="6" y="1867"/>
                  </a:lnTo>
                  <a:cubicBezTo>
                    <a:pt x="0" y="1890"/>
                    <a:pt x="12" y="2097"/>
                    <a:pt x="12" y="2120"/>
                  </a:cubicBezTo>
                  <a:lnTo>
                    <a:pt x="2356" y="1671"/>
                  </a:lnTo>
                  <a:cubicBezTo>
                    <a:pt x="2372" y="1578"/>
                    <a:pt x="2451" y="1512"/>
                    <a:pt x="2545" y="1512"/>
                  </a:cubicBezTo>
                  <a:lnTo>
                    <a:pt x="2599" y="1512"/>
                  </a:lnTo>
                  <a:lnTo>
                    <a:pt x="2638" y="1474"/>
                  </a:lnTo>
                  <a:lnTo>
                    <a:pt x="3893" y="1457"/>
                  </a:lnTo>
                  <a:lnTo>
                    <a:pt x="3935" y="1513"/>
                  </a:lnTo>
                  <a:lnTo>
                    <a:pt x="5035" y="1513"/>
                  </a:lnTo>
                  <a:lnTo>
                    <a:pt x="5070" y="1455"/>
                  </a:lnTo>
                  <a:lnTo>
                    <a:pt x="6326" y="1458"/>
                  </a:lnTo>
                  <a:lnTo>
                    <a:pt x="6370" y="1513"/>
                  </a:lnTo>
                  <a:lnTo>
                    <a:pt x="6425" y="1513"/>
                  </a:lnTo>
                  <a:cubicBezTo>
                    <a:pt x="6519" y="1513"/>
                    <a:pt x="6631" y="1548"/>
                    <a:pt x="6648" y="1641"/>
                  </a:cubicBezTo>
                  <a:lnTo>
                    <a:pt x="6895" y="1723"/>
                  </a:lnTo>
                  <a:lnTo>
                    <a:pt x="9120" y="2149"/>
                  </a:lnTo>
                  <a:cubicBezTo>
                    <a:pt x="9120" y="2126"/>
                    <a:pt x="9118" y="2100"/>
                    <a:pt x="9112" y="2076"/>
                  </a:cubicBezTo>
                  <a:lnTo>
                    <a:pt x="8863" y="1065"/>
                  </a:lnTo>
                  <a:cubicBezTo>
                    <a:pt x="8790" y="774"/>
                    <a:pt x="8554" y="549"/>
                    <a:pt x="8259" y="490"/>
                  </a:cubicBezTo>
                  <a:lnTo>
                    <a:pt x="7097" y="258"/>
                  </a:lnTo>
                  <a:cubicBezTo>
                    <a:pt x="6237" y="87"/>
                    <a:pt x="5362" y="0"/>
                    <a:pt x="4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122;p58">
              <a:extLst>
                <a:ext uri="{FF2B5EF4-FFF2-40B4-BE49-F238E27FC236}">
                  <a16:creationId xmlns:a16="http://schemas.microsoft.com/office/drawing/2014/main" id="{4F7CC321-28D5-0D40-89C0-D1AA9EDE4FB9}"/>
                </a:ext>
              </a:extLst>
            </p:cNvPr>
            <p:cNvSpPr/>
            <p:nvPr/>
          </p:nvSpPr>
          <p:spPr>
            <a:xfrm>
              <a:off x="4107400" y="3513166"/>
              <a:ext cx="21361" cy="51203"/>
            </a:xfrm>
            <a:custGeom>
              <a:avLst/>
              <a:gdLst/>
              <a:ahLst/>
              <a:cxnLst/>
              <a:rect l="l" t="t" r="r" b="b"/>
              <a:pathLst>
                <a:path w="665" h="1594" extrusionOk="0">
                  <a:moveTo>
                    <a:pt x="665" y="1"/>
                  </a:moveTo>
                  <a:cubicBezTo>
                    <a:pt x="665" y="1"/>
                    <a:pt x="359" y="134"/>
                    <a:pt x="259" y="510"/>
                  </a:cubicBezTo>
                  <a:lnTo>
                    <a:pt x="10" y="1521"/>
                  </a:lnTo>
                  <a:cubicBezTo>
                    <a:pt x="5" y="1545"/>
                    <a:pt x="0" y="1569"/>
                    <a:pt x="0" y="1593"/>
                  </a:cubicBezTo>
                  <a:lnTo>
                    <a:pt x="287" y="1540"/>
                  </a:lnTo>
                  <a:lnTo>
                    <a:pt x="6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123;p58">
              <a:extLst>
                <a:ext uri="{FF2B5EF4-FFF2-40B4-BE49-F238E27FC236}">
                  <a16:creationId xmlns:a16="http://schemas.microsoft.com/office/drawing/2014/main" id="{44D2D159-EACC-7441-8C84-F741755FE980}"/>
                </a:ext>
              </a:extLst>
            </p:cNvPr>
            <p:cNvSpPr/>
            <p:nvPr/>
          </p:nvSpPr>
          <p:spPr>
            <a:xfrm>
              <a:off x="4318648" y="3543876"/>
              <a:ext cx="14969" cy="6874"/>
            </a:xfrm>
            <a:custGeom>
              <a:avLst/>
              <a:gdLst/>
              <a:ahLst/>
              <a:cxnLst/>
              <a:rect l="l" t="t" r="r" b="b"/>
              <a:pathLst>
                <a:path w="466" h="214" extrusionOk="0">
                  <a:moveTo>
                    <a:pt x="1" y="0"/>
                  </a:moveTo>
                  <a:cubicBezTo>
                    <a:pt x="95" y="0"/>
                    <a:pt x="175" y="68"/>
                    <a:pt x="191" y="160"/>
                  </a:cubicBezTo>
                  <a:lnTo>
                    <a:pt x="466" y="213"/>
                  </a:lnTo>
                  <a:cubicBezTo>
                    <a:pt x="414" y="71"/>
                    <a:pt x="308"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124;p58">
              <a:extLst>
                <a:ext uri="{FF2B5EF4-FFF2-40B4-BE49-F238E27FC236}">
                  <a16:creationId xmlns:a16="http://schemas.microsoft.com/office/drawing/2014/main" id="{69B992BC-91C9-5B45-A752-D9A460030997}"/>
                </a:ext>
              </a:extLst>
            </p:cNvPr>
            <p:cNvSpPr/>
            <p:nvPr/>
          </p:nvSpPr>
          <p:spPr>
            <a:xfrm>
              <a:off x="4195645" y="3523317"/>
              <a:ext cx="42916" cy="20591"/>
            </a:xfrm>
            <a:custGeom>
              <a:avLst/>
              <a:gdLst/>
              <a:ahLst/>
              <a:cxnLst/>
              <a:rect l="l" t="t" r="r" b="b"/>
              <a:pathLst>
                <a:path w="1336" h="641" extrusionOk="0">
                  <a:moveTo>
                    <a:pt x="282" y="0"/>
                  </a:moveTo>
                  <a:cubicBezTo>
                    <a:pt x="127" y="0"/>
                    <a:pt x="1" y="125"/>
                    <a:pt x="1" y="281"/>
                  </a:cubicBezTo>
                  <a:lnTo>
                    <a:pt x="1" y="640"/>
                  </a:lnTo>
                  <a:lnTo>
                    <a:pt x="1336" y="640"/>
                  </a:lnTo>
                  <a:lnTo>
                    <a:pt x="1336" y="281"/>
                  </a:lnTo>
                  <a:cubicBezTo>
                    <a:pt x="1336" y="125"/>
                    <a:pt x="1211" y="0"/>
                    <a:pt x="10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125;p58">
              <a:extLst>
                <a:ext uri="{FF2B5EF4-FFF2-40B4-BE49-F238E27FC236}">
                  <a16:creationId xmlns:a16="http://schemas.microsoft.com/office/drawing/2014/main" id="{35ACA9BC-2661-0240-B851-77FE3B903A99}"/>
                </a:ext>
              </a:extLst>
            </p:cNvPr>
            <p:cNvSpPr/>
            <p:nvPr/>
          </p:nvSpPr>
          <p:spPr>
            <a:xfrm>
              <a:off x="4273963" y="3523317"/>
              <a:ext cx="42916" cy="20591"/>
            </a:xfrm>
            <a:custGeom>
              <a:avLst/>
              <a:gdLst/>
              <a:ahLst/>
              <a:cxnLst/>
              <a:rect l="l" t="t" r="r" b="b"/>
              <a:pathLst>
                <a:path w="1336" h="641" extrusionOk="0">
                  <a:moveTo>
                    <a:pt x="280" y="0"/>
                  </a:moveTo>
                  <a:cubicBezTo>
                    <a:pt x="127" y="0"/>
                    <a:pt x="1" y="125"/>
                    <a:pt x="1" y="281"/>
                  </a:cubicBezTo>
                  <a:lnTo>
                    <a:pt x="1" y="640"/>
                  </a:lnTo>
                  <a:lnTo>
                    <a:pt x="1335" y="640"/>
                  </a:lnTo>
                  <a:lnTo>
                    <a:pt x="1335" y="281"/>
                  </a:lnTo>
                  <a:cubicBezTo>
                    <a:pt x="1335" y="125"/>
                    <a:pt x="1211" y="0"/>
                    <a:pt x="10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126;p58">
              <a:extLst>
                <a:ext uri="{FF2B5EF4-FFF2-40B4-BE49-F238E27FC236}">
                  <a16:creationId xmlns:a16="http://schemas.microsoft.com/office/drawing/2014/main" id="{33E13FA7-7999-1242-86D6-32BA38602374}"/>
                </a:ext>
              </a:extLst>
            </p:cNvPr>
            <p:cNvSpPr/>
            <p:nvPr/>
          </p:nvSpPr>
          <p:spPr>
            <a:xfrm>
              <a:off x="4205796" y="3532247"/>
              <a:ext cx="102150" cy="56375"/>
            </a:xfrm>
            <a:custGeom>
              <a:avLst/>
              <a:gdLst/>
              <a:ahLst/>
              <a:cxnLst/>
              <a:rect l="l" t="t" r="r" b="b"/>
              <a:pathLst>
                <a:path w="3180" h="1755" extrusionOk="0">
                  <a:moveTo>
                    <a:pt x="244" y="0"/>
                  </a:moveTo>
                  <a:lnTo>
                    <a:pt x="157" y="39"/>
                  </a:lnTo>
                  <a:cubicBezTo>
                    <a:pt x="71" y="39"/>
                    <a:pt x="1" y="107"/>
                    <a:pt x="1" y="194"/>
                  </a:cubicBezTo>
                  <a:lnTo>
                    <a:pt x="1" y="1755"/>
                  </a:lnTo>
                  <a:lnTo>
                    <a:pt x="3120" y="1755"/>
                  </a:lnTo>
                  <a:lnTo>
                    <a:pt x="3177" y="1474"/>
                  </a:lnTo>
                  <a:lnTo>
                    <a:pt x="3177" y="157"/>
                  </a:lnTo>
                  <a:cubicBezTo>
                    <a:pt x="3180" y="71"/>
                    <a:pt x="3109" y="0"/>
                    <a:pt x="3023" y="0"/>
                  </a:cubicBezTo>
                  <a:lnTo>
                    <a:pt x="2680" y="0"/>
                  </a:lnTo>
                  <a:lnTo>
                    <a:pt x="2593" y="39"/>
                  </a:lnTo>
                  <a:cubicBezTo>
                    <a:pt x="2508" y="39"/>
                    <a:pt x="2437" y="107"/>
                    <a:pt x="2437" y="194"/>
                  </a:cubicBezTo>
                  <a:lnTo>
                    <a:pt x="2454" y="801"/>
                  </a:lnTo>
                  <a:cubicBezTo>
                    <a:pt x="2454" y="886"/>
                    <a:pt x="2330" y="956"/>
                    <a:pt x="2243" y="956"/>
                  </a:cubicBezTo>
                  <a:lnTo>
                    <a:pt x="898" y="956"/>
                  </a:lnTo>
                  <a:cubicBezTo>
                    <a:pt x="814" y="956"/>
                    <a:pt x="743" y="888"/>
                    <a:pt x="743" y="801"/>
                  </a:cubicBezTo>
                  <a:lnTo>
                    <a:pt x="743" y="157"/>
                  </a:lnTo>
                  <a:cubicBezTo>
                    <a:pt x="743" y="71"/>
                    <a:pt x="674" y="0"/>
                    <a:pt x="5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127;p58">
              <a:extLst>
                <a:ext uri="{FF2B5EF4-FFF2-40B4-BE49-F238E27FC236}">
                  <a16:creationId xmlns:a16="http://schemas.microsoft.com/office/drawing/2014/main" id="{7E5A4E67-03A3-0747-A5DF-85D7E8393517}"/>
                </a:ext>
              </a:extLst>
            </p:cNvPr>
            <p:cNvSpPr/>
            <p:nvPr/>
          </p:nvSpPr>
          <p:spPr>
            <a:xfrm>
              <a:off x="4277915" y="3532344"/>
              <a:ext cx="14005" cy="30709"/>
            </a:xfrm>
            <a:custGeom>
              <a:avLst/>
              <a:gdLst/>
              <a:ahLst/>
              <a:cxnLst/>
              <a:rect l="l" t="t" r="r" b="b"/>
              <a:pathLst>
                <a:path w="436" h="956" extrusionOk="0">
                  <a:moveTo>
                    <a:pt x="309" y="0"/>
                  </a:moveTo>
                  <a:cubicBezTo>
                    <a:pt x="225" y="0"/>
                    <a:pt x="154" y="68"/>
                    <a:pt x="154" y="155"/>
                  </a:cubicBezTo>
                  <a:lnTo>
                    <a:pt x="154" y="799"/>
                  </a:lnTo>
                  <a:cubicBezTo>
                    <a:pt x="154" y="811"/>
                    <a:pt x="153" y="865"/>
                    <a:pt x="109" y="909"/>
                  </a:cubicBezTo>
                  <a:cubicBezTo>
                    <a:pt x="66" y="953"/>
                    <a:pt x="9" y="956"/>
                    <a:pt x="1" y="956"/>
                  </a:cubicBezTo>
                  <a:lnTo>
                    <a:pt x="248" y="956"/>
                  </a:lnTo>
                  <a:cubicBezTo>
                    <a:pt x="350" y="953"/>
                    <a:pt x="435" y="869"/>
                    <a:pt x="435" y="768"/>
                  </a:cubicBezTo>
                  <a:lnTo>
                    <a:pt x="43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128;p58">
              <a:extLst>
                <a:ext uri="{FF2B5EF4-FFF2-40B4-BE49-F238E27FC236}">
                  <a16:creationId xmlns:a16="http://schemas.microsoft.com/office/drawing/2014/main" id="{0DB8CB64-87A6-5842-8B8B-56F11FCBB53F}"/>
                </a:ext>
              </a:extLst>
            </p:cNvPr>
            <p:cNvSpPr/>
            <p:nvPr/>
          </p:nvSpPr>
          <p:spPr>
            <a:xfrm>
              <a:off x="4204575" y="3532247"/>
              <a:ext cx="103274" cy="58142"/>
            </a:xfrm>
            <a:custGeom>
              <a:avLst/>
              <a:gdLst/>
              <a:ahLst/>
              <a:cxnLst/>
              <a:rect l="l" t="t" r="r" b="b"/>
              <a:pathLst>
                <a:path w="3215" h="1810" extrusionOk="0">
                  <a:moveTo>
                    <a:pt x="157" y="0"/>
                  </a:moveTo>
                  <a:cubicBezTo>
                    <a:pt x="72" y="0"/>
                    <a:pt x="1" y="70"/>
                    <a:pt x="1" y="157"/>
                  </a:cubicBezTo>
                  <a:lnTo>
                    <a:pt x="1" y="1810"/>
                  </a:lnTo>
                  <a:lnTo>
                    <a:pt x="3215" y="1810"/>
                  </a:lnTo>
                  <a:lnTo>
                    <a:pt x="3215" y="1476"/>
                  </a:lnTo>
                  <a:lnTo>
                    <a:pt x="374" y="1476"/>
                  </a:lnTo>
                  <a:cubicBezTo>
                    <a:pt x="324" y="1474"/>
                    <a:pt x="282" y="1432"/>
                    <a:pt x="282" y="1381"/>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129;p58">
              <a:extLst>
                <a:ext uri="{FF2B5EF4-FFF2-40B4-BE49-F238E27FC236}">
                  <a16:creationId xmlns:a16="http://schemas.microsoft.com/office/drawing/2014/main" id="{D136DB92-F27C-854E-957C-8DC89E58572C}"/>
                </a:ext>
              </a:extLst>
            </p:cNvPr>
            <p:cNvSpPr/>
            <p:nvPr/>
          </p:nvSpPr>
          <p:spPr>
            <a:xfrm>
              <a:off x="4141708" y="3588528"/>
              <a:ext cx="230318" cy="174522"/>
            </a:xfrm>
            <a:custGeom>
              <a:avLst/>
              <a:gdLst/>
              <a:ahLst/>
              <a:cxnLst/>
              <a:rect l="l" t="t" r="r" b="b"/>
              <a:pathLst>
                <a:path w="7170" h="5433" extrusionOk="0">
                  <a:moveTo>
                    <a:pt x="1752" y="0"/>
                  </a:moveTo>
                  <a:lnTo>
                    <a:pt x="1678" y="49"/>
                  </a:lnTo>
                  <a:cubicBezTo>
                    <a:pt x="1560" y="49"/>
                    <a:pt x="1454" y="120"/>
                    <a:pt x="1408" y="230"/>
                  </a:cubicBezTo>
                  <a:lnTo>
                    <a:pt x="40" y="3663"/>
                  </a:lnTo>
                  <a:cubicBezTo>
                    <a:pt x="25" y="3699"/>
                    <a:pt x="18" y="3735"/>
                    <a:pt x="18" y="3774"/>
                  </a:cubicBezTo>
                  <a:lnTo>
                    <a:pt x="1" y="5142"/>
                  </a:lnTo>
                  <a:cubicBezTo>
                    <a:pt x="1" y="5303"/>
                    <a:pt x="131" y="5433"/>
                    <a:pt x="292" y="5433"/>
                  </a:cubicBezTo>
                  <a:lnTo>
                    <a:pt x="6641" y="5427"/>
                  </a:lnTo>
                  <a:cubicBezTo>
                    <a:pt x="6797" y="5427"/>
                    <a:pt x="7165" y="5346"/>
                    <a:pt x="7169" y="5190"/>
                  </a:cubicBezTo>
                  <a:lnTo>
                    <a:pt x="7169" y="5180"/>
                  </a:lnTo>
                  <a:lnTo>
                    <a:pt x="7169" y="3774"/>
                  </a:lnTo>
                  <a:cubicBezTo>
                    <a:pt x="7169" y="3738"/>
                    <a:pt x="7162" y="3699"/>
                    <a:pt x="7148" y="3661"/>
                  </a:cubicBezTo>
                  <a:lnTo>
                    <a:pt x="5735" y="181"/>
                  </a:lnTo>
                  <a:cubicBezTo>
                    <a:pt x="5691" y="72"/>
                    <a:pt x="5584" y="0"/>
                    <a:pt x="5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130;p58">
              <a:extLst>
                <a:ext uri="{FF2B5EF4-FFF2-40B4-BE49-F238E27FC236}">
                  <a16:creationId xmlns:a16="http://schemas.microsoft.com/office/drawing/2014/main" id="{8D76A586-4579-844C-AEF9-656366D79576}"/>
                </a:ext>
              </a:extLst>
            </p:cNvPr>
            <p:cNvSpPr/>
            <p:nvPr/>
          </p:nvSpPr>
          <p:spPr>
            <a:xfrm>
              <a:off x="4140456" y="3588593"/>
              <a:ext cx="231571" cy="175678"/>
            </a:xfrm>
            <a:custGeom>
              <a:avLst/>
              <a:gdLst/>
              <a:ahLst/>
              <a:cxnLst/>
              <a:rect l="l" t="t" r="r" b="b"/>
              <a:pathLst>
                <a:path w="7209" h="5469" extrusionOk="0">
                  <a:moveTo>
                    <a:pt x="1707" y="1"/>
                  </a:moveTo>
                  <a:cubicBezTo>
                    <a:pt x="1589" y="1"/>
                    <a:pt x="1482" y="73"/>
                    <a:pt x="1438" y="182"/>
                  </a:cubicBezTo>
                  <a:lnTo>
                    <a:pt x="25" y="3661"/>
                  </a:lnTo>
                  <a:cubicBezTo>
                    <a:pt x="11" y="3695"/>
                    <a:pt x="3" y="3733"/>
                    <a:pt x="3" y="3772"/>
                  </a:cubicBezTo>
                  <a:lnTo>
                    <a:pt x="3" y="5178"/>
                  </a:lnTo>
                  <a:cubicBezTo>
                    <a:pt x="1" y="5335"/>
                    <a:pt x="135" y="5469"/>
                    <a:pt x="292" y="5469"/>
                  </a:cubicBezTo>
                  <a:cubicBezTo>
                    <a:pt x="293" y="5469"/>
                    <a:pt x="294" y="5469"/>
                    <a:pt x="294" y="5469"/>
                  </a:cubicBezTo>
                  <a:lnTo>
                    <a:pt x="6917" y="5469"/>
                  </a:lnTo>
                  <a:cubicBezTo>
                    <a:pt x="7075" y="5469"/>
                    <a:pt x="7201" y="5344"/>
                    <a:pt x="7208" y="5188"/>
                  </a:cubicBezTo>
                  <a:lnTo>
                    <a:pt x="374" y="5188"/>
                  </a:lnTo>
                  <a:cubicBezTo>
                    <a:pt x="323" y="5188"/>
                    <a:pt x="281" y="5147"/>
                    <a:pt x="281" y="5097"/>
                  </a:cubicBezTo>
                  <a:lnTo>
                    <a:pt x="281" y="3789"/>
                  </a:lnTo>
                  <a:cubicBezTo>
                    <a:pt x="281" y="3776"/>
                    <a:pt x="284" y="3766"/>
                    <a:pt x="289" y="3755"/>
                  </a:cubicBezTo>
                  <a:lnTo>
                    <a:pt x="179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131;p58">
              <a:extLst>
                <a:ext uri="{FF2B5EF4-FFF2-40B4-BE49-F238E27FC236}">
                  <a16:creationId xmlns:a16="http://schemas.microsoft.com/office/drawing/2014/main" id="{63B304DC-F331-8E4C-AFBF-CF7ECD3C6675}"/>
                </a:ext>
              </a:extLst>
            </p:cNvPr>
            <p:cNvSpPr/>
            <p:nvPr/>
          </p:nvSpPr>
          <p:spPr>
            <a:xfrm>
              <a:off x="4191790" y="3610726"/>
              <a:ext cx="130192" cy="130257"/>
            </a:xfrm>
            <a:custGeom>
              <a:avLst/>
              <a:gdLst/>
              <a:ahLst/>
              <a:cxnLst/>
              <a:rect l="l" t="t" r="r" b="b"/>
              <a:pathLst>
                <a:path w="4053" h="4055" extrusionOk="0">
                  <a:moveTo>
                    <a:pt x="2009" y="1"/>
                  </a:moveTo>
                  <a:cubicBezTo>
                    <a:pt x="1514" y="1"/>
                    <a:pt x="1062" y="176"/>
                    <a:pt x="709" y="466"/>
                  </a:cubicBezTo>
                  <a:cubicBezTo>
                    <a:pt x="253" y="841"/>
                    <a:pt x="1" y="1751"/>
                    <a:pt x="1" y="2045"/>
                  </a:cubicBezTo>
                  <a:cubicBezTo>
                    <a:pt x="1" y="3174"/>
                    <a:pt x="879" y="4054"/>
                    <a:pt x="2010" y="4054"/>
                  </a:cubicBezTo>
                  <a:cubicBezTo>
                    <a:pt x="2158" y="4054"/>
                    <a:pt x="3213" y="3801"/>
                    <a:pt x="3588" y="3346"/>
                  </a:cubicBezTo>
                  <a:cubicBezTo>
                    <a:pt x="3878" y="2992"/>
                    <a:pt x="4053" y="2540"/>
                    <a:pt x="4053" y="2045"/>
                  </a:cubicBezTo>
                  <a:cubicBezTo>
                    <a:pt x="4053" y="916"/>
                    <a:pt x="3138"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132;p58">
              <a:extLst>
                <a:ext uri="{FF2B5EF4-FFF2-40B4-BE49-F238E27FC236}">
                  <a16:creationId xmlns:a16="http://schemas.microsoft.com/office/drawing/2014/main" id="{432B0359-D4FE-D84D-9B1F-5499CB2A7AEE}"/>
                </a:ext>
              </a:extLst>
            </p:cNvPr>
            <p:cNvSpPr/>
            <p:nvPr/>
          </p:nvSpPr>
          <p:spPr>
            <a:xfrm>
              <a:off x="4190537" y="3625728"/>
              <a:ext cx="116380" cy="116444"/>
            </a:xfrm>
            <a:custGeom>
              <a:avLst/>
              <a:gdLst/>
              <a:ahLst/>
              <a:cxnLst/>
              <a:rect l="l" t="t" r="r" b="b"/>
              <a:pathLst>
                <a:path w="3623" h="3625" extrusionOk="0">
                  <a:moveTo>
                    <a:pt x="746" y="0"/>
                  </a:moveTo>
                  <a:lnTo>
                    <a:pt x="746" y="0"/>
                  </a:lnTo>
                  <a:cubicBezTo>
                    <a:pt x="290" y="375"/>
                    <a:pt x="1" y="944"/>
                    <a:pt x="1" y="1581"/>
                  </a:cubicBezTo>
                  <a:cubicBezTo>
                    <a:pt x="1" y="2710"/>
                    <a:pt x="916" y="3625"/>
                    <a:pt x="2045" y="3625"/>
                  </a:cubicBezTo>
                  <a:cubicBezTo>
                    <a:pt x="2680" y="3625"/>
                    <a:pt x="3249" y="3335"/>
                    <a:pt x="3623" y="2879"/>
                  </a:cubicBezTo>
                  <a:lnTo>
                    <a:pt x="3623" y="2879"/>
                  </a:lnTo>
                  <a:cubicBezTo>
                    <a:pt x="3272" y="3169"/>
                    <a:pt x="2819" y="3344"/>
                    <a:pt x="2326" y="3344"/>
                  </a:cubicBezTo>
                  <a:cubicBezTo>
                    <a:pt x="1196" y="3344"/>
                    <a:pt x="282" y="2429"/>
                    <a:pt x="282" y="1300"/>
                  </a:cubicBezTo>
                  <a:cubicBezTo>
                    <a:pt x="282" y="806"/>
                    <a:pt x="457" y="353"/>
                    <a:pt x="74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133;p58">
              <a:extLst>
                <a:ext uri="{FF2B5EF4-FFF2-40B4-BE49-F238E27FC236}">
                  <a16:creationId xmlns:a16="http://schemas.microsoft.com/office/drawing/2014/main" id="{635B7A05-3068-8648-AEC8-08245FA974B8}"/>
                </a:ext>
              </a:extLst>
            </p:cNvPr>
            <p:cNvSpPr/>
            <p:nvPr/>
          </p:nvSpPr>
          <p:spPr>
            <a:xfrm>
              <a:off x="4244345" y="3663859"/>
              <a:ext cx="24542" cy="24542"/>
            </a:xfrm>
            <a:custGeom>
              <a:avLst/>
              <a:gdLst/>
              <a:ahLst/>
              <a:cxnLst/>
              <a:rect l="l" t="t" r="r" b="b"/>
              <a:pathLst>
                <a:path w="764" h="764" extrusionOk="0">
                  <a:moveTo>
                    <a:pt x="373" y="0"/>
                  </a:moveTo>
                  <a:cubicBezTo>
                    <a:pt x="319" y="0"/>
                    <a:pt x="268" y="12"/>
                    <a:pt x="224" y="29"/>
                  </a:cubicBezTo>
                  <a:cubicBezTo>
                    <a:pt x="80" y="87"/>
                    <a:pt x="1" y="381"/>
                    <a:pt x="1" y="391"/>
                  </a:cubicBezTo>
                  <a:cubicBezTo>
                    <a:pt x="1" y="607"/>
                    <a:pt x="156" y="763"/>
                    <a:pt x="373" y="763"/>
                  </a:cubicBezTo>
                  <a:cubicBezTo>
                    <a:pt x="410" y="763"/>
                    <a:pt x="677" y="683"/>
                    <a:pt x="735" y="540"/>
                  </a:cubicBezTo>
                  <a:cubicBezTo>
                    <a:pt x="752" y="495"/>
                    <a:pt x="764" y="445"/>
                    <a:pt x="764" y="391"/>
                  </a:cubicBezTo>
                  <a:cubicBezTo>
                    <a:pt x="764" y="177"/>
                    <a:pt x="587" y="0"/>
                    <a:pt x="37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134;p58">
              <a:extLst>
                <a:ext uri="{FF2B5EF4-FFF2-40B4-BE49-F238E27FC236}">
                  <a16:creationId xmlns:a16="http://schemas.microsoft.com/office/drawing/2014/main" id="{EE4D90C9-A28C-AA45-AEA3-272A5A36E52A}"/>
                </a:ext>
              </a:extLst>
            </p:cNvPr>
            <p:cNvSpPr/>
            <p:nvPr/>
          </p:nvSpPr>
          <p:spPr>
            <a:xfrm>
              <a:off x="4243735" y="3664791"/>
              <a:ext cx="24220" cy="24188"/>
            </a:xfrm>
            <a:custGeom>
              <a:avLst/>
              <a:gdLst/>
              <a:ahLst/>
              <a:cxnLst/>
              <a:rect l="l" t="t" r="r" b="b"/>
              <a:pathLst>
                <a:path w="754" h="753" extrusionOk="0">
                  <a:moveTo>
                    <a:pt x="243" y="0"/>
                  </a:moveTo>
                  <a:cubicBezTo>
                    <a:pt x="99" y="58"/>
                    <a:pt x="1" y="200"/>
                    <a:pt x="1" y="362"/>
                  </a:cubicBezTo>
                  <a:cubicBezTo>
                    <a:pt x="1" y="578"/>
                    <a:pt x="176" y="753"/>
                    <a:pt x="392" y="753"/>
                  </a:cubicBezTo>
                  <a:cubicBezTo>
                    <a:pt x="554" y="753"/>
                    <a:pt x="696" y="652"/>
                    <a:pt x="754" y="511"/>
                  </a:cubicBezTo>
                  <a:lnTo>
                    <a:pt x="754" y="511"/>
                  </a:lnTo>
                  <a:cubicBezTo>
                    <a:pt x="707" y="529"/>
                    <a:pt x="657" y="540"/>
                    <a:pt x="604" y="540"/>
                  </a:cubicBezTo>
                  <a:cubicBezTo>
                    <a:pt x="389" y="540"/>
                    <a:pt x="214" y="365"/>
                    <a:pt x="214" y="149"/>
                  </a:cubicBezTo>
                  <a:cubicBezTo>
                    <a:pt x="214" y="97"/>
                    <a:pt x="225" y="46"/>
                    <a:pt x="2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135;p58">
              <a:extLst>
                <a:ext uri="{FF2B5EF4-FFF2-40B4-BE49-F238E27FC236}">
                  <a16:creationId xmlns:a16="http://schemas.microsoft.com/office/drawing/2014/main" id="{8D381319-8562-1648-A055-26EB5FA18F63}"/>
                </a:ext>
              </a:extLst>
            </p:cNvPr>
            <p:cNvSpPr/>
            <p:nvPr/>
          </p:nvSpPr>
          <p:spPr>
            <a:xfrm>
              <a:off x="4246529" y="3627752"/>
              <a:ext cx="20269" cy="20269"/>
            </a:xfrm>
            <a:custGeom>
              <a:avLst/>
              <a:gdLst/>
              <a:ahLst/>
              <a:cxnLst/>
              <a:rect l="l" t="t" r="r" b="b"/>
              <a:pathLst>
                <a:path w="631" h="631" extrusionOk="0">
                  <a:moveTo>
                    <a:pt x="305" y="1"/>
                  </a:moveTo>
                  <a:cubicBezTo>
                    <a:pt x="273" y="1"/>
                    <a:pt x="242" y="7"/>
                    <a:pt x="213" y="14"/>
                  </a:cubicBezTo>
                  <a:cubicBezTo>
                    <a:pt x="77" y="53"/>
                    <a:pt x="1" y="292"/>
                    <a:pt x="1" y="327"/>
                  </a:cubicBezTo>
                  <a:cubicBezTo>
                    <a:pt x="1" y="507"/>
                    <a:pt x="124" y="631"/>
                    <a:pt x="305" y="631"/>
                  </a:cubicBezTo>
                  <a:cubicBezTo>
                    <a:pt x="341" y="631"/>
                    <a:pt x="577" y="552"/>
                    <a:pt x="617" y="419"/>
                  </a:cubicBezTo>
                  <a:cubicBezTo>
                    <a:pt x="625" y="390"/>
                    <a:pt x="630" y="360"/>
                    <a:pt x="630" y="327"/>
                  </a:cubicBezTo>
                  <a:cubicBezTo>
                    <a:pt x="630" y="146"/>
                    <a:pt x="483"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136;p58">
              <a:extLst>
                <a:ext uri="{FF2B5EF4-FFF2-40B4-BE49-F238E27FC236}">
                  <a16:creationId xmlns:a16="http://schemas.microsoft.com/office/drawing/2014/main" id="{FD0B3A0A-DC3B-124A-9E41-48DC4E7C6B9A}"/>
                </a:ext>
              </a:extLst>
            </p:cNvPr>
            <p:cNvSpPr/>
            <p:nvPr/>
          </p:nvSpPr>
          <p:spPr>
            <a:xfrm>
              <a:off x="4245823" y="3628169"/>
              <a:ext cx="20558" cy="20558"/>
            </a:xfrm>
            <a:custGeom>
              <a:avLst/>
              <a:gdLst/>
              <a:ahLst/>
              <a:cxnLst/>
              <a:rect l="l" t="t" r="r" b="b"/>
              <a:pathLst>
                <a:path w="640" h="640" extrusionOk="0">
                  <a:moveTo>
                    <a:pt x="235" y="1"/>
                  </a:moveTo>
                  <a:cubicBezTo>
                    <a:pt x="99" y="40"/>
                    <a:pt x="1" y="166"/>
                    <a:pt x="1" y="314"/>
                  </a:cubicBezTo>
                  <a:cubicBezTo>
                    <a:pt x="1" y="494"/>
                    <a:pt x="147" y="639"/>
                    <a:pt x="327" y="639"/>
                  </a:cubicBezTo>
                  <a:cubicBezTo>
                    <a:pt x="474" y="639"/>
                    <a:pt x="599" y="539"/>
                    <a:pt x="639" y="405"/>
                  </a:cubicBezTo>
                  <a:lnTo>
                    <a:pt x="639" y="405"/>
                  </a:lnTo>
                  <a:cubicBezTo>
                    <a:pt x="610" y="413"/>
                    <a:pt x="580" y="416"/>
                    <a:pt x="548" y="416"/>
                  </a:cubicBezTo>
                  <a:cubicBezTo>
                    <a:pt x="367" y="416"/>
                    <a:pt x="222" y="270"/>
                    <a:pt x="222" y="91"/>
                  </a:cubicBezTo>
                  <a:cubicBezTo>
                    <a:pt x="222" y="60"/>
                    <a:pt x="227" y="30"/>
                    <a:pt x="2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137;p58">
              <a:extLst>
                <a:ext uri="{FF2B5EF4-FFF2-40B4-BE49-F238E27FC236}">
                  <a16:creationId xmlns:a16="http://schemas.microsoft.com/office/drawing/2014/main" id="{590C9E4E-42C9-1643-A517-3E940630BAA1}"/>
                </a:ext>
              </a:extLst>
            </p:cNvPr>
            <p:cNvSpPr/>
            <p:nvPr/>
          </p:nvSpPr>
          <p:spPr>
            <a:xfrm>
              <a:off x="4246529" y="3704078"/>
              <a:ext cx="20269" cy="20269"/>
            </a:xfrm>
            <a:custGeom>
              <a:avLst/>
              <a:gdLst/>
              <a:ahLst/>
              <a:cxnLst/>
              <a:rect l="l" t="t" r="r" b="b"/>
              <a:pathLst>
                <a:path w="631" h="631" extrusionOk="0">
                  <a:moveTo>
                    <a:pt x="305" y="0"/>
                  </a:moveTo>
                  <a:cubicBezTo>
                    <a:pt x="273" y="0"/>
                    <a:pt x="242" y="5"/>
                    <a:pt x="213" y="13"/>
                  </a:cubicBezTo>
                  <a:cubicBezTo>
                    <a:pt x="77" y="54"/>
                    <a:pt x="1" y="291"/>
                    <a:pt x="1" y="326"/>
                  </a:cubicBezTo>
                  <a:cubicBezTo>
                    <a:pt x="1" y="507"/>
                    <a:pt x="124" y="630"/>
                    <a:pt x="305" y="630"/>
                  </a:cubicBezTo>
                  <a:cubicBezTo>
                    <a:pt x="341" y="630"/>
                    <a:pt x="577" y="553"/>
                    <a:pt x="617" y="419"/>
                  </a:cubicBezTo>
                  <a:cubicBezTo>
                    <a:pt x="625" y="390"/>
                    <a:pt x="630" y="359"/>
                    <a:pt x="630" y="326"/>
                  </a:cubicBezTo>
                  <a:cubicBezTo>
                    <a:pt x="630" y="145"/>
                    <a:pt x="483" y="0"/>
                    <a:pt x="30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138;p58">
              <a:extLst>
                <a:ext uri="{FF2B5EF4-FFF2-40B4-BE49-F238E27FC236}">
                  <a16:creationId xmlns:a16="http://schemas.microsoft.com/office/drawing/2014/main" id="{2F84F3BE-3ABC-3840-BAEE-7B73A7DECC97}"/>
                </a:ext>
              </a:extLst>
            </p:cNvPr>
            <p:cNvSpPr/>
            <p:nvPr/>
          </p:nvSpPr>
          <p:spPr>
            <a:xfrm>
              <a:off x="4245823" y="3704496"/>
              <a:ext cx="20558" cy="20526"/>
            </a:xfrm>
            <a:custGeom>
              <a:avLst/>
              <a:gdLst/>
              <a:ahLst/>
              <a:cxnLst/>
              <a:rect l="l" t="t" r="r" b="b"/>
              <a:pathLst>
                <a:path w="640" h="639" extrusionOk="0">
                  <a:moveTo>
                    <a:pt x="235" y="0"/>
                  </a:moveTo>
                  <a:cubicBezTo>
                    <a:pt x="99" y="41"/>
                    <a:pt x="1" y="165"/>
                    <a:pt x="1" y="313"/>
                  </a:cubicBezTo>
                  <a:cubicBezTo>
                    <a:pt x="1" y="494"/>
                    <a:pt x="147" y="639"/>
                    <a:pt x="327" y="639"/>
                  </a:cubicBezTo>
                  <a:cubicBezTo>
                    <a:pt x="474" y="639"/>
                    <a:pt x="599" y="540"/>
                    <a:pt x="639" y="404"/>
                  </a:cubicBezTo>
                  <a:lnTo>
                    <a:pt x="639" y="404"/>
                  </a:lnTo>
                  <a:cubicBezTo>
                    <a:pt x="610" y="414"/>
                    <a:pt x="580" y="417"/>
                    <a:pt x="548" y="417"/>
                  </a:cubicBezTo>
                  <a:cubicBezTo>
                    <a:pt x="367" y="417"/>
                    <a:pt x="222" y="270"/>
                    <a:pt x="222" y="92"/>
                  </a:cubicBezTo>
                  <a:cubicBezTo>
                    <a:pt x="222" y="60"/>
                    <a:pt x="227" y="29"/>
                    <a:pt x="23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139;p58">
              <a:extLst>
                <a:ext uri="{FF2B5EF4-FFF2-40B4-BE49-F238E27FC236}">
                  <a16:creationId xmlns:a16="http://schemas.microsoft.com/office/drawing/2014/main" id="{5D1EBAA7-4E20-6C4F-8B63-BA02946DEA23}"/>
                </a:ext>
              </a:extLst>
            </p:cNvPr>
            <p:cNvSpPr/>
            <p:nvPr/>
          </p:nvSpPr>
          <p:spPr>
            <a:xfrm>
              <a:off x="4279585" y="3646865"/>
              <a:ext cx="20269" cy="20269"/>
            </a:xfrm>
            <a:custGeom>
              <a:avLst/>
              <a:gdLst/>
              <a:ahLst/>
              <a:cxnLst/>
              <a:rect l="l" t="t" r="r" b="b"/>
              <a:pathLst>
                <a:path w="631" h="631" extrusionOk="0">
                  <a:moveTo>
                    <a:pt x="305" y="1"/>
                  </a:moveTo>
                  <a:cubicBezTo>
                    <a:pt x="275" y="1"/>
                    <a:pt x="243" y="7"/>
                    <a:pt x="214" y="14"/>
                  </a:cubicBezTo>
                  <a:cubicBezTo>
                    <a:pt x="79" y="54"/>
                    <a:pt x="1" y="293"/>
                    <a:pt x="1" y="327"/>
                  </a:cubicBezTo>
                  <a:cubicBezTo>
                    <a:pt x="1" y="507"/>
                    <a:pt x="124" y="631"/>
                    <a:pt x="305" y="631"/>
                  </a:cubicBezTo>
                  <a:cubicBezTo>
                    <a:pt x="341" y="631"/>
                    <a:pt x="579" y="554"/>
                    <a:pt x="618" y="419"/>
                  </a:cubicBezTo>
                  <a:cubicBezTo>
                    <a:pt x="625" y="389"/>
                    <a:pt x="631" y="358"/>
                    <a:pt x="631" y="327"/>
                  </a:cubicBezTo>
                  <a:cubicBezTo>
                    <a:pt x="631" y="146"/>
                    <a:pt x="483"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140;p58">
              <a:extLst>
                <a:ext uri="{FF2B5EF4-FFF2-40B4-BE49-F238E27FC236}">
                  <a16:creationId xmlns:a16="http://schemas.microsoft.com/office/drawing/2014/main" id="{5F8E80C0-C734-F24F-8577-0D266CD07DF6}"/>
                </a:ext>
              </a:extLst>
            </p:cNvPr>
            <p:cNvSpPr/>
            <p:nvPr/>
          </p:nvSpPr>
          <p:spPr>
            <a:xfrm>
              <a:off x="4278846" y="3647283"/>
              <a:ext cx="20558" cy="20558"/>
            </a:xfrm>
            <a:custGeom>
              <a:avLst/>
              <a:gdLst/>
              <a:ahLst/>
              <a:cxnLst/>
              <a:rect l="l" t="t" r="r" b="b"/>
              <a:pathLst>
                <a:path w="640" h="640" extrusionOk="0">
                  <a:moveTo>
                    <a:pt x="235" y="1"/>
                  </a:moveTo>
                  <a:lnTo>
                    <a:pt x="235" y="1"/>
                  </a:lnTo>
                  <a:cubicBezTo>
                    <a:pt x="99" y="41"/>
                    <a:pt x="1" y="166"/>
                    <a:pt x="1" y="314"/>
                  </a:cubicBezTo>
                  <a:cubicBezTo>
                    <a:pt x="1" y="494"/>
                    <a:pt x="147" y="639"/>
                    <a:pt x="326" y="639"/>
                  </a:cubicBezTo>
                  <a:cubicBezTo>
                    <a:pt x="474" y="639"/>
                    <a:pt x="599" y="541"/>
                    <a:pt x="639" y="405"/>
                  </a:cubicBezTo>
                  <a:lnTo>
                    <a:pt x="639" y="405"/>
                  </a:lnTo>
                  <a:cubicBezTo>
                    <a:pt x="610" y="413"/>
                    <a:pt x="581" y="418"/>
                    <a:pt x="548" y="418"/>
                  </a:cubicBezTo>
                  <a:cubicBezTo>
                    <a:pt x="367" y="418"/>
                    <a:pt x="222" y="270"/>
                    <a:pt x="222" y="92"/>
                  </a:cubicBezTo>
                  <a:cubicBezTo>
                    <a:pt x="222" y="60"/>
                    <a:pt x="227" y="30"/>
                    <a:pt x="2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141;p58">
              <a:extLst>
                <a:ext uri="{FF2B5EF4-FFF2-40B4-BE49-F238E27FC236}">
                  <a16:creationId xmlns:a16="http://schemas.microsoft.com/office/drawing/2014/main" id="{C6FD4F0C-5022-DF44-A357-7A3289300C8F}"/>
                </a:ext>
              </a:extLst>
            </p:cNvPr>
            <p:cNvSpPr/>
            <p:nvPr/>
          </p:nvSpPr>
          <p:spPr>
            <a:xfrm>
              <a:off x="4213409" y="3646865"/>
              <a:ext cx="20269" cy="20269"/>
            </a:xfrm>
            <a:custGeom>
              <a:avLst/>
              <a:gdLst/>
              <a:ahLst/>
              <a:cxnLst/>
              <a:rect l="l" t="t" r="r" b="b"/>
              <a:pathLst>
                <a:path w="631" h="631" extrusionOk="0">
                  <a:moveTo>
                    <a:pt x="305" y="1"/>
                  </a:moveTo>
                  <a:cubicBezTo>
                    <a:pt x="275" y="1"/>
                    <a:pt x="244" y="7"/>
                    <a:pt x="215" y="14"/>
                  </a:cubicBezTo>
                  <a:cubicBezTo>
                    <a:pt x="79" y="54"/>
                    <a:pt x="1" y="293"/>
                    <a:pt x="1" y="327"/>
                  </a:cubicBezTo>
                  <a:cubicBezTo>
                    <a:pt x="1" y="507"/>
                    <a:pt x="124" y="631"/>
                    <a:pt x="305" y="631"/>
                  </a:cubicBezTo>
                  <a:cubicBezTo>
                    <a:pt x="341" y="631"/>
                    <a:pt x="579" y="554"/>
                    <a:pt x="619" y="419"/>
                  </a:cubicBezTo>
                  <a:cubicBezTo>
                    <a:pt x="628" y="389"/>
                    <a:pt x="631" y="358"/>
                    <a:pt x="631" y="327"/>
                  </a:cubicBezTo>
                  <a:cubicBezTo>
                    <a:pt x="631" y="146"/>
                    <a:pt x="484"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142;p58">
              <a:extLst>
                <a:ext uri="{FF2B5EF4-FFF2-40B4-BE49-F238E27FC236}">
                  <a16:creationId xmlns:a16="http://schemas.microsoft.com/office/drawing/2014/main" id="{0DC88CE7-A08B-F445-84A5-44423437C297}"/>
                </a:ext>
              </a:extLst>
            </p:cNvPr>
            <p:cNvSpPr/>
            <p:nvPr/>
          </p:nvSpPr>
          <p:spPr>
            <a:xfrm>
              <a:off x="4212735" y="3647283"/>
              <a:ext cx="20591" cy="20558"/>
            </a:xfrm>
            <a:custGeom>
              <a:avLst/>
              <a:gdLst/>
              <a:ahLst/>
              <a:cxnLst/>
              <a:rect l="l" t="t" r="r" b="b"/>
              <a:pathLst>
                <a:path w="641" h="640" extrusionOk="0">
                  <a:moveTo>
                    <a:pt x="236" y="1"/>
                  </a:moveTo>
                  <a:cubicBezTo>
                    <a:pt x="100" y="41"/>
                    <a:pt x="0" y="166"/>
                    <a:pt x="0" y="314"/>
                  </a:cubicBezTo>
                  <a:cubicBezTo>
                    <a:pt x="0" y="494"/>
                    <a:pt x="148" y="639"/>
                    <a:pt x="326" y="639"/>
                  </a:cubicBezTo>
                  <a:cubicBezTo>
                    <a:pt x="475" y="639"/>
                    <a:pt x="600" y="541"/>
                    <a:pt x="640" y="405"/>
                  </a:cubicBezTo>
                  <a:lnTo>
                    <a:pt x="640" y="405"/>
                  </a:lnTo>
                  <a:cubicBezTo>
                    <a:pt x="611" y="413"/>
                    <a:pt x="582" y="418"/>
                    <a:pt x="549" y="418"/>
                  </a:cubicBezTo>
                  <a:cubicBezTo>
                    <a:pt x="368" y="418"/>
                    <a:pt x="223" y="270"/>
                    <a:pt x="223" y="92"/>
                  </a:cubicBezTo>
                  <a:cubicBezTo>
                    <a:pt x="223" y="60"/>
                    <a:pt x="227" y="30"/>
                    <a:pt x="2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143;p58">
              <a:extLst>
                <a:ext uri="{FF2B5EF4-FFF2-40B4-BE49-F238E27FC236}">
                  <a16:creationId xmlns:a16="http://schemas.microsoft.com/office/drawing/2014/main" id="{0D4ABBF5-AD93-9743-A60B-532F06C5C418}"/>
                </a:ext>
              </a:extLst>
            </p:cNvPr>
            <p:cNvSpPr/>
            <p:nvPr/>
          </p:nvSpPr>
          <p:spPr>
            <a:xfrm>
              <a:off x="4279585" y="3684997"/>
              <a:ext cx="20269" cy="20269"/>
            </a:xfrm>
            <a:custGeom>
              <a:avLst/>
              <a:gdLst/>
              <a:ahLst/>
              <a:cxnLst/>
              <a:rect l="l" t="t" r="r" b="b"/>
              <a:pathLst>
                <a:path w="631" h="631" extrusionOk="0">
                  <a:moveTo>
                    <a:pt x="305" y="1"/>
                  </a:moveTo>
                  <a:cubicBezTo>
                    <a:pt x="275" y="1"/>
                    <a:pt x="243" y="7"/>
                    <a:pt x="214" y="14"/>
                  </a:cubicBezTo>
                  <a:cubicBezTo>
                    <a:pt x="79" y="53"/>
                    <a:pt x="1" y="292"/>
                    <a:pt x="1" y="327"/>
                  </a:cubicBezTo>
                  <a:cubicBezTo>
                    <a:pt x="1" y="508"/>
                    <a:pt x="124" y="631"/>
                    <a:pt x="305" y="631"/>
                  </a:cubicBezTo>
                  <a:cubicBezTo>
                    <a:pt x="341" y="631"/>
                    <a:pt x="579" y="554"/>
                    <a:pt x="618" y="419"/>
                  </a:cubicBezTo>
                  <a:cubicBezTo>
                    <a:pt x="625" y="389"/>
                    <a:pt x="631" y="360"/>
                    <a:pt x="631" y="327"/>
                  </a:cubicBezTo>
                  <a:cubicBezTo>
                    <a:pt x="631" y="146"/>
                    <a:pt x="483"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144;p58">
              <a:extLst>
                <a:ext uri="{FF2B5EF4-FFF2-40B4-BE49-F238E27FC236}">
                  <a16:creationId xmlns:a16="http://schemas.microsoft.com/office/drawing/2014/main" id="{867086A2-7DE2-2D4F-8416-0D3922996AF2}"/>
                </a:ext>
              </a:extLst>
            </p:cNvPr>
            <p:cNvSpPr/>
            <p:nvPr/>
          </p:nvSpPr>
          <p:spPr>
            <a:xfrm>
              <a:off x="4278846" y="3685414"/>
              <a:ext cx="20558" cy="20558"/>
            </a:xfrm>
            <a:custGeom>
              <a:avLst/>
              <a:gdLst/>
              <a:ahLst/>
              <a:cxnLst/>
              <a:rect l="l" t="t" r="r" b="b"/>
              <a:pathLst>
                <a:path w="640" h="640" extrusionOk="0">
                  <a:moveTo>
                    <a:pt x="235" y="1"/>
                  </a:moveTo>
                  <a:lnTo>
                    <a:pt x="235" y="1"/>
                  </a:lnTo>
                  <a:cubicBezTo>
                    <a:pt x="99" y="41"/>
                    <a:pt x="1" y="166"/>
                    <a:pt x="1" y="314"/>
                  </a:cubicBezTo>
                  <a:cubicBezTo>
                    <a:pt x="1" y="495"/>
                    <a:pt x="147" y="639"/>
                    <a:pt x="326" y="639"/>
                  </a:cubicBezTo>
                  <a:cubicBezTo>
                    <a:pt x="474" y="639"/>
                    <a:pt x="599" y="541"/>
                    <a:pt x="639" y="405"/>
                  </a:cubicBezTo>
                  <a:lnTo>
                    <a:pt x="639" y="405"/>
                  </a:lnTo>
                  <a:cubicBezTo>
                    <a:pt x="610" y="413"/>
                    <a:pt x="581" y="418"/>
                    <a:pt x="548" y="418"/>
                  </a:cubicBezTo>
                  <a:cubicBezTo>
                    <a:pt x="367" y="418"/>
                    <a:pt x="222" y="270"/>
                    <a:pt x="222" y="92"/>
                  </a:cubicBezTo>
                  <a:cubicBezTo>
                    <a:pt x="222" y="60"/>
                    <a:pt x="227" y="30"/>
                    <a:pt x="2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145;p58">
              <a:extLst>
                <a:ext uri="{FF2B5EF4-FFF2-40B4-BE49-F238E27FC236}">
                  <a16:creationId xmlns:a16="http://schemas.microsoft.com/office/drawing/2014/main" id="{FBBDB321-4DEE-0741-A178-2E51A0EEB032}"/>
                </a:ext>
              </a:extLst>
            </p:cNvPr>
            <p:cNvSpPr/>
            <p:nvPr/>
          </p:nvSpPr>
          <p:spPr>
            <a:xfrm>
              <a:off x="4213409" y="3684997"/>
              <a:ext cx="20269" cy="20269"/>
            </a:xfrm>
            <a:custGeom>
              <a:avLst/>
              <a:gdLst/>
              <a:ahLst/>
              <a:cxnLst/>
              <a:rect l="l" t="t" r="r" b="b"/>
              <a:pathLst>
                <a:path w="631" h="631" extrusionOk="0">
                  <a:moveTo>
                    <a:pt x="305" y="1"/>
                  </a:moveTo>
                  <a:cubicBezTo>
                    <a:pt x="275" y="1"/>
                    <a:pt x="244" y="7"/>
                    <a:pt x="215" y="14"/>
                  </a:cubicBezTo>
                  <a:cubicBezTo>
                    <a:pt x="79" y="53"/>
                    <a:pt x="1" y="292"/>
                    <a:pt x="1" y="327"/>
                  </a:cubicBezTo>
                  <a:cubicBezTo>
                    <a:pt x="1" y="508"/>
                    <a:pt x="124" y="631"/>
                    <a:pt x="305" y="631"/>
                  </a:cubicBezTo>
                  <a:cubicBezTo>
                    <a:pt x="341" y="631"/>
                    <a:pt x="579" y="554"/>
                    <a:pt x="619" y="419"/>
                  </a:cubicBezTo>
                  <a:cubicBezTo>
                    <a:pt x="628" y="389"/>
                    <a:pt x="631" y="360"/>
                    <a:pt x="631" y="327"/>
                  </a:cubicBezTo>
                  <a:cubicBezTo>
                    <a:pt x="631" y="146"/>
                    <a:pt x="484"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146;p58">
              <a:extLst>
                <a:ext uri="{FF2B5EF4-FFF2-40B4-BE49-F238E27FC236}">
                  <a16:creationId xmlns:a16="http://schemas.microsoft.com/office/drawing/2014/main" id="{782E001F-304B-3847-944E-4A591026D56F}"/>
                </a:ext>
              </a:extLst>
            </p:cNvPr>
            <p:cNvSpPr/>
            <p:nvPr/>
          </p:nvSpPr>
          <p:spPr>
            <a:xfrm>
              <a:off x="4212735" y="3685414"/>
              <a:ext cx="20591" cy="20558"/>
            </a:xfrm>
            <a:custGeom>
              <a:avLst/>
              <a:gdLst/>
              <a:ahLst/>
              <a:cxnLst/>
              <a:rect l="l" t="t" r="r" b="b"/>
              <a:pathLst>
                <a:path w="641" h="640" extrusionOk="0">
                  <a:moveTo>
                    <a:pt x="236" y="1"/>
                  </a:moveTo>
                  <a:cubicBezTo>
                    <a:pt x="100" y="41"/>
                    <a:pt x="0" y="166"/>
                    <a:pt x="0" y="314"/>
                  </a:cubicBezTo>
                  <a:cubicBezTo>
                    <a:pt x="0" y="495"/>
                    <a:pt x="148" y="639"/>
                    <a:pt x="326" y="639"/>
                  </a:cubicBezTo>
                  <a:cubicBezTo>
                    <a:pt x="475" y="639"/>
                    <a:pt x="600" y="541"/>
                    <a:pt x="640" y="405"/>
                  </a:cubicBezTo>
                  <a:lnTo>
                    <a:pt x="640" y="405"/>
                  </a:lnTo>
                  <a:cubicBezTo>
                    <a:pt x="611" y="413"/>
                    <a:pt x="582" y="418"/>
                    <a:pt x="549" y="418"/>
                  </a:cubicBezTo>
                  <a:cubicBezTo>
                    <a:pt x="368" y="418"/>
                    <a:pt x="223" y="270"/>
                    <a:pt x="223" y="92"/>
                  </a:cubicBezTo>
                  <a:cubicBezTo>
                    <a:pt x="223" y="60"/>
                    <a:pt x="227" y="30"/>
                    <a:pt x="2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147;p58">
              <a:extLst>
                <a:ext uri="{FF2B5EF4-FFF2-40B4-BE49-F238E27FC236}">
                  <a16:creationId xmlns:a16="http://schemas.microsoft.com/office/drawing/2014/main" id="{50C8A2F7-032E-6F4C-B68B-A5BC54E0BC2A}"/>
                </a:ext>
              </a:extLst>
            </p:cNvPr>
            <p:cNvSpPr/>
            <p:nvPr/>
          </p:nvSpPr>
          <p:spPr>
            <a:xfrm>
              <a:off x="4155747" y="3734178"/>
              <a:ext cx="35303" cy="8930"/>
            </a:xfrm>
            <a:custGeom>
              <a:avLst/>
              <a:gdLst/>
              <a:ahLst/>
              <a:cxnLst/>
              <a:rect l="l" t="t" r="r" b="b"/>
              <a:pathLst>
                <a:path w="1099" h="278" extrusionOk="0">
                  <a:moveTo>
                    <a:pt x="141" y="0"/>
                  </a:moveTo>
                  <a:cubicBezTo>
                    <a:pt x="65" y="0"/>
                    <a:pt x="1" y="62"/>
                    <a:pt x="1" y="139"/>
                  </a:cubicBezTo>
                  <a:cubicBezTo>
                    <a:pt x="1" y="214"/>
                    <a:pt x="63" y="278"/>
                    <a:pt x="141" y="278"/>
                  </a:cubicBezTo>
                  <a:lnTo>
                    <a:pt x="959" y="278"/>
                  </a:lnTo>
                  <a:cubicBezTo>
                    <a:pt x="1034" y="278"/>
                    <a:pt x="1098" y="214"/>
                    <a:pt x="1098" y="139"/>
                  </a:cubicBezTo>
                  <a:cubicBezTo>
                    <a:pt x="1098" y="62"/>
                    <a:pt x="1036" y="0"/>
                    <a:pt x="95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3385;p58">
            <a:extLst>
              <a:ext uri="{FF2B5EF4-FFF2-40B4-BE49-F238E27FC236}">
                <a16:creationId xmlns:a16="http://schemas.microsoft.com/office/drawing/2014/main" id="{C42A10C4-0DF2-F94F-A553-F073D37B9BAA}"/>
              </a:ext>
            </a:extLst>
          </p:cNvPr>
          <p:cNvGrpSpPr/>
          <p:nvPr/>
        </p:nvGrpSpPr>
        <p:grpSpPr>
          <a:xfrm>
            <a:off x="103006" y="2849045"/>
            <a:ext cx="212651" cy="297660"/>
            <a:chOff x="3515064" y="2834997"/>
            <a:chExt cx="212651" cy="297660"/>
          </a:xfrm>
        </p:grpSpPr>
        <p:sp>
          <p:nvSpPr>
            <p:cNvPr id="156" name="Google Shape;3386;p58">
              <a:extLst>
                <a:ext uri="{FF2B5EF4-FFF2-40B4-BE49-F238E27FC236}">
                  <a16:creationId xmlns:a16="http://schemas.microsoft.com/office/drawing/2014/main" id="{A931830B-0C59-2E4E-9081-B337DEACFA29}"/>
                </a:ext>
              </a:extLst>
            </p:cNvPr>
            <p:cNvSpPr/>
            <p:nvPr/>
          </p:nvSpPr>
          <p:spPr>
            <a:xfrm>
              <a:off x="3536683" y="2843959"/>
              <a:ext cx="169832" cy="83326"/>
            </a:xfrm>
            <a:custGeom>
              <a:avLst/>
              <a:gdLst/>
              <a:ahLst/>
              <a:cxnLst/>
              <a:rect l="l" t="t" r="r" b="b"/>
              <a:pathLst>
                <a:path w="5287" h="2594" extrusionOk="0">
                  <a:moveTo>
                    <a:pt x="5059" y="1"/>
                  </a:moveTo>
                  <a:cubicBezTo>
                    <a:pt x="5053" y="1"/>
                    <a:pt x="5044" y="5"/>
                    <a:pt x="5033" y="16"/>
                  </a:cubicBezTo>
                  <a:lnTo>
                    <a:pt x="2636" y="2415"/>
                  </a:lnTo>
                  <a:lnTo>
                    <a:pt x="253" y="29"/>
                  </a:lnTo>
                  <a:cubicBezTo>
                    <a:pt x="241" y="17"/>
                    <a:pt x="231" y="12"/>
                    <a:pt x="223" y="12"/>
                  </a:cubicBezTo>
                  <a:cubicBezTo>
                    <a:pt x="195" y="12"/>
                    <a:pt x="186" y="75"/>
                    <a:pt x="144" y="117"/>
                  </a:cubicBezTo>
                  <a:cubicBezTo>
                    <a:pt x="89" y="172"/>
                    <a:pt x="1" y="172"/>
                    <a:pt x="54" y="226"/>
                  </a:cubicBezTo>
                  <a:lnTo>
                    <a:pt x="2414" y="2585"/>
                  </a:lnTo>
                  <a:cubicBezTo>
                    <a:pt x="2419" y="2591"/>
                    <a:pt x="2441" y="2593"/>
                    <a:pt x="2472" y="2593"/>
                  </a:cubicBezTo>
                  <a:cubicBezTo>
                    <a:pt x="2600" y="2593"/>
                    <a:pt x="2894" y="2554"/>
                    <a:pt x="2916" y="2532"/>
                  </a:cubicBezTo>
                  <a:lnTo>
                    <a:pt x="5234" y="213"/>
                  </a:lnTo>
                  <a:cubicBezTo>
                    <a:pt x="5286" y="161"/>
                    <a:pt x="5185" y="172"/>
                    <a:pt x="5131" y="117"/>
                  </a:cubicBezTo>
                  <a:cubicBezTo>
                    <a:pt x="5087" y="74"/>
                    <a:pt x="5087" y="1"/>
                    <a:pt x="50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387;p58">
              <a:extLst>
                <a:ext uri="{FF2B5EF4-FFF2-40B4-BE49-F238E27FC236}">
                  <a16:creationId xmlns:a16="http://schemas.microsoft.com/office/drawing/2014/main" id="{A9D179A0-6FE5-3D4E-9CA0-55CAED168D45}"/>
                </a:ext>
              </a:extLst>
            </p:cNvPr>
            <p:cNvSpPr/>
            <p:nvPr/>
          </p:nvSpPr>
          <p:spPr>
            <a:xfrm>
              <a:off x="3598137" y="2905091"/>
              <a:ext cx="46256" cy="24638"/>
            </a:xfrm>
            <a:custGeom>
              <a:avLst/>
              <a:gdLst/>
              <a:ahLst/>
              <a:cxnLst/>
              <a:rect l="l" t="t" r="r" b="b"/>
              <a:pathLst>
                <a:path w="1440" h="767" extrusionOk="0">
                  <a:moveTo>
                    <a:pt x="724" y="1"/>
                  </a:moveTo>
                  <a:cubicBezTo>
                    <a:pt x="585" y="1"/>
                    <a:pt x="455" y="38"/>
                    <a:pt x="342" y="103"/>
                  </a:cubicBezTo>
                  <a:cubicBezTo>
                    <a:pt x="342" y="103"/>
                    <a:pt x="0" y="384"/>
                    <a:pt x="0" y="766"/>
                  </a:cubicBezTo>
                  <a:lnTo>
                    <a:pt x="1439" y="766"/>
                  </a:lnTo>
                  <a:cubicBezTo>
                    <a:pt x="1439" y="666"/>
                    <a:pt x="1435" y="485"/>
                    <a:pt x="1435" y="485"/>
                  </a:cubicBezTo>
                  <a:cubicBezTo>
                    <a:pt x="1323" y="202"/>
                    <a:pt x="1047" y="1"/>
                    <a:pt x="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88;p58">
              <a:extLst>
                <a:ext uri="{FF2B5EF4-FFF2-40B4-BE49-F238E27FC236}">
                  <a16:creationId xmlns:a16="http://schemas.microsoft.com/office/drawing/2014/main" id="{B1CD4580-369D-D44F-8769-49D65470B9BC}"/>
                </a:ext>
              </a:extLst>
            </p:cNvPr>
            <p:cNvSpPr/>
            <p:nvPr/>
          </p:nvSpPr>
          <p:spPr>
            <a:xfrm>
              <a:off x="3596787" y="2908400"/>
              <a:ext cx="49180" cy="23192"/>
            </a:xfrm>
            <a:custGeom>
              <a:avLst/>
              <a:gdLst/>
              <a:ahLst/>
              <a:cxnLst/>
              <a:rect l="l" t="t" r="r" b="b"/>
              <a:pathLst>
                <a:path w="1531" h="722" extrusionOk="0">
                  <a:moveTo>
                    <a:pt x="382" y="0"/>
                  </a:moveTo>
                  <a:lnTo>
                    <a:pt x="382" y="0"/>
                  </a:lnTo>
                  <a:cubicBezTo>
                    <a:pt x="155" y="134"/>
                    <a:pt x="0" y="380"/>
                    <a:pt x="0" y="663"/>
                  </a:cubicBezTo>
                  <a:lnTo>
                    <a:pt x="12" y="721"/>
                  </a:lnTo>
                  <a:lnTo>
                    <a:pt x="1513" y="720"/>
                  </a:lnTo>
                  <a:lnTo>
                    <a:pt x="1530" y="663"/>
                  </a:lnTo>
                  <a:cubicBezTo>
                    <a:pt x="1530" y="563"/>
                    <a:pt x="1512" y="469"/>
                    <a:pt x="1477" y="382"/>
                  </a:cubicBezTo>
                  <a:lnTo>
                    <a:pt x="403" y="382"/>
                  </a:lnTo>
                  <a:cubicBezTo>
                    <a:pt x="333" y="382"/>
                    <a:pt x="280" y="319"/>
                    <a:pt x="293" y="252"/>
                  </a:cubicBezTo>
                  <a:cubicBezTo>
                    <a:pt x="309" y="162"/>
                    <a:pt x="339" y="77"/>
                    <a:pt x="38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389;p58">
              <a:extLst>
                <a:ext uri="{FF2B5EF4-FFF2-40B4-BE49-F238E27FC236}">
                  <a16:creationId xmlns:a16="http://schemas.microsoft.com/office/drawing/2014/main" id="{E4A93E47-626F-9F46-9D54-1DA05A2AB85C}"/>
                </a:ext>
              </a:extLst>
            </p:cNvPr>
            <p:cNvSpPr/>
            <p:nvPr/>
          </p:nvSpPr>
          <p:spPr>
            <a:xfrm>
              <a:off x="3529198" y="2834997"/>
              <a:ext cx="17346" cy="17025"/>
            </a:xfrm>
            <a:custGeom>
              <a:avLst/>
              <a:gdLst/>
              <a:ahLst/>
              <a:cxnLst/>
              <a:rect l="l" t="t" r="r" b="b"/>
              <a:pathLst>
                <a:path w="540" h="530" extrusionOk="0">
                  <a:moveTo>
                    <a:pt x="258" y="1"/>
                  </a:moveTo>
                  <a:cubicBezTo>
                    <a:pt x="229" y="1"/>
                    <a:pt x="203" y="4"/>
                    <a:pt x="177" y="13"/>
                  </a:cubicBezTo>
                  <a:cubicBezTo>
                    <a:pt x="177" y="13"/>
                    <a:pt x="1" y="111"/>
                    <a:pt x="9" y="280"/>
                  </a:cubicBezTo>
                  <a:cubicBezTo>
                    <a:pt x="18" y="435"/>
                    <a:pt x="98" y="529"/>
                    <a:pt x="254" y="529"/>
                  </a:cubicBezTo>
                  <a:cubicBezTo>
                    <a:pt x="454" y="529"/>
                    <a:pt x="529" y="353"/>
                    <a:pt x="529" y="353"/>
                  </a:cubicBezTo>
                  <a:cubicBezTo>
                    <a:pt x="536" y="331"/>
                    <a:pt x="539" y="306"/>
                    <a:pt x="539" y="280"/>
                  </a:cubicBezTo>
                  <a:cubicBezTo>
                    <a:pt x="539" y="127"/>
                    <a:pt x="415"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390;p58">
              <a:extLst>
                <a:ext uri="{FF2B5EF4-FFF2-40B4-BE49-F238E27FC236}">
                  <a16:creationId xmlns:a16="http://schemas.microsoft.com/office/drawing/2014/main" id="{93E72562-FDF0-324C-A5E3-00C698E599B8}"/>
                </a:ext>
              </a:extLst>
            </p:cNvPr>
            <p:cNvSpPr/>
            <p:nvPr/>
          </p:nvSpPr>
          <p:spPr>
            <a:xfrm>
              <a:off x="3528524" y="2835382"/>
              <a:ext cx="17699" cy="17667"/>
            </a:xfrm>
            <a:custGeom>
              <a:avLst/>
              <a:gdLst/>
              <a:ahLst/>
              <a:cxnLst/>
              <a:rect l="l" t="t" r="r" b="b"/>
              <a:pathLst>
                <a:path w="551" h="550" extrusionOk="0">
                  <a:moveTo>
                    <a:pt x="198" y="1"/>
                  </a:moveTo>
                  <a:cubicBezTo>
                    <a:pt x="84" y="35"/>
                    <a:pt x="0" y="142"/>
                    <a:pt x="0" y="268"/>
                  </a:cubicBezTo>
                  <a:cubicBezTo>
                    <a:pt x="0" y="423"/>
                    <a:pt x="125" y="549"/>
                    <a:pt x="279" y="549"/>
                  </a:cubicBezTo>
                  <a:cubicBezTo>
                    <a:pt x="407" y="549"/>
                    <a:pt x="523" y="461"/>
                    <a:pt x="550" y="341"/>
                  </a:cubicBezTo>
                  <a:lnTo>
                    <a:pt x="550" y="341"/>
                  </a:lnTo>
                  <a:cubicBezTo>
                    <a:pt x="523" y="360"/>
                    <a:pt x="495" y="362"/>
                    <a:pt x="466" y="362"/>
                  </a:cubicBezTo>
                  <a:cubicBezTo>
                    <a:pt x="313" y="362"/>
                    <a:pt x="185" y="238"/>
                    <a:pt x="185" y="83"/>
                  </a:cubicBezTo>
                  <a:cubicBezTo>
                    <a:pt x="185" y="54"/>
                    <a:pt x="190" y="27"/>
                    <a:pt x="1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91;p58">
              <a:extLst>
                <a:ext uri="{FF2B5EF4-FFF2-40B4-BE49-F238E27FC236}">
                  <a16:creationId xmlns:a16="http://schemas.microsoft.com/office/drawing/2014/main" id="{0AD55529-BCA1-F74C-AE61-653BE3460F76}"/>
                </a:ext>
              </a:extLst>
            </p:cNvPr>
            <p:cNvSpPr/>
            <p:nvPr/>
          </p:nvSpPr>
          <p:spPr>
            <a:xfrm>
              <a:off x="3697079" y="2834997"/>
              <a:ext cx="17121" cy="17057"/>
            </a:xfrm>
            <a:custGeom>
              <a:avLst/>
              <a:gdLst/>
              <a:ahLst/>
              <a:cxnLst/>
              <a:rect l="l" t="t" r="r" b="b"/>
              <a:pathLst>
                <a:path w="533" h="531" extrusionOk="0">
                  <a:moveTo>
                    <a:pt x="251" y="1"/>
                  </a:moveTo>
                  <a:cubicBezTo>
                    <a:pt x="222" y="1"/>
                    <a:pt x="195" y="4"/>
                    <a:pt x="170" y="13"/>
                  </a:cubicBezTo>
                  <a:cubicBezTo>
                    <a:pt x="170" y="13"/>
                    <a:pt x="1" y="160"/>
                    <a:pt x="1" y="286"/>
                  </a:cubicBezTo>
                  <a:cubicBezTo>
                    <a:pt x="1" y="440"/>
                    <a:pt x="98" y="531"/>
                    <a:pt x="254" y="531"/>
                  </a:cubicBezTo>
                  <a:cubicBezTo>
                    <a:pt x="380" y="531"/>
                    <a:pt x="519" y="360"/>
                    <a:pt x="519" y="360"/>
                  </a:cubicBezTo>
                  <a:cubicBezTo>
                    <a:pt x="529" y="337"/>
                    <a:pt x="532" y="309"/>
                    <a:pt x="532" y="280"/>
                  </a:cubicBezTo>
                  <a:cubicBezTo>
                    <a:pt x="532" y="127"/>
                    <a:pt x="408"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92;p58">
              <a:extLst>
                <a:ext uri="{FF2B5EF4-FFF2-40B4-BE49-F238E27FC236}">
                  <a16:creationId xmlns:a16="http://schemas.microsoft.com/office/drawing/2014/main" id="{331F3707-28AD-1A4F-BD5F-07576A6418B9}"/>
                </a:ext>
              </a:extLst>
            </p:cNvPr>
            <p:cNvSpPr/>
            <p:nvPr/>
          </p:nvSpPr>
          <p:spPr>
            <a:xfrm>
              <a:off x="3696211" y="2835382"/>
              <a:ext cx="17635" cy="17667"/>
            </a:xfrm>
            <a:custGeom>
              <a:avLst/>
              <a:gdLst/>
              <a:ahLst/>
              <a:cxnLst/>
              <a:rect l="l" t="t" r="r" b="b"/>
              <a:pathLst>
                <a:path w="549" h="550" extrusionOk="0">
                  <a:moveTo>
                    <a:pt x="199" y="1"/>
                  </a:moveTo>
                  <a:lnTo>
                    <a:pt x="199" y="1"/>
                  </a:lnTo>
                  <a:cubicBezTo>
                    <a:pt x="86" y="35"/>
                    <a:pt x="0" y="142"/>
                    <a:pt x="0" y="268"/>
                  </a:cubicBezTo>
                  <a:cubicBezTo>
                    <a:pt x="0" y="423"/>
                    <a:pt x="125" y="549"/>
                    <a:pt x="281" y="549"/>
                  </a:cubicBezTo>
                  <a:cubicBezTo>
                    <a:pt x="407" y="549"/>
                    <a:pt x="514" y="467"/>
                    <a:pt x="549" y="351"/>
                  </a:cubicBezTo>
                  <a:lnTo>
                    <a:pt x="549" y="351"/>
                  </a:lnTo>
                  <a:cubicBezTo>
                    <a:pt x="523" y="360"/>
                    <a:pt x="495" y="362"/>
                    <a:pt x="466" y="362"/>
                  </a:cubicBezTo>
                  <a:cubicBezTo>
                    <a:pt x="313" y="362"/>
                    <a:pt x="187" y="238"/>
                    <a:pt x="187" y="83"/>
                  </a:cubicBezTo>
                  <a:cubicBezTo>
                    <a:pt x="187" y="54"/>
                    <a:pt x="190" y="27"/>
                    <a:pt x="19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393;p58">
              <a:extLst>
                <a:ext uri="{FF2B5EF4-FFF2-40B4-BE49-F238E27FC236}">
                  <a16:creationId xmlns:a16="http://schemas.microsoft.com/office/drawing/2014/main" id="{676C9090-AEEA-764E-990E-0B67145412D6}"/>
                </a:ext>
              </a:extLst>
            </p:cNvPr>
            <p:cNvSpPr/>
            <p:nvPr/>
          </p:nvSpPr>
          <p:spPr>
            <a:xfrm>
              <a:off x="3531254" y="3113479"/>
              <a:ext cx="181524" cy="18021"/>
            </a:xfrm>
            <a:custGeom>
              <a:avLst/>
              <a:gdLst/>
              <a:ahLst/>
              <a:cxnLst/>
              <a:rect l="l" t="t" r="r" b="b"/>
              <a:pathLst>
                <a:path w="5651" h="561" extrusionOk="0">
                  <a:moveTo>
                    <a:pt x="0" y="0"/>
                  </a:moveTo>
                  <a:lnTo>
                    <a:pt x="0" y="374"/>
                  </a:lnTo>
                  <a:cubicBezTo>
                    <a:pt x="0" y="477"/>
                    <a:pt x="84" y="561"/>
                    <a:pt x="187" y="561"/>
                  </a:cubicBezTo>
                  <a:lnTo>
                    <a:pt x="5426" y="561"/>
                  </a:lnTo>
                  <a:cubicBezTo>
                    <a:pt x="5529" y="561"/>
                    <a:pt x="5613" y="477"/>
                    <a:pt x="5613" y="374"/>
                  </a:cubicBezTo>
                  <a:lnTo>
                    <a:pt x="5651" y="317"/>
                  </a:lnTo>
                  <a:lnTo>
                    <a:pt x="56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394;p58">
              <a:extLst>
                <a:ext uri="{FF2B5EF4-FFF2-40B4-BE49-F238E27FC236}">
                  <a16:creationId xmlns:a16="http://schemas.microsoft.com/office/drawing/2014/main" id="{33414753-3C97-AD48-854D-0069638878AA}"/>
                </a:ext>
              </a:extLst>
            </p:cNvPr>
            <p:cNvSpPr/>
            <p:nvPr/>
          </p:nvSpPr>
          <p:spPr>
            <a:xfrm>
              <a:off x="3530001" y="3112869"/>
              <a:ext cx="182681" cy="19787"/>
            </a:xfrm>
            <a:custGeom>
              <a:avLst/>
              <a:gdLst/>
              <a:ahLst/>
              <a:cxnLst/>
              <a:rect l="l" t="t" r="r" b="b"/>
              <a:pathLst>
                <a:path w="5687" h="616" extrusionOk="0">
                  <a:moveTo>
                    <a:pt x="0" y="1"/>
                  </a:moveTo>
                  <a:lnTo>
                    <a:pt x="0" y="429"/>
                  </a:lnTo>
                  <a:cubicBezTo>
                    <a:pt x="0" y="532"/>
                    <a:pt x="84" y="616"/>
                    <a:pt x="187" y="616"/>
                  </a:cubicBezTo>
                  <a:lnTo>
                    <a:pt x="5500" y="616"/>
                  </a:lnTo>
                  <a:cubicBezTo>
                    <a:pt x="5603" y="616"/>
                    <a:pt x="5687" y="532"/>
                    <a:pt x="5687" y="429"/>
                  </a:cubicBezTo>
                  <a:lnTo>
                    <a:pt x="5687" y="335"/>
                  </a:lnTo>
                  <a:lnTo>
                    <a:pt x="335" y="335"/>
                  </a:lnTo>
                  <a:cubicBezTo>
                    <a:pt x="334" y="335"/>
                    <a:pt x="333" y="335"/>
                    <a:pt x="332" y="335"/>
                  </a:cubicBezTo>
                  <a:cubicBezTo>
                    <a:pt x="304" y="335"/>
                    <a:pt x="281" y="311"/>
                    <a:pt x="281" y="280"/>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395;p58">
              <a:extLst>
                <a:ext uri="{FF2B5EF4-FFF2-40B4-BE49-F238E27FC236}">
                  <a16:creationId xmlns:a16="http://schemas.microsoft.com/office/drawing/2014/main" id="{B4EAE124-7296-1247-9547-72ED70586A92}"/>
                </a:ext>
              </a:extLst>
            </p:cNvPr>
            <p:cNvSpPr/>
            <p:nvPr/>
          </p:nvSpPr>
          <p:spPr>
            <a:xfrm>
              <a:off x="3516060" y="2929634"/>
              <a:ext cx="211591" cy="183484"/>
            </a:xfrm>
            <a:custGeom>
              <a:avLst/>
              <a:gdLst/>
              <a:ahLst/>
              <a:cxnLst/>
              <a:rect l="l" t="t" r="r" b="b"/>
              <a:pathLst>
                <a:path w="6587" h="5712" extrusionOk="0">
                  <a:moveTo>
                    <a:pt x="248" y="1"/>
                  </a:moveTo>
                  <a:cubicBezTo>
                    <a:pt x="94" y="1"/>
                    <a:pt x="0" y="183"/>
                    <a:pt x="0" y="337"/>
                  </a:cubicBezTo>
                  <a:lnTo>
                    <a:pt x="45" y="5431"/>
                  </a:lnTo>
                  <a:cubicBezTo>
                    <a:pt x="45" y="5586"/>
                    <a:pt x="172" y="5712"/>
                    <a:pt x="326" y="5712"/>
                  </a:cubicBezTo>
                  <a:lnTo>
                    <a:pt x="6142" y="5712"/>
                  </a:lnTo>
                  <a:cubicBezTo>
                    <a:pt x="6296" y="5712"/>
                    <a:pt x="6587" y="5637"/>
                    <a:pt x="6587" y="5482"/>
                  </a:cubicBezTo>
                  <a:lnTo>
                    <a:pt x="6587" y="280"/>
                  </a:lnTo>
                  <a:cubicBezTo>
                    <a:pt x="6587" y="125"/>
                    <a:pt x="6461" y="1"/>
                    <a:pt x="63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396;p58">
              <a:extLst>
                <a:ext uri="{FF2B5EF4-FFF2-40B4-BE49-F238E27FC236}">
                  <a16:creationId xmlns:a16="http://schemas.microsoft.com/office/drawing/2014/main" id="{9D0B42B6-AD17-8343-B360-BE6B26C9F45C}"/>
                </a:ext>
              </a:extLst>
            </p:cNvPr>
            <p:cNvSpPr/>
            <p:nvPr/>
          </p:nvSpPr>
          <p:spPr>
            <a:xfrm>
              <a:off x="3515064" y="2927823"/>
              <a:ext cx="212651" cy="185090"/>
            </a:xfrm>
            <a:custGeom>
              <a:avLst/>
              <a:gdLst/>
              <a:ahLst/>
              <a:cxnLst/>
              <a:rect l="l" t="t" r="r" b="b"/>
              <a:pathLst>
                <a:path w="6620" h="5762" extrusionOk="0">
                  <a:moveTo>
                    <a:pt x="282" y="0"/>
                  </a:moveTo>
                  <a:cubicBezTo>
                    <a:pt x="127" y="0"/>
                    <a:pt x="1" y="125"/>
                    <a:pt x="1" y="281"/>
                  </a:cubicBezTo>
                  <a:lnTo>
                    <a:pt x="1" y="5481"/>
                  </a:lnTo>
                  <a:cubicBezTo>
                    <a:pt x="1" y="5635"/>
                    <a:pt x="125" y="5762"/>
                    <a:pt x="282" y="5762"/>
                  </a:cubicBezTo>
                  <a:lnTo>
                    <a:pt x="6340" y="5762"/>
                  </a:lnTo>
                  <a:cubicBezTo>
                    <a:pt x="6493" y="5762"/>
                    <a:pt x="6619" y="5637"/>
                    <a:pt x="6619" y="5481"/>
                  </a:cubicBezTo>
                  <a:lnTo>
                    <a:pt x="376" y="5481"/>
                  </a:lnTo>
                  <a:cubicBezTo>
                    <a:pt x="322" y="5480"/>
                    <a:pt x="282" y="5438"/>
                    <a:pt x="282" y="5387"/>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397;p58">
              <a:extLst>
                <a:ext uri="{FF2B5EF4-FFF2-40B4-BE49-F238E27FC236}">
                  <a16:creationId xmlns:a16="http://schemas.microsoft.com/office/drawing/2014/main" id="{1D28C5AF-1454-E94C-AF61-9DAEC0C33B74}"/>
                </a:ext>
              </a:extLst>
            </p:cNvPr>
            <p:cNvSpPr/>
            <p:nvPr/>
          </p:nvSpPr>
          <p:spPr>
            <a:xfrm>
              <a:off x="3534178" y="2947559"/>
              <a:ext cx="175549" cy="112108"/>
            </a:xfrm>
            <a:custGeom>
              <a:avLst/>
              <a:gdLst/>
              <a:ahLst/>
              <a:cxnLst/>
              <a:rect l="l" t="t" r="r" b="b"/>
              <a:pathLst>
                <a:path w="5465" h="3490" extrusionOk="0">
                  <a:moveTo>
                    <a:pt x="244" y="0"/>
                  </a:moveTo>
                  <a:lnTo>
                    <a:pt x="95" y="38"/>
                  </a:lnTo>
                  <a:cubicBezTo>
                    <a:pt x="43" y="38"/>
                    <a:pt x="1" y="81"/>
                    <a:pt x="1" y="132"/>
                  </a:cubicBezTo>
                  <a:lnTo>
                    <a:pt x="1" y="3395"/>
                  </a:lnTo>
                  <a:cubicBezTo>
                    <a:pt x="1" y="3447"/>
                    <a:pt x="44" y="3489"/>
                    <a:pt x="95" y="3489"/>
                  </a:cubicBezTo>
                  <a:lnTo>
                    <a:pt x="5351" y="3489"/>
                  </a:lnTo>
                  <a:cubicBezTo>
                    <a:pt x="5405" y="3489"/>
                    <a:pt x="5445" y="3447"/>
                    <a:pt x="5445" y="3392"/>
                  </a:cubicBezTo>
                  <a:lnTo>
                    <a:pt x="5464" y="3244"/>
                  </a:lnTo>
                  <a:lnTo>
                    <a:pt x="5464" y="94"/>
                  </a:lnTo>
                  <a:cubicBezTo>
                    <a:pt x="5464" y="41"/>
                    <a:pt x="5421" y="0"/>
                    <a:pt x="5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398;p58">
              <a:extLst>
                <a:ext uri="{FF2B5EF4-FFF2-40B4-BE49-F238E27FC236}">
                  <a16:creationId xmlns:a16="http://schemas.microsoft.com/office/drawing/2014/main" id="{B4A34249-5878-E94A-B699-D0DD6ED05056}"/>
                </a:ext>
              </a:extLst>
            </p:cNvPr>
            <p:cNvSpPr/>
            <p:nvPr/>
          </p:nvSpPr>
          <p:spPr>
            <a:xfrm>
              <a:off x="3533021" y="2947591"/>
              <a:ext cx="176738" cy="113264"/>
            </a:xfrm>
            <a:custGeom>
              <a:avLst/>
              <a:gdLst/>
              <a:ahLst/>
              <a:cxnLst/>
              <a:rect l="l" t="t" r="r" b="b"/>
              <a:pathLst>
                <a:path w="5502" h="3526" extrusionOk="0">
                  <a:moveTo>
                    <a:pt x="95" y="1"/>
                  </a:moveTo>
                  <a:cubicBezTo>
                    <a:pt x="44" y="1"/>
                    <a:pt x="0" y="43"/>
                    <a:pt x="0" y="95"/>
                  </a:cubicBezTo>
                  <a:lnTo>
                    <a:pt x="0" y="3432"/>
                  </a:lnTo>
                  <a:cubicBezTo>
                    <a:pt x="0" y="3482"/>
                    <a:pt x="42" y="3526"/>
                    <a:pt x="95" y="3526"/>
                  </a:cubicBezTo>
                  <a:lnTo>
                    <a:pt x="5407" y="3526"/>
                  </a:lnTo>
                  <a:cubicBezTo>
                    <a:pt x="5458" y="3526"/>
                    <a:pt x="5502" y="3484"/>
                    <a:pt x="5502" y="3432"/>
                  </a:cubicBezTo>
                  <a:lnTo>
                    <a:pt x="5502" y="3245"/>
                  </a:lnTo>
                  <a:lnTo>
                    <a:pt x="338" y="3245"/>
                  </a:lnTo>
                  <a:cubicBezTo>
                    <a:pt x="304" y="3245"/>
                    <a:pt x="281" y="3220"/>
                    <a:pt x="281" y="3188"/>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399;p58">
              <a:extLst>
                <a:ext uri="{FF2B5EF4-FFF2-40B4-BE49-F238E27FC236}">
                  <a16:creationId xmlns:a16="http://schemas.microsoft.com/office/drawing/2014/main" id="{BE12F887-76B0-DA44-97D0-E8947D8CFD77}"/>
                </a:ext>
              </a:extLst>
            </p:cNvPr>
            <p:cNvSpPr/>
            <p:nvPr/>
          </p:nvSpPr>
          <p:spPr>
            <a:xfrm>
              <a:off x="3692935" y="3078753"/>
              <a:ext cx="16800" cy="16800"/>
            </a:xfrm>
            <a:custGeom>
              <a:avLst/>
              <a:gdLst/>
              <a:ahLst/>
              <a:cxnLst/>
              <a:rect l="l" t="t" r="r" b="b"/>
              <a:pathLst>
                <a:path w="523" h="523" extrusionOk="0">
                  <a:moveTo>
                    <a:pt x="241" y="0"/>
                  </a:moveTo>
                  <a:cubicBezTo>
                    <a:pt x="212" y="0"/>
                    <a:pt x="185" y="3"/>
                    <a:pt x="160" y="13"/>
                  </a:cubicBezTo>
                  <a:cubicBezTo>
                    <a:pt x="160" y="13"/>
                    <a:pt x="1" y="146"/>
                    <a:pt x="1" y="272"/>
                  </a:cubicBezTo>
                  <a:cubicBezTo>
                    <a:pt x="1" y="427"/>
                    <a:pt x="81" y="523"/>
                    <a:pt x="234" y="523"/>
                  </a:cubicBezTo>
                  <a:cubicBezTo>
                    <a:pt x="360" y="523"/>
                    <a:pt x="508" y="362"/>
                    <a:pt x="508" y="362"/>
                  </a:cubicBezTo>
                  <a:cubicBezTo>
                    <a:pt x="518" y="336"/>
                    <a:pt x="522" y="310"/>
                    <a:pt x="522" y="281"/>
                  </a:cubicBezTo>
                  <a:cubicBezTo>
                    <a:pt x="522" y="126"/>
                    <a:pt x="398" y="0"/>
                    <a:pt x="2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400;p58">
              <a:extLst>
                <a:ext uri="{FF2B5EF4-FFF2-40B4-BE49-F238E27FC236}">
                  <a16:creationId xmlns:a16="http://schemas.microsoft.com/office/drawing/2014/main" id="{2D258D84-75F1-144F-B1B1-E7C8AAB5B956}"/>
                </a:ext>
              </a:extLst>
            </p:cNvPr>
            <p:cNvSpPr/>
            <p:nvPr/>
          </p:nvSpPr>
          <p:spPr>
            <a:xfrm>
              <a:off x="3691746" y="3079171"/>
              <a:ext cx="17603" cy="17603"/>
            </a:xfrm>
            <a:custGeom>
              <a:avLst/>
              <a:gdLst/>
              <a:ahLst/>
              <a:cxnLst/>
              <a:rect l="l" t="t" r="r" b="b"/>
              <a:pathLst>
                <a:path w="548" h="548" extrusionOk="0">
                  <a:moveTo>
                    <a:pt x="199" y="0"/>
                  </a:moveTo>
                  <a:lnTo>
                    <a:pt x="199" y="0"/>
                  </a:lnTo>
                  <a:cubicBezTo>
                    <a:pt x="84" y="33"/>
                    <a:pt x="0" y="140"/>
                    <a:pt x="0" y="268"/>
                  </a:cubicBezTo>
                  <a:cubicBezTo>
                    <a:pt x="0" y="421"/>
                    <a:pt x="125" y="547"/>
                    <a:pt x="280" y="547"/>
                  </a:cubicBezTo>
                  <a:cubicBezTo>
                    <a:pt x="407" y="547"/>
                    <a:pt x="514" y="465"/>
                    <a:pt x="547" y="349"/>
                  </a:cubicBezTo>
                  <a:lnTo>
                    <a:pt x="547" y="349"/>
                  </a:lnTo>
                  <a:cubicBezTo>
                    <a:pt x="521" y="356"/>
                    <a:pt x="494" y="362"/>
                    <a:pt x="466" y="362"/>
                  </a:cubicBezTo>
                  <a:cubicBezTo>
                    <a:pt x="313" y="362"/>
                    <a:pt x="186" y="236"/>
                    <a:pt x="186" y="81"/>
                  </a:cubicBezTo>
                  <a:cubicBezTo>
                    <a:pt x="186" y="52"/>
                    <a:pt x="190" y="25"/>
                    <a:pt x="1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401;p58">
              <a:extLst>
                <a:ext uri="{FF2B5EF4-FFF2-40B4-BE49-F238E27FC236}">
                  <a16:creationId xmlns:a16="http://schemas.microsoft.com/office/drawing/2014/main" id="{108F903B-A55B-5640-8E78-4CA06802C44F}"/>
                </a:ext>
              </a:extLst>
            </p:cNvPr>
            <p:cNvSpPr/>
            <p:nvPr/>
          </p:nvSpPr>
          <p:spPr>
            <a:xfrm>
              <a:off x="3609348" y="3083251"/>
              <a:ext cx="23963" cy="8994"/>
            </a:xfrm>
            <a:custGeom>
              <a:avLst/>
              <a:gdLst/>
              <a:ahLst/>
              <a:cxnLst/>
              <a:rect l="l" t="t" r="r" b="b"/>
              <a:pathLst>
                <a:path w="746" h="280" extrusionOk="0">
                  <a:moveTo>
                    <a:pt x="140" y="0"/>
                  </a:moveTo>
                  <a:cubicBezTo>
                    <a:pt x="64" y="0"/>
                    <a:pt x="0" y="64"/>
                    <a:pt x="0" y="141"/>
                  </a:cubicBezTo>
                  <a:cubicBezTo>
                    <a:pt x="0" y="216"/>
                    <a:pt x="62" y="280"/>
                    <a:pt x="140" y="280"/>
                  </a:cubicBezTo>
                  <a:lnTo>
                    <a:pt x="607" y="280"/>
                  </a:lnTo>
                  <a:cubicBezTo>
                    <a:pt x="685" y="280"/>
                    <a:pt x="746" y="216"/>
                    <a:pt x="746" y="141"/>
                  </a:cubicBezTo>
                  <a:cubicBezTo>
                    <a:pt x="746" y="64"/>
                    <a:pt x="685" y="0"/>
                    <a:pt x="60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402;p58">
              <a:extLst>
                <a:ext uri="{FF2B5EF4-FFF2-40B4-BE49-F238E27FC236}">
                  <a16:creationId xmlns:a16="http://schemas.microsoft.com/office/drawing/2014/main" id="{9FB5048E-0670-D94A-B97A-A00E6133DAEF}"/>
                </a:ext>
              </a:extLst>
            </p:cNvPr>
            <p:cNvSpPr/>
            <p:nvPr/>
          </p:nvSpPr>
          <p:spPr>
            <a:xfrm>
              <a:off x="3528556" y="3092278"/>
              <a:ext cx="8962" cy="8962"/>
            </a:xfrm>
            <a:custGeom>
              <a:avLst/>
              <a:gdLst/>
              <a:ahLst/>
              <a:cxnLst/>
              <a:rect l="l" t="t" r="r" b="b"/>
              <a:pathLst>
                <a:path w="279" h="279" extrusionOk="0">
                  <a:moveTo>
                    <a:pt x="139" y="0"/>
                  </a:moveTo>
                  <a:cubicBezTo>
                    <a:pt x="63" y="0"/>
                    <a:pt x="1" y="63"/>
                    <a:pt x="1" y="139"/>
                  </a:cubicBezTo>
                  <a:cubicBezTo>
                    <a:pt x="1" y="216"/>
                    <a:pt x="63"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403;p58">
              <a:extLst>
                <a:ext uri="{FF2B5EF4-FFF2-40B4-BE49-F238E27FC236}">
                  <a16:creationId xmlns:a16="http://schemas.microsoft.com/office/drawing/2014/main" id="{E86F595F-8895-8C41-8CD3-5F44B3E8BA25}"/>
                </a:ext>
              </a:extLst>
            </p:cNvPr>
            <p:cNvSpPr/>
            <p:nvPr/>
          </p:nvSpPr>
          <p:spPr>
            <a:xfrm>
              <a:off x="3546513" y="3092278"/>
              <a:ext cx="8994" cy="8962"/>
            </a:xfrm>
            <a:custGeom>
              <a:avLst/>
              <a:gdLst/>
              <a:ahLst/>
              <a:cxnLst/>
              <a:rect l="l" t="t" r="r" b="b"/>
              <a:pathLst>
                <a:path w="280" h="279" extrusionOk="0">
                  <a:moveTo>
                    <a:pt x="139" y="0"/>
                  </a:moveTo>
                  <a:cubicBezTo>
                    <a:pt x="63" y="0"/>
                    <a:pt x="0" y="63"/>
                    <a:pt x="0" y="139"/>
                  </a:cubicBezTo>
                  <a:cubicBezTo>
                    <a:pt x="0" y="216"/>
                    <a:pt x="63" y="278"/>
                    <a:pt x="139" y="278"/>
                  </a:cubicBezTo>
                  <a:cubicBezTo>
                    <a:pt x="216" y="278"/>
                    <a:pt x="280" y="216"/>
                    <a:pt x="280" y="139"/>
                  </a:cubicBezTo>
                  <a:cubicBezTo>
                    <a:pt x="280"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404;p58">
              <a:extLst>
                <a:ext uri="{FF2B5EF4-FFF2-40B4-BE49-F238E27FC236}">
                  <a16:creationId xmlns:a16="http://schemas.microsoft.com/office/drawing/2014/main" id="{B42B88E5-3A6C-F24D-821C-FB643A716068}"/>
                </a:ext>
              </a:extLst>
            </p:cNvPr>
            <p:cNvSpPr/>
            <p:nvPr/>
          </p:nvSpPr>
          <p:spPr>
            <a:xfrm>
              <a:off x="3564471" y="3092278"/>
              <a:ext cx="8994" cy="8962"/>
            </a:xfrm>
            <a:custGeom>
              <a:avLst/>
              <a:gdLst/>
              <a:ahLst/>
              <a:cxnLst/>
              <a:rect l="l" t="t" r="r" b="b"/>
              <a:pathLst>
                <a:path w="280" h="279" extrusionOk="0">
                  <a:moveTo>
                    <a:pt x="141" y="0"/>
                  </a:moveTo>
                  <a:cubicBezTo>
                    <a:pt x="62" y="0"/>
                    <a:pt x="0" y="63"/>
                    <a:pt x="0" y="139"/>
                  </a:cubicBezTo>
                  <a:cubicBezTo>
                    <a:pt x="0" y="216"/>
                    <a:pt x="62" y="278"/>
                    <a:pt x="141" y="278"/>
                  </a:cubicBezTo>
                  <a:cubicBezTo>
                    <a:pt x="217" y="278"/>
                    <a:pt x="279" y="216"/>
                    <a:pt x="279" y="139"/>
                  </a:cubicBezTo>
                  <a:cubicBezTo>
                    <a:pt x="279" y="63"/>
                    <a:pt x="217"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405;p58">
              <a:extLst>
                <a:ext uri="{FF2B5EF4-FFF2-40B4-BE49-F238E27FC236}">
                  <a16:creationId xmlns:a16="http://schemas.microsoft.com/office/drawing/2014/main" id="{E11E4382-D43A-B744-AD76-A7B350EBF75F}"/>
                </a:ext>
              </a:extLst>
            </p:cNvPr>
            <p:cNvSpPr/>
            <p:nvPr/>
          </p:nvSpPr>
          <p:spPr>
            <a:xfrm>
              <a:off x="3582460" y="3092278"/>
              <a:ext cx="8962" cy="8962"/>
            </a:xfrm>
            <a:custGeom>
              <a:avLst/>
              <a:gdLst/>
              <a:ahLst/>
              <a:cxnLst/>
              <a:rect l="l" t="t" r="r" b="b"/>
              <a:pathLst>
                <a:path w="279" h="279" extrusionOk="0">
                  <a:moveTo>
                    <a:pt x="139" y="0"/>
                  </a:moveTo>
                  <a:cubicBezTo>
                    <a:pt x="63" y="0"/>
                    <a:pt x="0" y="63"/>
                    <a:pt x="0" y="139"/>
                  </a:cubicBezTo>
                  <a:cubicBezTo>
                    <a:pt x="0" y="216"/>
                    <a:pt x="63"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406;p58">
              <a:extLst>
                <a:ext uri="{FF2B5EF4-FFF2-40B4-BE49-F238E27FC236}">
                  <a16:creationId xmlns:a16="http://schemas.microsoft.com/office/drawing/2014/main" id="{9F0C1EED-A6AA-CF41-9B91-CABB50AD2A0F}"/>
                </a:ext>
              </a:extLst>
            </p:cNvPr>
            <p:cNvSpPr/>
            <p:nvPr/>
          </p:nvSpPr>
          <p:spPr>
            <a:xfrm>
              <a:off x="3528556" y="3074320"/>
              <a:ext cx="26951" cy="8962"/>
            </a:xfrm>
            <a:custGeom>
              <a:avLst/>
              <a:gdLst/>
              <a:ahLst/>
              <a:cxnLst/>
              <a:rect l="l" t="t" r="r" b="b"/>
              <a:pathLst>
                <a:path w="839" h="279" extrusionOk="0">
                  <a:moveTo>
                    <a:pt x="139" y="0"/>
                  </a:moveTo>
                  <a:cubicBezTo>
                    <a:pt x="64" y="0"/>
                    <a:pt x="1" y="64"/>
                    <a:pt x="1" y="139"/>
                  </a:cubicBezTo>
                  <a:cubicBezTo>
                    <a:pt x="1" y="216"/>
                    <a:pt x="61" y="278"/>
                    <a:pt x="139" y="278"/>
                  </a:cubicBezTo>
                  <a:lnTo>
                    <a:pt x="698" y="278"/>
                  </a:lnTo>
                  <a:cubicBezTo>
                    <a:pt x="776" y="278"/>
                    <a:pt x="839" y="216"/>
                    <a:pt x="839" y="139"/>
                  </a:cubicBezTo>
                  <a:cubicBezTo>
                    <a:pt x="839" y="64"/>
                    <a:pt x="776" y="0"/>
                    <a:pt x="69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407;p58">
              <a:extLst>
                <a:ext uri="{FF2B5EF4-FFF2-40B4-BE49-F238E27FC236}">
                  <a16:creationId xmlns:a16="http://schemas.microsoft.com/office/drawing/2014/main" id="{F5E11700-E785-8241-9DF6-A7392515B827}"/>
                </a:ext>
              </a:extLst>
            </p:cNvPr>
            <p:cNvSpPr/>
            <p:nvPr/>
          </p:nvSpPr>
          <p:spPr>
            <a:xfrm>
              <a:off x="3564471" y="3074320"/>
              <a:ext cx="26951" cy="8962"/>
            </a:xfrm>
            <a:custGeom>
              <a:avLst/>
              <a:gdLst/>
              <a:ahLst/>
              <a:cxnLst/>
              <a:rect l="l" t="t" r="r" b="b"/>
              <a:pathLst>
                <a:path w="839" h="279" extrusionOk="0">
                  <a:moveTo>
                    <a:pt x="141" y="0"/>
                  </a:moveTo>
                  <a:cubicBezTo>
                    <a:pt x="64" y="0"/>
                    <a:pt x="0" y="64"/>
                    <a:pt x="0" y="139"/>
                  </a:cubicBezTo>
                  <a:cubicBezTo>
                    <a:pt x="0" y="216"/>
                    <a:pt x="62" y="278"/>
                    <a:pt x="141" y="278"/>
                  </a:cubicBezTo>
                  <a:lnTo>
                    <a:pt x="699" y="278"/>
                  </a:lnTo>
                  <a:cubicBezTo>
                    <a:pt x="777" y="278"/>
                    <a:pt x="838" y="216"/>
                    <a:pt x="838" y="139"/>
                  </a:cubicBezTo>
                  <a:cubicBezTo>
                    <a:pt x="838" y="64"/>
                    <a:pt x="777" y="0"/>
                    <a:pt x="6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408;p58">
              <a:extLst>
                <a:ext uri="{FF2B5EF4-FFF2-40B4-BE49-F238E27FC236}">
                  <a16:creationId xmlns:a16="http://schemas.microsoft.com/office/drawing/2014/main" id="{FA359F7D-A7C5-9E42-BE7D-B54DAF04F33C}"/>
                </a:ext>
              </a:extLst>
            </p:cNvPr>
            <p:cNvSpPr/>
            <p:nvPr/>
          </p:nvSpPr>
          <p:spPr>
            <a:xfrm>
              <a:off x="3669002" y="3083251"/>
              <a:ext cx="8962" cy="8994"/>
            </a:xfrm>
            <a:custGeom>
              <a:avLst/>
              <a:gdLst/>
              <a:ahLst/>
              <a:cxnLst/>
              <a:rect l="l" t="t" r="r" b="b"/>
              <a:pathLst>
                <a:path w="279" h="280" extrusionOk="0">
                  <a:moveTo>
                    <a:pt x="139" y="0"/>
                  </a:moveTo>
                  <a:cubicBezTo>
                    <a:pt x="63" y="0"/>
                    <a:pt x="0" y="63"/>
                    <a:pt x="0" y="139"/>
                  </a:cubicBezTo>
                  <a:cubicBezTo>
                    <a:pt x="0" y="218"/>
                    <a:pt x="63" y="280"/>
                    <a:pt x="139" y="280"/>
                  </a:cubicBezTo>
                  <a:cubicBezTo>
                    <a:pt x="216" y="280"/>
                    <a:pt x="278" y="218"/>
                    <a:pt x="278" y="139"/>
                  </a:cubicBezTo>
                  <a:cubicBezTo>
                    <a:pt x="278" y="63"/>
                    <a:pt x="216"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3518;p58">
            <a:extLst>
              <a:ext uri="{FF2B5EF4-FFF2-40B4-BE49-F238E27FC236}">
                <a16:creationId xmlns:a16="http://schemas.microsoft.com/office/drawing/2014/main" id="{1547B7C6-9E6B-6C43-940C-36620A7EFB32}"/>
              </a:ext>
            </a:extLst>
          </p:cNvPr>
          <p:cNvGrpSpPr/>
          <p:nvPr/>
        </p:nvGrpSpPr>
        <p:grpSpPr>
          <a:xfrm>
            <a:off x="0" y="4487041"/>
            <a:ext cx="300391" cy="297657"/>
            <a:chOff x="5375113" y="2189113"/>
            <a:chExt cx="300391" cy="297657"/>
          </a:xfrm>
        </p:grpSpPr>
        <p:sp>
          <p:nvSpPr>
            <p:cNvPr id="180" name="Google Shape;3519;p58">
              <a:extLst>
                <a:ext uri="{FF2B5EF4-FFF2-40B4-BE49-F238E27FC236}">
                  <a16:creationId xmlns:a16="http://schemas.microsoft.com/office/drawing/2014/main" id="{00796D9D-DB81-804C-9759-9D27357A7739}"/>
                </a:ext>
              </a:extLst>
            </p:cNvPr>
            <p:cNvSpPr/>
            <p:nvPr/>
          </p:nvSpPr>
          <p:spPr>
            <a:xfrm>
              <a:off x="5376013" y="2315681"/>
              <a:ext cx="174618" cy="171084"/>
            </a:xfrm>
            <a:custGeom>
              <a:avLst/>
              <a:gdLst/>
              <a:ahLst/>
              <a:cxnLst/>
              <a:rect l="l" t="t" r="r" b="b"/>
              <a:pathLst>
                <a:path w="5436" h="5326" extrusionOk="0">
                  <a:moveTo>
                    <a:pt x="4019" y="1"/>
                  </a:moveTo>
                  <a:cubicBezTo>
                    <a:pt x="3902" y="1"/>
                    <a:pt x="3789" y="35"/>
                    <a:pt x="3675" y="92"/>
                  </a:cubicBezTo>
                  <a:lnTo>
                    <a:pt x="414" y="1720"/>
                  </a:lnTo>
                  <a:cubicBezTo>
                    <a:pt x="125" y="1864"/>
                    <a:pt x="1" y="2170"/>
                    <a:pt x="102" y="2448"/>
                  </a:cubicBezTo>
                  <a:cubicBezTo>
                    <a:pt x="125" y="2510"/>
                    <a:pt x="138" y="2548"/>
                    <a:pt x="189" y="2588"/>
                  </a:cubicBezTo>
                  <a:cubicBezTo>
                    <a:pt x="224" y="2614"/>
                    <a:pt x="302" y="2675"/>
                    <a:pt x="302" y="2675"/>
                  </a:cubicBezTo>
                  <a:cubicBezTo>
                    <a:pt x="330" y="2684"/>
                    <a:pt x="359" y="2691"/>
                    <a:pt x="387" y="2692"/>
                  </a:cubicBezTo>
                  <a:lnTo>
                    <a:pt x="2170" y="2853"/>
                  </a:lnTo>
                  <a:cubicBezTo>
                    <a:pt x="2184" y="2856"/>
                    <a:pt x="2200" y="2857"/>
                    <a:pt x="2214" y="2860"/>
                  </a:cubicBezTo>
                  <a:cubicBezTo>
                    <a:pt x="2269" y="2873"/>
                    <a:pt x="2329" y="2888"/>
                    <a:pt x="2372" y="2923"/>
                  </a:cubicBezTo>
                  <a:cubicBezTo>
                    <a:pt x="2452" y="2983"/>
                    <a:pt x="2516" y="3088"/>
                    <a:pt x="2524" y="3192"/>
                  </a:cubicBezTo>
                  <a:lnTo>
                    <a:pt x="2678" y="4956"/>
                  </a:lnTo>
                  <a:cubicBezTo>
                    <a:pt x="2691" y="5097"/>
                    <a:pt x="2780" y="5220"/>
                    <a:pt x="2914" y="5269"/>
                  </a:cubicBezTo>
                  <a:cubicBezTo>
                    <a:pt x="2959" y="5285"/>
                    <a:pt x="3000" y="5300"/>
                    <a:pt x="3047" y="5305"/>
                  </a:cubicBezTo>
                  <a:cubicBezTo>
                    <a:pt x="3073" y="5310"/>
                    <a:pt x="3119" y="5326"/>
                    <a:pt x="3119" y="5326"/>
                  </a:cubicBezTo>
                  <a:cubicBezTo>
                    <a:pt x="3335" y="5321"/>
                    <a:pt x="3546" y="5204"/>
                    <a:pt x="3653" y="4988"/>
                  </a:cubicBezTo>
                  <a:lnTo>
                    <a:pt x="5298" y="1693"/>
                  </a:lnTo>
                  <a:cubicBezTo>
                    <a:pt x="5435" y="1418"/>
                    <a:pt x="5389" y="1091"/>
                    <a:pt x="5184" y="865"/>
                  </a:cubicBezTo>
                  <a:lnTo>
                    <a:pt x="4480" y="160"/>
                  </a:lnTo>
                  <a:cubicBezTo>
                    <a:pt x="4426" y="114"/>
                    <a:pt x="4369" y="76"/>
                    <a:pt x="4305" y="48"/>
                  </a:cubicBezTo>
                  <a:cubicBezTo>
                    <a:pt x="4305" y="48"/>
                    <a:pt x="4209" y="29"/>
                    <a:pt x="4163" y="19"/>
                  </a:cubicBezTo>
                  <a:cubicBezTo>
                    <a:pt x="4114" y="6"/>
                    <a:pt x="4066" y="1"/>
                    <a:pt x="4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520;p58">
              <a:extLst>
                <a:ext uri="{FF2B5EF4-FFF2-40B4-BE49-F238E27FC236}">
                  <a16:creationId xmlns:a16="http://schemas.microsoft.com/office/drawing/2014/main" id="{0DB304B1-941B-AD4D-9609-B327A32035D8}"/>
                </a:ext>
              </a:extLst>
            </p:cNvPr>
            <p:cNvSpPr/>
            <p:nvPr/>
          </p:nvSpPr>
          <p:spPr>
            <a:xfrm>
              <a:off x="5446846" y="2407556"/>
              <a:ext cx="29392" cy="79214"/>
            </a:xfrm>
            <a:custGeom>
              <a:avLst/>
              <a:gdLst/>
              <a:ahLst/>
              <a:cxnLst/>
              <a:rect l="l" t="t" r="r" b="b"/>
              <a:pathLst>
                <a:path w="915" h="2466" extrusionOk="0">
                  <a:moveTo>
                    <a:pt x="1" y="0"/>
                  </a:moveTo>
                  <a:lnTo>
                    <a:pt x="1" y="0"/>
                  </a:lnTo>
                  <a:cubicBezTo>
                    <a:pt x="161" y="31"/>
                    <a:pt x="284" y="165"/>
                    <a:pt x="299" y="332"/>
                  </a:cubicBezTo>
                  <a:lnTo>
                    <a:pt x="460" y="2117"/>
                  </a:lnTo>
                  <a:cubicBezTo>
                    <a:pt x="473" y="2257"/>
                    <a:pt x="564" y="2380"/>
                    <a:pt x="696" y="2429"/>
                  </a:cubicBezTo>
                  <a:cubicBezTo>
                    <a:pt x="763" y="2453"/>
                    <a:pt x="833" y="2466"/>
                    <a:pt x="903" y="2466"/>
                  </a:cubicBezTo>
                  <a:cubicBezTo>
                    <a:pt x="907" y="2466"/>
                    <a:pt x="910" y="2466"/>
                    <a:pt x="914" y="2466"/>
                  </a:cubicBezTo>
                  <a:lnTo>
                    <a:pt x="687" y="369"/>
                  </a:lnTo>
                  <a:cubicBezTo>
                    <a:pt x="670" y="190"/>
                    <a:pt x="529" y="50"/>
                    <a:pt x="351" y="34"/>
                  </a:cubicBezTo>
                  <a:lnTo>
                    <a:pt x="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521;p58">
              <a:extLst>
                <a:ext uri="{FF2B5EF4-FFF2-40B4-BE49-F238E27FC236}">
                  <a16:creationId xmlns:a16="http://schemas.microsoft.com/office/drawing/2014/main" id="{565AF22C-2969-6A4D-8E9C-D64664EE5CBF}"/>
                </a:ext>
              </a:extLst>
            </p:cNvPr>
            <p:cNvSpPr/>
            <p:nvPr/>
          </p:nvSpPr>
          <p:spPr>
            <a:xfrm>
              <a:off x="5375113" y="2315006"/>
              <a:ext cx="139251" cy="86667"/>
            </a:xfrm>
            <a:custGeom>
              <a:avLst/>
              <a:gdLst/>
              <a:ahLst/>
              <a:cxnLst/>
              <a:rect l="l" t="t" r="r" b="b"/>
              <a:pathLst>
                <a:path w="4335" h="2698" extrusionOk="0">
                  <a:moveTo>
                    <a:pt x="4022" y="0"/>
                  </a:moveTo>
                  <a:cubicBezTo>
                    <a:pt x="3910" y="0"/>
                    <a:pt x="3797" y="26"/>
                    <a:pt x="3692" y="77"/>
                  </a:cubicBezTo>
                  <a:lnTo>
                    <a:pt x="400" y="1725"/>
                  </a:lnTo>
                  <a:cubicBezTo>
                    <a:pt x="113" y="1869"/>
                    <a:pt x="0" y="2201"/>
                    <a:pt x="101" y="2480"/>
                  </a:cubicBezTo>
                  <a:cubicBezTo>
                    <a:pt x="142" y="2585"/>
                    <a:pt x="226" y="2663"/>
                    <a:pt x="330" y="2697"/>
                  </a:cubicBezTo>
                  <a:cubicBezTo>
                    <a:pt x="329" y="2693"/>
                    <a:pt x="326" y="2690"/>
                    <a:pt x="324" y="2684"/>
                  </a:cubicBezTo>
                  <a:cubicBezTo>
                    <a:pt x="223" y="2406"/>
                    <a:pt x="336" y="2075"/>
                    <a:pt x="623" y="1930"/>
                  </a:cubicBezTo>
                  <a:lnTo>
                    <a:pt x="4334" y="70"/>
                  </a:lnTo>
                  <a:cubicBezTo>
                    <a:pt x="4237" y="24"/>
                    <a:pt x="4130" y="0"/>
                    <a:pt x="402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522;p58">
              <a:extLst>
                <a:ext uri="{FF2B5EF4-FFF2-40B4-BE49-F238E27FC236}">
                  <a16:creationId xmlns:a16="http://schemas.microsoft.com/office/drawing/2014/main" id="{A16ADE87-D823-724B-AB0E-175107E45180}"/>
                </a:ext>
              </a:extLst>
            </p:cNvPr>
            <p:cNvSpPr/>
            <p:nvPr/>
          </p:nvSpPr>
          <p:spPr>
            <a:xfrm>
              <a:off x="5461270" y="2240125"/>
              <a:ext cx="162636" cy="162797"/>
            </a:xfrm>
            <a:custGeom>
              <a:avLst/>
              <a:gdLst/>
              <a:ahLst/>
              <a:cxnLst/>
              <a:rect l="l" t="t" r="r" b="b"/>
              <a:pathLst>
                <a:path w="5063" h="5068" extrusionOk="0">
                  <a:moveTo>
                    <a:pt x="4381" y="1"/>
                  </a:moveTo>
                  <a:lnTo>
                    <a:pt x="1900" y="2605"/>
                  </a:lnTo>
                  <a:lnTo>
                    <a:pt x="0" y="4387"/>
                  </a:lnTo>
                  <a:lnTo>
                    <a:pt x="682" y="5068"/>
                  </a:lnTo>
                  <a:lnTo>
                    <a:pt x="5063" y="681"/>
                  </a:lnTo>
                  <a:lnTo>
                    <a:pt x="4831" y="312"/>
                  </a:lnTo>
                  <a:lnTo>
                    <a:pt x="43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523;p58">
              <a:extLst>
                <a:ext uri="{FF2B5EF4-FFF2-40B4-BE49-F238E27FC236}">
                  <a16:creationId xmlns:a16="http://schemas.microsoft.com/office/drawing/2014/main" id="{AFE2F069-32E5-C744-AF3A-1631F7C9B73A}"/>
                </a:ext>
              </a:extLst>
            </p:cNvPr>
            <p:cNvSpPr/>
            <p:nvPr/>
          </p:nvSpPr>
          <p:spPr>
            <a:xfrm>
              <a:off x="5461270" y="2240093"/>
              <a:ext cx="145226" cy="145386"/>
            </a:xfrm>
            <a:custGeom>
              <a:avLst/>
              <a:gdLst/>
              <a:ahLst/>
              <a:cxnLst/>
              <a:rect l="l" t="t" r="r" b="b"/>
              <a:pathLst>
                <a:path w="4521" h="4526" extrusionOk="0">
                  <a:moveTo>
                    <a:pt x="4383" y="0"/>
                  </a:moveTo>
                  <a:lnTo>
                    <a:pt x="1852" y="2535"/>
                  </a:lnTo>
                  <a:lnTo>
                    <a:pt x="1849" y="2537"/>
                  </a:lnTo>
                  <a:lnTo>
                    <a:pt x="0" y="4388"/>
                  </a:lnTo>
                  <a:lnTo>
                    <a:pt x="139" y="4526"/>
                  </a:lnTo>
                  <a:lnTo>
                    <a:pt x="2091" y="2573"/>
                  </a:lnTo>
                  <a:lnTo>
                    <a:pt x="2092" y="2571"/>
                  </a:lnTo>
                  <a:lnTo>
                    <a:pt x="4520" y="139"/>
                  </a:lnTo>
                  <a:lnTo>
                    <a:pt x="4488" y="18"/>
                  </a:lnTo>
                  <a:lnTo>
                    <a:pt x="438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524;p58">
              <a:extLst>
                <a:ext uri="{FF2B5EF4-FFF2-40B4-BE49-F238E27FC236}">
                  <a16:creationId xmlns:a16="http://schemas.microsoft.com/office/drawing/2014/main" id="{C9ABFA42-F359-7C45-8469-A84ABDDD937F}"/>
                </a:ext>
              </a:extLst>
            </p:cNvPr>
            <p:cNvSpPr/>
            <p:nvPr/>
          </p:nvSpPr>
          <p:spPr>
            <a:xfrm>
              <a:off x="5483179" y="2402898"/>
              <a:ext cx="64" cy="32"/>
            </a:xfrm>
            <a:custGeom>
              <a:avLst/>
              <a:gdLst/>
              <a:ahLst/>
              <a:cxnLst/>
              <a:rect l="l" t="t" r="r" b="b"/>
              <a:pathLst>
                <a:path w="2" h="1" extrusionOk="0">
                  <a:moveTo>
                    <a:pt x="2" y="1"/>
                  </a:moveTo>
                  <a:lnTo>
                    <a:pt x="2" y="1"/>
                  </a:lnTo>
                  <a:lnTo>
                    <a:pt x="0" y="1"/>
                  </a:ln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525;p58">
              <a:extLst>
                <a:ext uri="{FF2B5EF4-FFF2-40B4-BE49-F238E27FC236}">
                  <a16:creationId xmlns:a16="http://schemas.microsoft.com/office/drawing/2014/main" id="{36C31F8F-669B-4D49-B0E2-EE4848CA66B8}"/>
                </a:ext>
              </a:extLst>
            </p:cNvPr>
            <p:cNvSpPr/>
            <p:nvPr/>
          </p:nvSpPr>
          <p:spPr>
            <a:xfrm>
              <a:off x="5519961" y="2320821"/>
              <a:ext cx="835" cy="739"/>
            </a:xfrm>
            <a:custGeom>
              <a:avLst/>
              <a:gdLst/>
              <a:ahLst/>
              <a:cxnLst/>
              <a:rect l="l" t="t" r="r" b="b"/>
              <a:pathLst>
                <a:path w="26" h="23" extrusionOk="0">
                  <a:moveTo>
                    <a:pt x="0" y="0"/>
                  </a:moveTo>
                  <a:lnTo>
                    <a:pt x="0" y="0"/>
                  </a:lnTo>
                  <a:cubicBezTo>
                    <a:pt x="8" y="8"/>
                    <a:pt x="16" y="15"/>
                    <a:pt x="25" y="22"/>
                  </a:cubicBezTo>
                  <a:lnTo>
                    <a:pt x="0" y="0"/>
                  </a:ln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526;p58">
              <a:extLst>
                <a:ext uri="{FF2B5EF4-FFF2-40B4-BE49-F238E27FC236}">
                  <a16:creationId xmlns:a16="http://schemas.microsoft.com/office/drawing/2014/main" id="{37FFABBC-7BAD-A54D-A3FF-E59114799130}"/>
                </a:ext>
              </a:extLst>
            </p:cNvPr>
            <p:cNvSpPr/>
            <p:nvPr/>
          </p:nvSpPr>
          <p:spPr>
            <a:xfrm>
              <a:off x="5400588" y="2375335"/>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527;p58">
              <a:extLst>
                <a:ext uri="{FF2B5EF4-FFF2-40B4-BE49-F238E27FC236}">
                  <a16:creationId xmlns:a16="http://schemas.microsoft.com/office/drawing/2014/main" id="{31633636-0E5F-FE49-B4A7-6775D873B161}"/>
                </a:ext>
              </a:extLst>
            </p:cNvPr>
            <p:cNvSpPr/>
            <p:nvPr/>
          </p:nvSpPr>
          <p:spPr>
            <a:xfrm>
              <a:off x="5414401" y="2368396"/>
              <a:ext cx="8994" cy="8962"/>
            </a:xfrm>
            <a:custGeom>
              <a:avLst/>
              <a:gdLst/>
              <a:ahLst/>
              <a:cxnLst/>
              <a:rect l="l" t="t" r="r" b="b"/>
              <a:pathLst>
                <a:path w="280" h="279" extrusionOk="0">
                  <a:moveTo>
                    <a:pt x="141" y="0"/>
                  </a:moveTo>
                  <a:cubicBezTo>
                    <a:pt x="63" y="0"/>
                    <a:pt x="0" y="63"/>
                    <a:pt x="0" y="139"/>
                  </a:cubicBezTo>
                  <a:cubicBezTo>
                    <a:pt x="0" y="216"/>
                    <a:pt x="63" y="278"/>
                    <a:pt x="141" y="278"/>
                  </a:cubicBezTo>
                  <a:cubicBezTo>
                    <a:pt x="217" y="278"/>
                    <a:pt x="280" y="216"/>
                    <a:pt x="280" y="139"/>
                  </a:cubicBezTo>
                  <a:cubicBezTo>
                    <a:pt x="280" y="63"/>
                    <a:pt x="217"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528;p58">
              <a:extLst>
                <a:ext uri="{FF2B5EF4-FFF2-40B4-BE49-F238E27FC236}">
                  <a16:creationId xmlns:a16="http://schemas.microsoft.com/office/drawing/2014/main" id="{8ADAC660-607B-704B-B101-9AF567D05865}"/>
                </a:ext>
              </a:extLst>
            </p:cNvPr>
            <p:cNvSpPr/>
            <p:nvPr/>
          </p:nvSpPr>
          <p:spPr>
            <a:xfrm>
              <a:off x="5428214" y="2361426"/>
              <a:ext cx="8962" cy="8962"/>
            </a:xfrm>
            <a:custGeom>
              <a:avLst/>
              <a:gdLst/>
              <a:ahLst/>
              <a:cxnLst/>
              <a:rect l="l" t="t" r="r" b="b"/>
              <a:pathLst>
                <a:path w="279" h="279" extrusionOk="0">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529;p58">
              <a:extLst>
                <a:ext uri="{FF2B5EF4-FFF2-40B4-BE49-F238E27FC236}">
                  <a16:creationId xmlns:a16="http://schemas.microsoft.com/office/drawing/2014/main" id="{8EED88CD-4E0C-9D4F-993A-9A67F545BB9A}"/>
                </a:ext>
              </a:extLst>
            </p:cNvPr>
            <p:cNvSpPr/>
            <p:nvPr/>
          </p:nvSpPr>
          <p:spPr>
            <a:xfrm>
              <a:off x="5468241" y="2241828"/>
              <a:ext cx="154477" cy="153738"/>
            </a:xfrm>
            <a:custGeom>
              <a:avLst/>
              <a:gdLst/>
              <a:ahLst/>
              <a:cxnLst/>
              <a:rect l="l" t="t" r="r" b="b"/>
              <a:pathLst>
                <a:path w="4809" h="4786" extrusionOk="0">
                  <a:moveTo>
                    <a:pt x="4656" y="0"/>
                  </a:moveTo>
                  <a:cubicBezTo>
                    <a:pt x="4621" y="0"/>
                    <a:pt x="4585" y="14"/>
                    <a:pt x="4558" y="40"/>
                  </a:cubicBezTo>
                  <a:lnTo>
                    <a:pt x="54" y="4550"/>
                  </a:lnTo>
                  <a:cubicBezTo>
                    <a:pt x="1" y="4605"/>
                    <a:pt x="1" y="4692"/>
                    <a:pt x="54" y="4745"/>
                  </a:cubicBezTo>
                  <a:cubicBezTo>
                    <a:pt x="82" y="4773"/>
                    <a:pt x="116" y="4786"/>
                    <a:pt x="153" y="4786"/>
                  </a:cubicBezTo>
                  <a:cubicBezTo>
                    <a:pt x="187" y="4786"/>
                    <a:pt x="224" y="4773"/>
                    <a:pt x="250" y="4745"/>
                  </a:cubicBezTo>
                  <a:lnTo>
                    <a:pt x="4753" y="236"/>
                  </a:lnTo>
                  <a:cubicBezTo>
                    <a:pt x="4808" y="182"/>
                    <a:pt x="4808" y="95"/>
                    <a:pt x="4753" y="40"/>
                  </a:cubicBezTo>
                  <a:cubicBezTo>
                    <a:pt x="4726" y="14"/>
                    <a:pt x="4691" y="0"/>
                    <a:pt x="465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530;p58">
              <a:extLst>
                <a:ext uri="{FF2B5EF4-FFF2-40B4-BE49-F238E27FC236}">
                  <a16:creationId xmlns:a16="http://schemas.microsoft.com/office/drawing/2014/main" id="{77463A8C-2470-624F-8A5B-67C985281B51}"/>
                </a:ext>
              </a:extLst>
            </p:cNvPr>
            <p:cNvSpPr/>
            <p:nvPr/>
          </p:nvSpPr>
          <p:spPr>
            <a:xfrm>
              <a:off x="5479484" y="2339678"/>
              <a:ext cx="46096" cy="44393"/>
            </a:xfrm>
            <a:custGeom>
              <a:avLst/>
              <a:gdLst/>
              <a:ahLst/>
              <a:cxnLst/>
              <a:rect l="l" t="t" r="r" b="b"/>
              <a:pathLst>
                <a:path w="1435" h="1382" extrusionOk="0">
                  <a:moveTo>
                    <a:pt x="319" y="0"/>
                  </a:moveTo>
                  <a:cubicBezTo>
                    <a:pt x="271" y="0"/>
                    <a:pt x="224" y="19"/>
                    <a:pt x="188" y="55"/>
                  </a:cubicBezTo>
                  <a:lnTo>
                    <a:pt x="73" y="158"/>
                  </a:lnTo>
                  <a:cubicBezTo>
                    <a:pt x="1" y="230"/>
                    <a:pt x="1" y="346"/>
                    <a:pt x="73" y="420"/>
                  </a:cubicBezTo>
                  <a:lnTo>
                    <a:pt x="968" y="1327"/>
                  </a:lnTo>
                  <a:cubicBezTo>
                    <a:pt x="1004" y="1363"/>
                    <a:pt x="1052" y="1382"/>
                    <a:pt x="1099" y="1382"/>
                  </a:cubicBezTo>
                  <a:cubicBezTo>
                    <a:pt x="1146" y="1382"/>
                    <a:pt x="1194" y="1363"/>
                    <a:pt x="1230" y="1327"/>
                  </a:cubicBezTo>
                  <a:lnTo>
                    <a:pt x="1269" y="1300"/>
                  </a:lnTo>
                  <a:lnTo>
                    <a:pt x="1362" y="1207"/>
                  </a:lnTo>
                  <a:cubicBezTo>
                    <a:pt x="1434" y="1135"/>
                    <a:pt x="1434" y="1017"/>
                    <a:pt x="1362" y="945"/>
                  </a:cubicBezTo>
                  <a:lnTo>
                    <a:pt x="486" y="68"/>
                  </a:lnTo>
                  <a:lnTo>
                    <a:pt x="450" y="55"/>
                  </a:lnTo>
                  <a:cubicBezTo>
                    <a:pt x="414" y="19"/>
                    <a:pt x="366"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531;p58">
              <a:extLst>
                <a:ext uri="{FF2B5EF4-FFF2-40B4-BE49-F238E27FC236}">
                  <a16:creationId xmlns:a16="http://schemas.microsoft.com/office/drawing/2014/main" id="{5684999B-499D-B146-BE7A-37FE4C8D1565}"/>
                </a:ext>
              </a:extLst>
            </p:cNvPr>
            <p:cNvSpPr/>
            <p:nvPr/>
          </p:nvSpPr>
          <p:spPr>
            <a:xfrm>
              <a:off x="5478842" y="2338778"/>
              <a:ext cx="41502" cy="45614"/>
            </a:xfrm>
            <a:custGeom>
              <a:avLst/>
              <a:gdLst/>
              <a:ahLst/>
              <a:cxnLst/>
              <a:rect l="l" t="t" r="r" b="b"/>
              <a:pathLst>
                <a:path w="1292" h="1420" extrusionOk="0">
                  <a:moveTo>
                    <a:pt x="336" y="1"/>
                  </a:moveTo>
                  <a:cubicBezTo>
                    <a:pt x="288" y="1"/>
                    <a:pt x="241" y="19"/>
                    <a:pt x="205" y="55"/>
                  </a:cubicBezTo>
                  <a:lnTo>
                    <a:pt x="73" y="186"/>
                  </a:lnTo>
                  <a:cubicBezTo>
                    <a:pt x="1" y="258"/>
                    <a:pt x="1" y="375"/>
                    <a:pt x="73" y="448"/>
                  </a:cubicBezTo>
                  <a:lnTo>
                    <a:pt x="989" y="1365"/>
                  </a:lnTo>
                  <a:cubicBezTo>
                    <a:pt x="1026" y="1402"/>
                    <a:pt x="1073" y="1420"/>
                    <a:pt x="1120" y="1420"/>
                  </a:cubicBezTo>
                  <a:cubicBezTo>
                    <a:pt x="1168" y="1420"/>
                    <a:pt x="1215" y="1402"/>
                    <a:pt x="1251" y="1365"/>
                  </a:cubicBezTo>
                  <a:lnTo>
                    <a:pt x="1292" y="1326"/>
                  </a:lnTo>
                  <a:lnTo>
                    <a:pt x="337" y="369"/>
                  </a:lnTo>
                  <a:cubicBezTo>
                    <a:pt x="308" y="340"/>
                    <a:pt x="308" y="294"/>
                    <a:pt x="337" y="265"/>
                  </a:cubicBezTo>
                  <a:lnTo>
                    <a:pt x="506" y="96"/>
                  </a:lnTo>
                  <a:lnTo>
                    <a:pt x="467" y="55"/>
                  </a:lnTo>
                  <a:cubicBezTo>
                    <a:pt x="431" y="19"/>
                    <a:pt x="383" y="1"/>
                    <a:pt x="3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532;p58">
              <a:extLst>
                <a:ext uri="{FF2B5EF4-FFF2-40B4-BE49-F238E27FC236}">
                  <a16:creationId xmlns:a16="http://schemas.microsoft.com/office/drawing/2014/main" id="{6696E222-F8FD-FF43-9FC3-56162E8BEE29}"/>
                </a:ext>
              </a:extLst>
            </p:cNvPr>
            <p:cNvSpPr/>
            <p:nvPr/>
          </p:nvSpPr>
          <p:spPr>
            <a:xfrm>
              <a:off x="5451536" y="2367625"/>
              <a:ext cx="46096" cy="44393"/>
            </a:xfrm>
            <a:custGeom>
              <a:avLst/>
              <a:gdLst/>
              <a:ahLst/>
              <a:cxnLst/>
              <a:rect l="l" t="t" r="r" b="b"/>
              <a:pathLst>
                <a:path w="1435" h="1382" extrusionOk="0">
                  <a:moveTo>
                    <a:pt x="319" y="0"/>
                  </a:moveTo>
                  <a:cubicBezTo>
                    <a:pt x="271" y="0"/>
                    <a:pt x="224" y="19"/>
                    <a:pt x="188" y="55"/>
                  </a:cubicBezTo>
                  <a:lnTo>
                    <a:pt x="73" y="158"/>
                  </a:lnTo>
                  <a:cubicBezTo>
                    <a:pt x="1" y="230"/>
                    <a:pt x="1" y="346"/>
                    <a:pt x="73" y="421"/>
                  </a:cubicBezTo>
                  <a:lnTo>
                    <a:pt x="967" y="1327"/>
                  </a:lnTo>
                  <a:cubicBezTo>
                    <a:pt x="1003" y="1363"/>
                    <a:pt x="1050" y="1382"/>
                    <a:pt x="1098" y="1382"/>
                  </a:cubicBezTo>
                  <a:cubicBezTo>
                    <a:pt x="1146" y="1382"/>
                    <a:pt x="1194" y="1363"/>
                    <a:pt x="1230" y="1327"/>
                  </a:cubicBezTo>
                  <a:lnTo>
                    <a:pt x="1269" y="1300"/>
                  </a:lnTo>
                  <a:lnTo>
                    <a:pt x="1362" y="1207"/>
                  </a:lnTo>
                  <a:cubicBezTo>
                    <a:pt x="1434" y="1135"/>
                    <a:pt x="1434" y="1017"/>
                    <a:pt x="1362" y="945"/>
                  </a:cubicBezTo>
                  <a:lnTo>
                    <a:pt x="486" y="68"/>
                  </a:lnTo>
                  <a:lnTo>
                    <a:pt x="450" y="55"/>
                  </a:lnTo>
                  <a:cubicBezTo>
                    <a:pt x="414" y="19"/>
                    <a:pt x="366"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533;p58">
              <a:extLst>
                <a:ext uri="{FF2B5EF4-FFF2-40B4-BE49-F238E27FC236}">
                  <a16:creationId xmlns:a16="http://schemas.microsoft.com/office/drawing/2014/main" id="{3E9D8D5D-AE15-944E-ABE9-F9ED6BE855E9}"/>
                </a:ext>
              </a:extLst>
            </p:cNvPr>
            <p:cNvSpPr/>
            <p:nvPr/>
          </p:nvSpPr>
          <p:spPr>
            <a:xfrm>
              <a:off x="5450862" y="2366726"/>
              <a:ext cx="41470" cy="45614"/>
            </a:xfrm>
            <a:custGeom>
              <a:avLst/>
              <a:gdLst/>
              <a:ahLst/>
              <a:cxnLst/>
              <a:rect l="l" t="t" r="r" b="b"/>
              <a:pathLst>
                <a:path w="1291" h="1420" extrusionOk="0">
                  <a:moveTo>
                    <a:pt x="334" y="1"/>
                  </a:moveTo>
                  <a:cubicBezTo>
                    <a:pt x="286" y="1"/>
                    <a:pt x="239" y="19"/>
                    <a:pt x="203" y="55"/>
                  </a:cubicBezTo>
                  <a:lnTo>
                    <a:pt x="73" y="186"/>
                  </a:lnTo>
                  <a:cubicBezTo>
                    <a:pt x="0" y="258"/>
                    <a:pt x="0" y="377"/>
                    <a:pt x="73" y="449"/>
                  </a:cubicBezTo>
                  <a:lnTo>
                    <a:pt x="988" y="1365"/>
                  </a:lnTo>
                  <a:cubicBezTo>
                    <a:pt x="1024" y="1402"/>
                    <a:pt x="1071" y="1420"/>
                    <a:pt x="1119" y="1420"/>
                  </a:cubicBezTo>
                  <a:cubicBezTo>
                    <a:pt x="1167" y="1420"/>
                    <a:pt x="1215" y="1402"/>
                    <a:pt x="1251" y="1365"/>
                  </a:cubicBezTo>
                  <a:lnTo>
                    <a:pt x="1290" y="1326"/>
                  </a:lnTo>
                  <a:lnTo>
                    <a:pt x="335" y="371"/>
                  </a:lnTo>
                  <a:cubicBezTo>
                    <a:pt x="306" y="342"/>
                    <a:pt x="306" y="294"/>
                    <a:pt x="335" y="265"/>
                  </a:cubicBezTo>
                  <a:lnTo>
                    <a:pt x="505" y="96"/>
                  </a:lnTo>
                  <a:lnTo>
                    <a:pt x="465" y="55"/>
                  </a:lnTo>
                  <a:cubicBezTo>
                    <a:pt x="429" y="19"/>
                    <a:pt x="381" y="1"/>
                    <a:pt x="33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534;p58">
              <a:extLst>
                <a:ext uri="{FF2B5EF4-FFF2-40B4-BE49-F238E27FC236}">
                  <a16:creationId xmlns:a16="http://schemas.microsoft.com/office/drawing/2014/main" id="{8BAC8CA5-6091-ED4E-BCF4-64438F110C3C}"/>
                </a:ext>
              </a:extLst>
            </p:cNvPr>
            <p:cNvSpPr/>
            <p:nvPr/>
          </p:nvSpPr>
          <p:spPr>
            <a:xfrm>
              <a:off x="5474280" y="2432291"/>
              <a:ext cx="17796" cy="17924"/>
            </a:xfrm>
            <a:custGeom>
              <a:avLst/>
              <a:gdLst/>
              <a:ahLst/>
              <a:cxnLst/>
              <a:rect l="l" t="t" r="r" b="b"/>
              <a:pathLst>
                <a:path w="554" h="558" extrusionOk="0">
                  <a:moveTo>
                    <a:pt x="277" y="0"/>
                  </a:moveTo>
                  <a:cubicBezTo>
                    <a:pt x="124" y="0"/>
                    <a:pt x="1" y="125"/>
                    <a:pt x="1" y="278"/>
                  </a:cubicBezTo>
                  <a:cubicBezTo>
                    <a:pt x="1" y="432"/>
                    <a:pt x="124" y="558"/>
                    <a:pt x="277" y="558"/>
                  </a:cubicBezTo>
                  <a:cubicBezTo>
                    <a:pt x="431" y="558"/>
                    <a:pt x="554" y="432"/>
                    <a:pt x="554" y="278"/>
                  </a:cubicBezTo>
                  <a:cubicBezTo>
                    <a:pt x="554" y="125"/>
                    <a:pt x="431" y="0"/>
                    <a:pt x="27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535;p58">
              <a:extLst>
                <a:ext uri="{FF2B5EF4-FFF2-40B4-BE49-F238E27FC236}">
                  <a16:creationId xmlns:a16="http://schemas.microsoft.com/office/drawing/2014/main" id="{171484F4-3796-D543-AE08-5083D9EA0257}"/>
                </a:ext>
              </a:extLst>
            </p:cNvPr>
            <p:cNvSpPr/>
            <p:nvPr/>
          </p:nvSpPr>
          <p:spPr>
            <a:xfrm>
              <a:off x="5627673" y="2248831"/>
              <a:ext cx="23642" cy="29199"/>
            </a:xfrm>
            <a:custGeom>
              <a:avLst/>
              <a:gdLst/>
              <a:ahLst/>
              <a:cxnLst/>
              <a:rect l="l" t="t" r="r" b="b"/>
              <a:pathLst>
                <a:path w="736" h="909" extrusionOk="0">
                  <a:moveTo>
                    <a:pt x="158" y="0"/>
                  </a:moveTo>
                  <a:cubicBezTo>
                    <a:pt x="139" y="0"/>
                    <a:pt x="119" y="4"/>
                    <a:pt x="100" y="12"/>
                  </a:cubicBezTo>
                  <a:cubicBezTo>
                    <a:pt x="29" y="45"/>
                    <a:pt x="0" y="126"/>
                    <a:pt x="32" y="197"/>
                  </a:cubicBezTo>
                  <a:lnTo>
                    <a:pt x="227" y="624"/>
                  </a:lnTo>
                  <a:lnTo>
                    <a:pt x="184" y="645"/>
                  </a:lnTo>
                  <a:cubicBezTo>
                    <a:pt x="115" y="677"/>
                    <a:pt x="84" y="761"/>
                    <a:pt x="116" y="829"/>
                  </a:cubicBezTo>
                  <a:cubicBezTo>
                    <a:pt x="141" y="879"/>
                    <a:pt x="191" y="908"/>
                    <a:pt x="243" y="908"/>
                  </a:cubicBezTo>
                  <a:cubicBezTo>
                    <a:pt x="264" y="908"/>
                    <a:pt x="282" y="905"/>
                    <a:pt x="301" y="895"/>
                  </a:cubicBezTo>
                  <a:lnTo>
                    <a:pt x="636" y="739"/>
                  </a:lnTo>
                  <a:cubicBezTo>
                    <a:pt x="705" y="705"/>
                    <a:pt x="736" y="623"/>
                    <a:pt x="704" y="553"/>
                  </a:cubicBezTo>
                  <a:cubicBezTo>
                    <a:pt x="681" y="504"/>
                    <a:pt x="630" y="474"/>
                    <a:pt x="578" y="474"/>
                  </a:cubicBezTo>
                  <a:cubicBezTo>
                    <a:pt x="559" y="474"/>
                    <a:pt x="539" y="478"/>
                    <a:pt x="520" y="487"/>
                  </a:cubicBezTo>
                  <a:lnTo>
                    <a:pt x="479" y="507"/>
                  </a:lnTo>
                  <a:lnTo>
                    <a:pt x="285" y="82"/>
                  </a:lnTo>
                  <a:cubicBezTo>
                    <a:pt x="261" y="30"/>
                    <a:pt x="211" y="0"/>
                    <a:pt x="1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536;p58">
              <a:extLst>
                <a:ext uri="{FF2B5EF4-FFF2-40B4-BE49-F238E27FC236}">
                  <a16:creationId xmlns:a16="http://schemas.microsoft.com/office/drawing/2014/main" id="{CB17CC53-3419-CC4C-9DAB-5FFA2A6433D5}"/>
                </a:ext>
              </a:extLst>
            </p:cNvPr>
            <p:cNvSpPr/>
            <p:nvPr/>
          </p:nvSpPr>
          <p:spPr>
            <a:xfrm>
              <a:off x="5651477" y="2237331"/>
              <a:ext cx="24028" cy="29810"/>
            </a:xfrm>
            <a:custGeom>
              <a:avLst/>
              <a:gdLst/>
              <a:ahLst/>
              <a:cxnLst/>
              <a:rect l="l" t="t" r="r" b="b"/>
              <a:pathLst>
                <a:path w="748" h="928" extrusionOk="0">
                  <a:moveTo>
                    <a:pt x="158" y="0"/>
                  </a:moveTo>
                  <a:cubicBezTo>
                    <a:pt x="138" y="0"/>
                    <a:pt x="119" y="4"/>
                    <a:pt x="100" y="13"/>
                  </a:cubicBezTo>
                  <a:cubicBezTo>
                    <a:pt x="29" y="44"/>
                    <a:pt x="0" y="127"/>
                    <a:pt x="31" y="196"/>
                  </a:cubicBezTo>
                  <a:lnTo>
                    <a:pt x="235" y="644"/>
                  </a:lnTo>
                  <a:lnTo>
                    <a:pt x="191" y="664"/>
                  </a:lnTo>
                  <a:cubicBezTo>
                    <a:pt x="123" y="696"/>
                    <a:pt x="93" y="780"/>
                    <a:pt x="125" y="848"/>
                  </a:cubicBezTo>
                  <a:cubicBezTo>
                    <a:pt x="148" y="898"/>
                    <a:pt x="199" y="927"/>
                    <a:pt x="252" y="927"/>
                  </a:cubicBezTo>
                  <a:cubicBezTo>
                    <a:pt x="271" y="927"/>
                    <a:pt x="291" y="925"/>
                    <a:pt x="310" y="916"/>
                  </a:cubicBezTo>
                  <a:lnTo>
                    <a:pt x="645" y="758"/>
                  </a:lnTo>
                  <a:cubicBezTo>
                    <a:pt x="718" y="725"/>
                    <a:pt x="747" y="644"/>
                    <a:pt x="715" y="573"/>
                  </a:cubicBezTo>
                  <a:cubicBezTo>
                    <a:pt x="691" y="523"/>
                    <a:pt x="641" y="493"/>
                    <a:pt x="588" y="493"/>
                  </a:cubicBezTo>
                  <a:cubicBezTo>
                    <a:pt x="569" y="493"/>
                    <a:pt x="549" y="498"/>
                    <a:pt x="530" y="506"/>
                  </a:cubicBezTo>
                  <a:lnTo>
                    <a:pt x="488" y="526"/>
                  </a:lnTo>
                  <a:lnTo>
                    <a:pt x="284" y="81"/>
                  </a:lnTo>
                  <a:cubicBezTo>
                    <a:pt x="261" y="30"/>
                    <a:pt x="210" y="0"/>
                    <a:pt x="1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537;p58">
              <a:extLst>
                <a:ext uri="{FF2B5EF4-FFF2-40B4-BE49-F238E27FC236}">
                  <a16:creationId xmlns:a16="http://schemas.microsoft.com/office/drawing/2014/main" id="{D064196D-C3B2-5F48-8BEA-5B074FB2BD85}"/>
                </a:ext>
              </a:extLst>
            </p:cNvPr>
            <p:cNvSpPr/>
            <p:nvPr/>
          </p:nvSpPr>
          <p:spPr>
            <a:xfrm>
              <a:off x="5585494" y="2213302"/>
              <a:ext cx="29167" cy="21875"/>
            </a:xfrm>
            <a:custGeom>
              <a:avLst/>
              <a:gdLst/>
              <a:ahLst/>
              <a:cxnLst/>
              <a:rect l="l" t="t" r="r" b="b"/>
              <a:pathLst>
                <a:path w="908" h="681" extrusionOk="0">
                  <a:moveTo>
                    <a:pt x="314" y="0"/>
                  </a:moveTo>
                  <a:cubicBezTo>
                    <a:pt x="262" y="0"/>
                    <a:pt x="212" y="30"/>
                    <a:pt x="188" y="80"/>
                  </a:cubicBezTo>
                  <a:lnTo>
                    <a:pt x="33" y="416"/>
                  </a:lnTo>
                  <a:cubicBezTo>
                    <a:pt x="0" y="485"/>
                    <a:pt x="31" y="568"/>
                    <a:pt x="100" y="601"/>
                  </a:cubicBezTo>
                  <a:cubicBezTo>
                    <a:pt x="117" y="610"/>
                    <a:pt x="138" y="614"/>
                    <a:pt x="158" y="614"/>
                  </a:cubicBezTo>
                  <a:cubicBezTo>
                    <a:pt x="210" y="614"/>
                    <a:pt x="261" y="584"/>
                    <a:pt x="284" y="535"/>
                  </a:cubicBezTo>
                  <a:lnTo>
                    <a:pt x="304" y="491"/>
                  </a:lnTo>
                  <a:lnTo>
                    <a:pt x="694" y="668"/>
                  </a:lnTo>
                  <a:cubicBezTo>
                    <a:pt x="711" y="677"/>
                    <a:pt x="731" y="681"/>
                    <a:pt x="751" y="681"/>
                  </a:cubicBezTo>
                  <a:cubicBezTo>
                    <a:pt x="804" y="681"/>
                    <a:pt x="854" y="650"/>
                    <a:pt x="877" y="600"/>
                  </a:cubicBezTo>
                  <a:cubicBezTo>
                    <a:pt x="908" y="530"/>
                    <a:pt x="877" y="449"/>
                    <a:pt x="808" y="416"/>
                  </a:cubicBezTo>
                  <a:lnTo>
                    <a:pt x="420" y="239"/>
                  </a:lnTo>
                  <a:lnTo>
                    <a:pt x="440" y="197"/>
                  </a:lnTo>
                  <a:cubicBezTo>
                    <a:pt x="472" y="129"/>
                    <a:pt x="442" y="45"/>
                    <a:pt x="374" y="14"/>
                  </a:cubicBezTo>
                  <a:cubicBezTo>
                    <a:pt x="354" y="4"/>
                    <a:pt x="334"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538;p58">
              <a:extLst>
                <a:ext uri="{FF2B5EF4-FFF2-40B4-BE49-F238E27FC236}">
                  <a16:creationId xmlns:a16="http://schemas.microsoft.com/office/drawing/2014/main" id="{DE99641F-71B5-7549-BB54-F91E390882C1}"/>
                </a:ext>
              </a:extLst>
            </p:cNvPr>
            <p:cNvSpPr/>
            <p:nvPr/>
          </p:nvSpPr>
          <p:spPr>
            <a:xfrm>
              <a:off x="5596352" y="2189113"/>
              <a:ext cx="29906" cy="22229"/>
            </a:xfrm>
            <a:custGeom>
              <a:avLst/>
              <a:gdLst/>
              <a:ahLst/>
              <a:cxnLst/>
              <a:rect l="l" t="t" r="r" b="b"/>
              <a:pathLst>
                <a:path w="931" h="692" extrusionOk="0">
                  <a:moveTo>
                    <a:pt x="314" y="0"/>
                  </a:moveTo>
                  <a:cubicBezTo>
                    <a:pt x="263" y="0"/>
                    <a:pt x="212" y="30"/>
                    <a:pt x="189" y="80"/>
                  </a:cubicBezTo>
                  <a:lnTo>
                    <a:pt x="33" y="416"/>
                  </a:lnTo>
                  <a:cubicBezTo>
                    <a:pt x="1" y="486"/>
                    <a:pt x="31" y="568"/>
                    <a:pt x="99" y="602"/>
                  </a:cubicBezTo>
                  <a:cubicBezTo>
                    <a:pt x="118" y="610"/>
                    <a:pt x="138" y="615"/>
                    <a:pt x="159" y="615"/>
                  </a:cubicBezTo>
                  <a:cubicBezTo>
                    <a:pt x="211" y="615"/>
                    <a:pt x="261" y="586"/>
                    <a:pt x="285" y="535"/>
                  </a:cubicBezTo>
                  <a:lnTo>
                    <a:pt x="305" y="491"/>
                  </a:lnTo>
                  <a:lnTo>
                    <a:pt x="717" y="680"/>
                  </a:lnTo>
                  <a:cubicBezTo>
                    <a:pt x="735" y="688"/>
                    <a:pt x="755" y="691"/>
                    <a:pt x="775" y="691"/>
                  </a:cubicBezTo>
                  <a:cubicBezTo>
                    <a:pt x="827" y="691"/>
                    <a:pt x="878" y="661"/>
                    <a:pt x="901" y="610"/>
                  </a:cubicBezTo>
                  <a:cubicBezTo>
                    <a:pt x="930" y="541"/>
                    <a:pt x="900" y="458"/>
                    <a:pt x="832" y="428"/>
                  </a:cubicBezTo>
                  <a:lnTo>
                    <a:pt x="421" y="240"/>
                  </a:lnTo>
                  <a:lnTo>
                    <a:pt x="441" y="198"/>
                  </a:lnTo>
                  <a:cubicBezTo>
                    <a:pt x="473" y="130"/>
                    <a:pt x="442" y="46"/>
                    <a:pt x="373" y="14"/>
                  </a:cubicBezTo>
                  <a:cubicBezTo>
                    <a:pt x="354" y="5"/>
                    <a:pt x="334"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539;p58">
              <a:extLst>
                <a:ext uri="{FF2B5EF4-FFF2-40B4-BE49-F238E27FC236}">
                  <a16:creationId xmlns:a16="http://schemas.microsoft.com/office/drawing/2014/main" id="{57001097-23BC-874D-A493-68FBB7631B6E}"/>
                </a:ext>
              </a:extLst>
            </p:cNvPr>
            <p:cNvSpPr/>
            <p:nvPr/>
          </p:nvSpPr>
          <p:spPr>
            <a:xfrm>
              <a:off x="5602969" y="2191586"/>
              <a:ext cx="71312" cy="70445"/>
            </a:xfrm>
            <a:custGeom>
              <a:avLst/>
              <a:gdLst/>
              <a:ahLst/>
              <a:cxnLst/>
              <a:rect l="l" t="t" r="r" b="b"/>
              <a:pathLst>
                <a:path w="2220" h="2193" extrusionOk="0">
                  <a:moveTo>
                    <a:pt x="768" y="1"/>
                  </a:moveTo>
                  <a:cubicBezTo>
                    <a:pt x="713" y="1"/>
                    <a:pt x="662" y="33"/>
                    <a:pt x="629" y="93"/>
                  </a:cubicBezTo>
                  <a:cubicBezTo>
                    <a:pt x="627" y="99"/>
                    <a:pt x="623" y="103"/>
                    <a:pt x="621" y="108"/>
                  </a:cubicBezTo>
                  <a:lnTo>
                    <a:pt x="0" y="1538"/>
                  </a:lnTo>
                  <a:lnTo>
                    <a:pt x="652" y="2192"/>
                  </a:lnTo>
                  <a:lnTo>
                    <a:pt x="2069" y="1555"/>
                  </a:lnTo>
                  <a:cubicBezTo>
                    <a:pt x="2075" y="1554"/>
                    <a:pt x="2078" y="1549"/>
                    <a:pt x="2084" y="1548"/>
                  </a:cubicBezTo>
                  <a:cubicBezTo>
                    <a:pt x="2220" y="1474"/>
                    <a:pt x="2181" y="1269"/>
                    <a:pt x="2032" y="1235"/>
                  </a:cubicBezTo>
                  <a:lnTo>
                    <a:pt x="1240" y="1066"/>
                  </a:lnTo>
                  <a:cubicBezTo>
                    <a:pt x="1170" y="1051"/>
                    <a:pt x="1114" y="995"/>
                    <a:pt x="1099" y="923"/>
                  </a:cubicBezTo>
                  <a:lnTo>
                    <a:pt x="930" y="129"/>
                  </a:lnTo>
                  <a:cubicBezTo>
                    <a:pt x="917" y="76"/>
                    <a:pt x="882" y="34"/>
                    <a:pt x="839" y="12"/>
                  </a:cubicBezTo>
                  <a:lnTo>
                    <a:pt x="807" y="6"/>
                  </a:lnTo>
                  <a:cubicBezTo>
                    <a:pt x="794" y="3"/>
                    <a:pt x="781" y="1"/>
                    <a:pt x="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540;p58">
              <a:extLst>
                <a:ext uri="{FF2B5EF4-FFF2-40B4-BE49-F238E27FC236}">
                  <a16:creationId xmlns:a16="http://schemas.microsoft.com/office/drawing/2014/main" id="{1CFA1F68-0A62-C448-8D1C-5DA397E8FADC}"/>
                </a:ext>
              </a:extLst>
            </p:cNvPr>
            <p:cNvSpPr/>
            <p:nvPr/>
          </p:nvSpPr>
          <p:spPr>
            <a:xfrm>
              <a:off x="5602006" y="2191393"/>
              <a:ext cx="27882" cy="53195"/>
            </a:xfrm>
            <a:custGeom>
              <a:avLst/>
              <a:gdLst/>
              <a:ahLst/>
              <a:cxnLst/>
              <a:rect l="l" t="t" r="r" b="b"/>
              <a:pathLst>
                <a:path w="868" h="1656" extrusionOk="0">
                  <a:moveTo>
                    <a:pt x="786" y="0"/>
                  </a:moveTo>
                  <a:cubicBezTo>
                    <a:pt x="731" y="0"/>
                    <a:pt x="676" y="26"/>
                    <a:pt x="643" y="83"/>
                  </a:cubicBezTo>
                  <a:cubicBezTo>
                    <a:pt x="640" y="89"/>
                    <a:pt x="637" y="92"/>
                    <a:pt x="636" y="98"/>
                  </a:cubicBezTo>
                  <a:lnTo>
                    <a:pt x="0" y="1516"/>
                  </a:lnTo>
                  <a:lnTo>
                    <a:pt x="139" y="1655"/>
                  </a:lnTo>
                  <a:lnTo>
                    <a:pt x="867" y="19"/>
                  </a:lnTo>
                  <a:cubicBezTo>
                    <a:pt x="842" y="7"/>
                    <a:pt x="814" y="0"/>
                    <a:pt x="7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541;p58">
              <a:extLst>
                <a:ext uri="{FF2B5EF4-FFF2-40B4-BE49-F238E27FC236}">
                  <a16:creationId xmlns:a16="http://schemas.microsoft.com/office/drawing/2014/main" id="{C2E85D68-F0D5-0F47-BF2F-D992DCC5A6B2}"/>
                </a:ext>
              </a:extLst>
            </p:cNvPr>
            <p:cNvSpPr/>
            <p:nvPr/>
          </p:nvSpPr>
          <p:spPr>
            <a:xfrm>
              <a:off x="5618871" y="2224449"/>
              <a:ext cx="8962" cy="8962"/>
            </a:xfrm>
            <a:custGeom>
              <a:avLst/>
              <a:gdLst/>
              <a:ahLst/>
              <a:cxnLst/>
              <a:rect l="l" t="t" r="r" b="b"/>
              <a:pathLst>
                <a:path w="279" h="279" extrusionOk="0">
                  <a:moveTo>
                    <a:pt x="140" y="1"/>
                  </a:moveTo>
                  <a:cubicBezTo>
                    <a:pt x="63" y="1"/>
                    <a:pt x="1" y="63"/>
                    <a:pt x="1" y="140"/>
                  </a:cubicBezTo>
                  <a:cubicBezTo>
                    <a:pt x="1" y="217"/>
                    <a:pt x="63" y="279"/>
                    <a:pt x="140" y="279"/>
                  </a:cubicBezTo>
                  <a:cubicBezTo>
                    <a:pt x="216" y="279"/>
                    <a:pt x="279" y="217"/>
                    <a:pt x="279" y="140"/>
                  </a:cubicBezTo>
                  <a:cubicBezTo>
                    <a:pt x="279"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542;p58">
              <a:extLst>
                <a:ext uri="{FF2B5EF4-FFF2-40B4-BE49-F238E27FC236}">
                  <a16:creationId xmlns:a16="http://schemas.microsoft.com/office/drawing/2014/main" id="{7AFF2541-4301-2F47-A3AF-3145A63072F0}"/>
                </a:ext>
              </a:extLst>
            </p:cNvPr>
            <p:cNvSpPr/>
            <p:nvPr/>
          </p:nvSpPr>
          <p:spPr>
            <a:xfrm>
              <a:off x="5630628" y="2236174"/>
              <a:ext cx="9026" cy="9026"/>
            </a:xfrm>
            <a:custGeom>
              <a:avLst/>
              <a:gdLst/>
              <a:ahLst/>
              <a:cxnLst/>
              <a:rect l="l" t="t" r="r" b="b"/>
              <a:pathLst>
                <a:path w="281" h="281" extrusionOk="0">
                  <a:moveTo>
                    <a:pt x="141" y="1"/>
                  </a:moveTo>
                  <a:cubicBezTo>
                    <a:pt x="63" y="1"/>
                    <a:pt x="1" y="63"/>
                    <a:pt x="1" y="141"/>
                  </a:cubicBezTo>
                  <a:cubicBezTo>
                    <a:pt x="1" y="218"/>
                    <a:pt x="63" y="280"/>
                    <a:pt x="141" y="280"/>
                  </a:cubicBezTo>
                  <a:cubicBezTo>
                    <a:pt x="218" y="280"/>
                    <a:pt x="280" y="218"/>
                    <a:pt x="280" y="141"/>
                  </a:cubicBezTo>
                  <a:cubicBezTo>
                    <a:pt x="280" y="63"/>
                    <a:pt x="218"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543;p58">
            <a:extLst>
              <a:ext uri="{FF2B5EF4-FFF2-40B4-BE49-F238E27FC236}">
                <a16:creationId xmlns:a16="http://schemas.microsoft.com/office/drawing/2014/main" id="{41A4CFED-9019-BB47-9C2A-E2EAC3ED4C78}"/>
              </a:ext>
            </a:extLst>
          </p:cNvPr>
          <p:cNvGrpSpPr/>
          <p:nvPr/>
        </p:nvGrpSpPr>
        <p:grpSpPr>
          <a:xfrm>
            <a:off x="0" y="3373760"/>
            <a:ext cx="289725" cy="297756"/>
            <a:chOff x="4746348" y="2189016"/>
            <a:chExt cx="289725" cy="297756"/>
          </a:xfrm>
        </p:grpSpPr>
        <p:sp>
          <p:nvSpPr>
            <p:cNvPr id="205" name="Google Shape;3544;p58">
              <a:extLst>
                <a:ext uri="{FF2B5EF4-FFF2-40B4-BE49-F238E27FC236}">
                  <a16:creationId xmlns:a16="http://schemas.microsoft.com/office/drawing/2014/main" id="{F7DA7212-D17B-3245-BF5E-6AEB915C8DE8}"/>
                </a:ext>
              </a:extLst>
            </p:cNvPr>
            <p:cNvSpPr/>
            <p:nvPr/>
          </p:nvSpPr>
          <p:spPr>
            <a:xfrm>
              <a:off x="4868612" y="2242471"/>
              <a:ext cx="36459" cy="34114"/>
            </a:xfrm>
            <a:custGeom>
              <a:avLst/>
              <a:gdLst/>
              <a:ahLst/>
              <a:cxnLst/>
              <a:rect l="l" t="t" r="r" b="b"/>
              <a:pathLst>
                <a:path w="1135" h="1062" extrusionOk="0">
                  <a:moveTo>
                    <a:pt x="567" y="180"/>
                  </a:moveTo>
                  <a:cubicBezTo>
                    <a:pt x="796" y="180"/>
                    <a:pt x="811" y="300"/>
                    <a:pt x="845" y="420"/>
                  </a:cubicBezTo>
                  <a:cubicBezTo>
                    <a:pt x="849" y="445"/>
                    <a:pt x="853" y="468"/>
                    <a:pt x="853" y="492"/>
                  </a:cubicBezTo>
                  <a:cubicBezTo>
                    <a:pt x="853" y="650"/>
                    <a:pt x="725" y="779"/>
                    <a:pt x="567" y="779"/>
                  </a:cubicBezTo>
                  <a:cubicBezTo>
                    <a:pt x="410" y="779"/>
                    <a:pt x="282" y="650"/>
                    <a:pt x="282" y="492"/>
                  </a:cubicBezTo>
                  <a:cubicBezTo>
                    <a:pt x="282" y="468"/>
                    <a:pt x="284" y="445"/>
                    <a:pt x="290" y="420"/>
                  </a:cubicBezTo>
                  <a:cubicBezTo>
                    <a:pt x="324" y="300"/>
                    <a:pt x="360" y="180"/>
                    <a:pt x="567" y="180"/>
                  </a:cubicBezTo>
                  <a:close/>
                  <a:moveTo>
                    <a:pt x="567" y="0"/>
                  </a:moveTo>
                  <a:cubicBezTo>
                    <a:pt x="447" y="0"/>
                    <a:pt x="241" y="31"/>
                    <a:pt x="241" y="31"/>
                  </a:cubicBezTo>
                  <a:cubicBezTo>
                    <a:pt x="95" y="135"/>
                    <a:pt x="1" y="304"/>
                    <a:pt x="1" y="494"/>
                  </a:cubicBezTo>
                  <a:cubicBezTo>
                    <a:pt x="1" y="808"/>
                    <a:pt x="254" y="1061"/>
                    <a:pt x="567" y="1061"/>
                  </a:cubicBezTo>
                  <a:cubicBezTo>
                    <a:pt x="881" y="1061"/>
                    <a:pt x="1134" y="807"/>
                    <a:pt x="1134" y="494"/>
                  </a:cubicBezTo>
                  <a:cubicBezTo>
                    <a:pt x="1134" y="303"/>
                    <a:pt x="1037" y="135"/>
                    <a:pt x="892" y="31"/>
                  </a:cubicBezTo>
                  <a:cubicBezTo>
                    <a:pt x="892" y="31"/>
                    <a:pt x="688"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545;p58">
              <a:extLst>
                <a:ext uri="{FF2B5EF4-FFF2-40B4-BE49-F238E27FC236}">
                  <a16:creationId xmlns:a16="http://schemas.microsoft.com/office/drawing/2014/main" id="{84B6723B-420C-934B-A436-43A6ED0F1B01}"/>
                </a:ext>
              </a:extLst>
            </p:cNvPr>
            <p:cNvSpPr/>
            <p:nvPr/>
          </p:nvSpPr>
          <p:spPr>
            <a:xfrm>
              <a:off x="4876290" y="2240125"/>
              <a:ext cx="9059" cy="15836"/>
            </a:xfrm>
            <a:custGeom>
              <a:avLst/>
              <a:gdLst/>
              <a:ahLst/>
              <a:cxnLst/>
              <a:rect l="l" t="t" r="r" b="b"/>
              <a:pathLst>
                <a:path w="282" h="493" extrusionOk="0">
                  <a:moveTo>
                    <a:pt x="281" y="1"/>
                  </a:moveTo>
                  <a:cubicBezTo>
                    <a:pt x="179" y="9"/>
                    <a:pt x="82" y="46"/>
                    <a:pt x="1" y="102"/>
                  </a:cubicBezTo>
                  <a:lnTo>
                    <a:pt x="1" y="386"/>
                  </a:lnTo>
                  <a:cubicBezTo>
                    <a:pt x="2" y="431"/>
                    <a:pt x="21" y="468"/>
                    <a:pt x="51" y="493"/>
                  </a:cubicBezTo>
                  <a:cubicBezTo>
                    <a:pt x="80" y="384"/>
                    <a:pt x="171" y="302"/>
                    <a:pt x="281" y="283"/>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546;p58">
              <a:extLst>
                <a:ext uri="{FF2B5EF4-FFF2-40B4-BE49-F238E27FC236}">
                  <a16:creationId xmlns:a16="http://schemas.microsoft.com/office/drawing/2014/main" id="{100E3D39-512B-FB43-B949-2A1F8CC1259D}"/>
                </a:ext>
              </a:extLst>
            </p:cNvPr>
            <p:cNvSpPr/>
            <p:nvPr/>
          </p:nvSpPr>
          <p:spPr>
            <a:xfrm>
              <a:off x="4888337" y="2240190"/>
              <a:ext cx="8962" cy="15869"/>
            </a:xfrm>
            <a:custGeom>
              <a:avLst/>
              <a:gdLst/>
              <a:ahLst/>
              <a:cxnLst/>
              <a:rect l="l" t="t" r="r" b="b"/>
              <a:pathLst>
                <a:path w="279" h="494" extrusionOk="0">
                  <a:moveTo>
                    <a:pt x="1" y="0"/>
                  </a:moveTo>
                  <a:lnTo>
                    <a:pt x="1" y="284"/>
                  </a:lnTo>
                  <a:cubicBezTo>
                    <a:pt x="112" y="301"/>
                    <a:pt x="203" y="385"/>
                    <a:pt x="231" y="494"/>
                  </a:cubicBezTo>
                  <a:cubicBezTo>
                    <a:pt x="261" y="468"/>
                    <a:pt x="278" y="430"/>
                    <a:pt x="278" y="387"/>
                  </a:cubicBezTo>
                  <a:lnTo>
                    <a:pt x="278" y="103"/>
                  </a:lnTo>
                  <a:cubicBezTo>
                    <a:pt x="199" y="47"/>
                    <a:pt x="103" y="10"/>
                    <a:pt x="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547;p58">
              <a:extLst>
                <a:ext uri="{FF2B5EF4-FFF2-40B4-BE49-F238E27FC236}">
                  <a16:creationId xmlns:a16="http://schemas.microsoft.com/office/drawing/2014/main" id="{AE7ACB60-04D4-B945-A916-8DA78DC3E16B}"/>
                </a:ext>
              </a:extLst>
            </p:cNvPr>
            <p:cNvSpPr/>
            <p:nvPr/>
          </p:nvSpPr>
          <p:spPr>
            <a:xfrm>
              <a:off x="4882329" y="2220690"/>
              <a:ext cx="9026" cy="34018"/>
            </a:xfrm>
            <a:custGeom>
              <a:avLst/>
              <a:gdLst/>
              <a:ahLst/>
              <a:cxnLst/>
              <a:rect l="l" t="t" r="r" b="b"/>
              <a:pathLst>
                <a:path w="281" h="1059" extrusionOk="0">
                  <a:moveTo>
                    <a:pt x="33" y="0"/>
                  </a:moveTo>
                  <a:cubicBezTo>
                    <a:pt x="13" y="0"/>
                    <a:pt x="1" y="10"/>
                    <a:pt x="1" y="44"/>
                  </a:cubicBezTo>
                  <a:lnTo>
                    <a:pt x="1" y="920"/>
                  </a:lnTo>
                  <a:cubicBezTo>
                    <a:pt x="1" y="995"/>
                    <a:pt x="63" y="1059"/>
                    <a:pt x="140" y="1059"/>
                  </a:cubicBezTo>
                  <a:cubicBezTo>
                    <a:pt x="218" y="1059"/>
                    <a:pt x="280" y="995"/>
                    <a:pt x="280" y="920"/>
                  </a:cubicBezTo>
                  <a:lnTo>
                    <a:pt x="280" y="44"/>
                  </a:lnTo>
                  <a:cubicBezTo>
                    <a:pt x="280" y="11"/>
                    <a:pt x="268" y="1"/>
                    <a:pt x="248" y="1"/>
                  </a:cubicBezTo>
                  <a:cubicBezTo>
                    <a:pt x="223" y="1"/>
                    <a:pt x="184" y="17"/>
                    <a:pt x="140" y="17"/>
                  </a:cubicBezTo>
                  <a:cubicBezTo>
                    <a:pt x="97" y="17"/>
                    <a:pt x="58" y="0"/>
                    <a:pt x="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548;p58">
              <a:extLst>
                <a:ext uri="{FF2B5EF4-FFF2-40B4-BE49-F238E27FC236}">
                  <a16:creationId xmlns:a16="http://schemas.microsoft.com/office/drawing/2014/main" id="{977CEFA6-AD51-6B44-B2D4-FAC28DF1F43C}"/>
                </a:ext>
              </a:extLst>
            </p:cNvPr>
            <p:cNvSpPr/>
            <p:nvPr/>
          </p:nvSpPr>
          <p:spPr>
            <a:xfrm>
              <a:off x="4868420" y="2267559"/>
              <a:ext cx="37262" cy="17121"/>
            </a:xfrm>
            <a:custGeom>
              <a:avLst/>
              <a:gdLst/>
              <a:ahLst/>
              <a:cxnLst/>
              <a:rect l="l" t="t" r="r" b="b"/>
              <a:pathLst>
                <a:path w="1160" h="533" extrusionOk="0">
                  <a:moveTo>
                    <a:pt x="267" y="1"/>
                  </a:moveTo>
                  <a:cubicBezTo>
                    <a:pt x="110" y="11"/>
                    <a:pt x="1" y="180"/>
                    <a:pt x="1" y="340"/>
                  </a:cubicBezTo>
                  <a:lnTo>
                    <a:pt x="8" y="532"/>
                  </a:lnTo>
                  <a:lnTo>
                    <a:pt x="1133" y="532"/>
                  </a:lnTo>
                  <a:lnTo>
                    <a:pt x="1140" y="311"/>
                  </a:lnTo>
                  <a:cubicBezTo>
                    <a:pt x="1140" y="305"/>
                    <a:pt x="1159" y="288"/>
                    <a:pt x="1159" y="282"/>
                  </a:cubicBezTo>
                  <a:cubicBezTo>
                    <a:pt x="1150" y="124"/>
                    <a:pt x="1022" y="1"/>
                    <a:pt x="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549;p58">
              <a:extLst>
                <a:ext uri="{FF2B5EF4-FFF2-40B4-BE49-F238E27FC236}">
                  <a16:creationId xmlns:a16="http://schemas.microsoft.com/office/drawing/2014/main" id="{156530B1-1C08-1644-BB52-E7D981E59442}"/>
                </a:ext>
              </a:extLst>
            </p:cNvPr>
            <p:cNvSpPr/>
            <p:nvPr/>
          </p:nvSpPr>
          <p:spPr>
            <a:xfrm>
              <a:off x="4867938" y="2267527"/>
              <a:ext cx="37744" cy="17892"/>
            </a:xfrm>
            <a:custGeom>
              <a:avLst/>
              <a:gdLst/>
              <a:ahLst/>
              <a:cxnLst/>
              <a:rect l="l" t="t" r="r" b="b"/>
              <a:pathLst>
                <a:path w="1175" h="557" extrusionOk="0">
                  <a:moveTo>
                    <a:pt x="281" y="0"/>
                  </a:moveTo>
                  <a:cubicBezTo>
                    <a:pt x="125" y="9"/>
                    <a:pt x="0" y="139"/>
                    <a:pt x="0" y="297"/>
                  </a:cubicBezTo>
                  <a:lnTo>
                    <a:pt x="0" y="556"/>
                  </a:lnTo>
                  <a:lnTo>
                    <a:pt x="1174" y="556"/>
                  </a:lnTo>
                  <a:lnTo>
                    <a:pt x="1174" y="297"/>
                  </a:lnTo>
                  <a:lnTo>
                    <a:pt x="1174" y="278"/>
                  </a:lnTo>
                  <a:lnTo>
                    <a:pt x="355" y="278"/>
                  </a:lnTo>
                  <a:cubicBezTo>
                    <a:pt x="353" y="279"/>
                    <a:pt x="351" y="279"/>
                    <a:pt x="350" y="279"/>
                  </a:cubicBezTo>
                  <a:cubicBezTo>
                    <a:pt x="310" y="279"/>
                    <a:pt x="281" y="245"/>
                    <a:pt x="281" y="205"/>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550;p58">
              <a:extLst>
                <a:ext uri="{FF2B5EF4-FFF2-40B4-BE49-F238E27FC236}">
                  <a16:creationId xmlns:a16="http://schemas.microsoft.com/office/drawing/2014/main" id="{92E2C8D7-36E8-724F-8140-69A03DC0526F}"/>
                </a:ext>
              </a:extLst>
            </p:cNvPr>
            <p:cNvSpPr/>
            <p:nvPr/>
          </p:nvSpPr>
          <p:spPr>
            <a:xfrm>
              <a:off x="4869126" y="2205271"/>
              <a:ext cx="36555" cy="18760"/>
            </a:xfrm>
            <a:custGeom>
              <a:avLst/>
              <a:gdLst/>
              <a:ahLst/>
              <a:cxnLst/>
              <a:rect l="l" t="t" r="r" b="b"/>
              <a:pathLst>
                <a:path w="1138" h="584" extrusionOk="0">
                  <a:moveTo>
                    <a:pt x="1" y="0"/>
                  </a:moveTo>
                  <a:lnTo>
                    <a:pt x="1" y="279"/>
                  </a:lnTo>
                  <a:cubicBezTo>
                    <a:pt x="1" y="444"/>
                    <a:pt x="135" y="578"/>
                    <a:pt x="299" y="578"/>
                  </a:cubicBezTo>
                  <a:lnTo>
                    <a:pt x="794" y="583"/>
                  </a:lnTo>
                  <a:cubicBezTo>
                    <a:pt x="953" y="583"/>
                    <a:pt x="1128" y="491"/>
                    <a:pt x="1137" y="336"/>
                  </a:cubicBezTo>
                  <a:lnTo>
                    <a:pt x="1137" y="317"/>
                  </a:lnTo>
                  <a:lnTo>
                    <a:pt x="1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551;p58">
              <a:extLst>
                <a:ext uri="{FF2B5EF4-FFF2-40B4-BE49-F238E27FC236}">
                  <a16:creationId xmlns:a16="http://schemas.microsoft.com/office/drawing/2014/main" id="{E0E73EEF-3BB8-A248-80E1-6C302E4F03B7}"/>
                </a:ext>
              </a:extLst>
            </p:cNvPr>
            <p:cNvSpPr/>
            <p:nvPr/>
          </p:nvSpPr>
          <p:spPr>
            <a:xfrm>
              <a:off x="4790872" y="2283718"/>
              <a:ext cx="197457" cy="200669"/>
            </a:xfrm>
            <a:custGeom>
              <a:avLst/>
              <a:gdLst/>
              <a:ahLst/>
              <a:cxnLst/>
              <a:rect l="l" t="t" r="r" b="b"/>
              <a:pathLst>
                <a:path w="6147" h="6247" extrusionOk="0">
                  <a:moveTo>
                    <a:pt x="2985" y="0"/>
                  </a:moveTo>
                  <a:cubicBezTo>
                    <a:pt x="2784" y="0"/>
                    <a:pt x="2589" y="18"/>
                    <a:pt x="2399" y="54"/>
                  </a:cubicBezTo>
                  <a:cubicBezTo>
                    <a:pt x="2089" y="112"/>
                    <a:pt x="1797" y="214"/>
                    <a:pt x="1525" y="358"/>
                  </a:cubicBezTo>
                  <a:cubicBezTo>
                    <a:pt x="1525" y="358"/>
                    <a:pt x="0" y="1257"/>
                    <a:pt x="0" y="3210"/>
                  </a:cubicBezTo>
                  <a:cubicBezTo>
                    <a:pt x="0" y="4954"/>
                    <a:pt x="1241" y="6247"/>
                    <a:pt x="2985" y="6247"/>
                  </a:cubicBezTo>
                  <a:cubicBezTo>
                    <a:pt x="4086" y="6247"/>
                    <a:pt x="5006" y="5590"/>
                    <a:pt x="5006" y="5590"/>
                  </a:cubicBezTo>
                  <a:cubicBezTo>
                    <a:pt x="5703" y="5010"/>
                    <a:pt x="6147" y="4136"/>
                    <a:pt x="6147" y="3159"/>
                  </a:cubicBezTo>
                  <a:cubicBezTo>
                    <a:pt x="6147" y="1616"/>
                    <a:pt x="5040" y="329"/>
                    <a:pt x="3573" y="54"/>
                  </a:cubicBezTo>
                  <a:cubicBezTo>
                    <a:pt x="3383" y="18"/>
                    <a:pt x="3187" y="0"/>
                    <a:pt x="2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552;p58">
              <a:extLst>
                <a:ext uri="{FF2B5EF4-FFF2-40B4-BE49-F238E27FC236}">
                  <a16:creationId xmlns:a16="http://schemas.microsoft.com/office/drawing/2014/main" id="{347F0DE4-FA16-6B4B-BE38-5BC169F468F3}"/>
                </a:ext>
              </a:extLst>
            </p:cNvPr>
            <p:cNvSpPr/>
            <p:nvPr/>
          </p:nvSpPr>
          <p:spPr>
            <a:xfrm>
              <a:off x="4805039" y="2399942"/>
              <a:ext cx="27111" cy="40057"/>
            </a:xfrm>
            <a:custGeom>
              <a:avLst/>
              <a:gdLst/>
              <a:ahLst/>
              <a:cxnLst/>
              <a:rect l="l" t="t" r="r" b="b"/>
              <a:pathLst>
                <a:path w="844" h="1247" extrusionOk="0">
                  <a:moveTo>
                    <a:pt x="49" y="0"/>
                  </a:moveTo>
                  <a:cubicBezTo>
                    <a:pt x="15" y="0"/>
                    <a:pt x="1" y="90"/>
                    <a:pt x="1" y="90"/>
                  </a:cubicBezTo>
                  <a:lnTo>
                    <a:pt x="389" y="952"/>
                  </a:lnTo>
                  <a:cubicBezTo>
                    <a:pt x="389" y="952"/>
                    <a:pt x="570" y="1120"/>
                    <a:pt x="654" y="1161"/>
                  </a:cubicBezTo>
                  <a:cubicBezTo>
                    <a:pt x="715" y="1191"/>
                    <a:pt x="778" y="1219"/>
                    <a:pt x="843" y="1246"/>
                  </a:cubicBezTo>
                  <a:cubicBezTo>
                    <a:pt x="704" y="909"/>
                    <a:pt x="606" y="528"/>
                    <a:pt x="558" y="120"/>
                  </a:cubicBezTo>
                  <a:cubicBezTo>
                    <a:pt x="371" y="85"/>
                    <a:pt x="203" y="46"/>
                    <a:pt x="56" y="1"/>
                  </a:cubicBezTo>
                  <a:cubicBezTo>
                    <a:pt x="53" y="1"/>
                    <a:pt x="5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553;p58">
              <a:extLst>
                <a:ext uri="{FF2B5EF4-FFF2-40B4-BE49-F238E27FC236}">
                  <a16:creationId xmlns:a16="http://schemas.microsoft.com/office/drawing/2014/main" id="{98A06C09-C983-5743-85C4-6A48F43708DD}"/>
                </a:ext>
              </a:extLst>
            </p:cNvPr>
            <p:cNvSpPr/>
            <p:nvPr/>
          </p:nvSpPr>
          <p:spPr>
            <a:xfrm>
              <a:off x="4788875" y="2386025"/>
              <a:ext cx="37174" cy="51199"/>
            </a:xfrm>
            <a:custGeom>
              <a:avLst/>
              <a:gdLst/>
              <a:ahLst/>
              <a:cxnLst/>
              <a:rect l="l" t="t" r="r" b="b"/>
              <a:pathLst>
                <a:path w="1267" h="1621" extrusionOk="0">
                  <a:moveTo>
                    <a:pt x="0" y="1"/>
                  </a:moveTo>
                  <a:cubicBezTo>
                    <a:pt x="3" y="661"/>
                    <a:pt x="499" y="1253"/>
                    <a:pt x="1267" y="1621"/>
                  </a:cubicBezTo>
                  <a:cubicBezTo>
                    <a:pt x="993" y="1284"/>
                    <a:pt x="788" y="891"/>
                    <a:pt x="669" y="461"/>
                  </a:cubicBezTo>
                  <a:cubicBezTo>
                    <a:pt x="252" y="334"/>
                    <a:pt x="1" y="1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554;p58">
              <a:extLst>
                <a:ext uri="{FF2B5EF4-FFF2-40B4-BE49-F238E27FC236}">
                  <a16:creationId xmlns:a16="http://schemas.microsoft.com/office/drawing/2014/main" id="{2B90119B-209B-FA44-986F-9E38FD9EFF66}"/>
                </a:ext>
              </a:extLst>
            </p:cNvPr>
            <p:cNvSpPr/>
            <p:nvPr/>
          </p:nvSpPr>
          <p:spPr>
            <a:xfrm>
              <a:off x="4801666" y="2330490"/>
              <a:ext cx="30484" cy="41181"/>
            </a:xfrm>
            <a:custGeom>
              <a:avLst/>
              <a:gdLst/>
              <a:ahLst/>
              <a:cxnLst/>
              <a:rect l="l" t="t" r="r" b="b"/>
              <a:pathLst>
                <a:path w="949" h="1282" extrusionOk="0">
                  <a:moveTo>
                    <a:pt x="948" y="1"/>
                  </a:moveTo>
                  <a:cubicBezTo>
                    <a:pt x="653" y="121"/>
                    <a:pt x="392" y="271"/>
                    <a:pt x="175" y="448"/>
                  </a:cubicBezTo>
                  <a:cubicBezTo>
                    <a:pt x="116" y="494"/>
                    <a:pt x="78" y="571"/>
                    <a:pt x="78" y="571"/>
                  </a:cubicBezTo>
                  <a:lnTo>
                    <a:pt x="0" y="1222"/>
                  </a:lnTo>
                  <a:cubicBezTo>
                    <a:pt x="0" y="1222"/>
                    <a:pt x="16" y="1281"/>
                    <a:pt x="44" y="1281"/>
                  </a:cubicBezTo>
                  <a:cubicBezTo>
                    <a:pt x="46" y="1281"/>
                    <a:pt x="49" y="1281"/>
                    <a:pt x="51" y="1280"/>
                  </a:cubicBezTo>
                  <a:cubicBezTo>
                    <a:pt x="223" y="1222"/>
                    <a:pt x="429" y="1169"/>
                    <a:pt x="663" y="1124"/>
                  </a:cubicBezTo>
                  <a:cubicBezTo>
                    <a:pt x="711" y="717"/>
                    <a:pt x="811" y="336"/>
                    <a:pt x="9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555;p58">
              <a:extLst>
                <a:ext uri="{FF2B5EF4-FFF2-40B4-BE49-F238E27FC236}">
                  <a16:creationId xmlns:a16="http://schemas.microsoft.com/office/drawing/2014/main" id="{B4FDC6A2-C89E-864C-ADEB-53083C7C523B}"/>
                </a:ext>
              </a:extLst>
            </p:cNvPr>
            <p:cNvSpPr/>
            <p:nvPr/>
          </p:nvSpPr>
          <p:spPr>
            <a:xfrm>
              <a:off x="4788975" y="2344750"/>
              <a:ext cx="18350" cy="40726"/>
            </a:xfrm>
            <a:custGeom>
              <a:avLst/>
              <a:gdLst/>
              <a:ahLst/>
              <a:cxnLst/>
              <a:rect l="l" t="t" r="r" b="b"/>
              <a:pathLst>
                <a:path w="684" h="1259" extrusionOk="0">
                  <a:moveTo>
                    <a:pt x="683" y="1"/>
                  </a:moveTo>
                  <a:lnTo>
                    <a:pt x="683" y="1"/>
                  </a:lnTo>
                  <a:cubicBezTo>
                    <a:pt x="259" y="343"/>
                    <a:pt x="3" y="787"/>
                    <a:pt x="0" y="1259"/>
                  </a:cubicBezTo>
                  <a:cubicBezTo>
                    <a:pt x="1" y="1101"/>
                    <a:pt x="208" y="955"/>
                    <a:pt x="559" y="835"/>
                  </a:cubicBezTo>
                  <a:cubicBezTo>
                    <a:pt x="565" y="545"/>
                    <a:pt x="607" y="267"/>
                    <a:pt x="6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556;p58">
              <a:extLst>
                <a:ext uri="{FF2B5EF4-FFF2-40B4-BE49-F238E27FC236}">
                  <a16:creationId xmlns:a16="http://schemas.microsoft.com/office/drawing/2014/main" id="{5198F6BE-6CAC-0D43-8BBE-A1A86B63072D}"/>
                </a:ext>
              </a:extLst>
            </p:cNvPr>
            <p:cNvSpPr/>
            <p:nvPr/>
          </p:nvSpPr>
          <p:spPr>
            <a:xfrm>
              <a:off x="4832055" y="2439969"/>
              <a:ext cx="41759" cy="30741"/>
            </a:xfrm>
            <a:custGeom>
              <a:avLst/>
              <a:gdLst/>
              <a:ahLst/>
              <a:cxnLst/>
              <a:rect l="l" t="t" r="r" b="b"/>
              <a:pathLst>
                <a:path w="1300" h="957" extrusionOk="0">
                  <a:moveTo>
                    <a:pt x="1" y="0"/>
                  </a:moveTo>
                  <a:lnTo>
                    <a:pt x="1" y="0"/>
                  </a:lnTo>
                  <a:cubicBezTo>
                    <a:pt x="33" y="80"/>
                    <a:pt x="69" y="157"/>
                    <a:pt x="105" y="232"/>
                  </a:cubicBezTo>
                  <a:lnTo>
                    <a:pt x="286" y="439"/>
                  </a:lnTo>
                  <a:lnTo>
                    <a:pt x="1110" y="951"/>
                  </a:lnTo>
                  <a:cubicBezTo>
                    <a:pt x="1110" y="951"/>
                    <a:pt x="1157" y="956"/>
                    <a:pt x="1204" y="956"/>
                  </a:cubicBezTo>
                  <a:cubicBezTo>
                    <a:pt x="1252" y="956"/>
                    <a:pt x="1300" y="951"/>
                    <a:pt x="1292" y="930"/>
                  </a:cubicBezTo>
                  <a:cubicBezTo>
                    <a:pt x="1230" y="752"/>
                    <a:pt x="1172" y="533"/>
                    <a:pt x="1124" y="284"/>
                  </a:cubicBezTo>
                  <a:cubicBezTo>
                    <a:pt x="717" y="236"/>
                    <a:pt x="337" y="138"/>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557;p58">
              <a:extLst>
                <a:ext uri="{FF2B5EF4-FFF2-40B4-BE49-F238E27FC236}">
                  <a16:creationId xmlns:a16="http://schemas.microsoft.com/office/drawing/2014/main" id="{966DAFBA-B2CE-5D47-B90E-ECDD10EF7F32}"/>
                </a:ext>
              </a:extLst>
            </p:cNvPr>
            <p:cNvSpPr/>
            <p:nvPr/>
          </p:nvSpPr>
          <p:spPr>
            <a:xfrm>
              <a:off x="4835428" y="2447389"/>
              <a:ext cx="51396" cy="39382"/>
            </a:xfrm>
            <a:custGeom>
              <a:avLst/>
              <a:gdLst/>
              <a:ahLst/>
              <a:cxnLst/>
              <a:rect l="l" t="t" r="r" b="b"/>
              <a:pathLst>
                <a:path w="1600" h="1226" extrusionOk="0">
                  <a:moveTo>
                    <a:pt x="0" y="1"/>
                  </a:moveTo>
                  <a:lnTo>
                    <a:pt x="0" y="1"/>
                  </a:lnTo>
                  <a:cubicBezTo>
                    <a:pt x="371" y="744"/>
                    <a:pt x="948" y="1226"/>
                    <a:pt x="1600" y="1226"/>
                  </a:cubicBezTo>
                  <a:cubicBezTo>
                    <a:pt x="1448" y="1226"/>
                    <a:pt x="1307" y="1032"/>
                    <a:pt x="1187" y="700"/>
                  </a:cubicBezTo>
                  <a:cubicBezTo>
                    <a:pt x="741" y="555"/>
                    <a:pt x="336" y="31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558;p58">
              <a:extLst>
                <a:ext uri="{FF2B5EF4-FFF2-40B4-BE49-F238E27FC236}">
                  <a16:creationId xmlns:a16="http://schemas.microsoft.com/office/drawing/2014/main" id="{328A0892-AC24-3E48-BDEB-F30C3CA29992}"/>
                </a:ext>
              </a:extLst>
            </p:cNvPr>
            <p:cNvSpPr/>
            <p:nvPr/>
          </p:nvSpPr>
          <p:spPr>
            <a:xfrm>
              <a:off x="4898102" y="2439969"/>
              <a:ext cx="43430" cy="36074"/>
            </a:xfrm>
            <a:custGeom>
              <a:avLst/>
              <a:gdLst/>
              <a:ahLst/>
              <a:cxnLst/>
              <a:rect l="l" t="t" r="r" b="b"/>
              <a:pathLst>
                <a:path w="1352" h="1123" extrusionOk="0">
                  <a:moveTo>
                    <a:pt x="1351" y="0"/>
                  </a:moveTo>
                  <a:cubicBezTo>
                    <a:pt x="1017" y="138"/>
                    <a:pt x="636" y="236"/>
                    <a:pt x="226" y="285"/>
                  </a:cubicBezTo>
                  <a:cubicBezTo>
                    <a:pt x="164" y="608"/>
                    <a:pt x="89" y="878"/>
                    <a:pt x="2" y="1076"/>
                  </a:cubicBezTo>
                  <a:cubicBezTo>
                    <a:pt x="1" y="1082"/>
                    <a:pt x="32" y="1111"/>
                    <a:pt x="32" y="1111"/>
                  </a:cubicBezTo>
                  <a:lnTo>
                    <a:pt x="503" y="1122"/>
                  </a:lnTo>
                  <a:cubicBezTo>
                    <a:pt x="503" y="1122"/>
                    <a:pt x="622" y="1066"/>
                    <a:pt x="635" y="1053"/>
                  </a:cubicBezTo>
                  <a:cubicBezTo>
                    <a:pt x="927" y="799"/>
                    <a:pt x="1173" y="436"/>
                    <a:pt x="13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559;p58">
              <a:extLst>
                <a:ext uri="{FF2B5EF4-FFF2-40B4-BE49-F238E27FC236}">
                  <a16:creationId xmlns:a16="http://schemas.microsoft.com/office/drawing/2014/main" id="{7534C32E-8845-4F44-8F6B-6034C2BF710F}"/>
                </a:ext>
              </a:extLst>
            </p:cNvPr>
            <p:cNvSpPr/>
            <p:nvPr/>
          </p:nvSpPr>
          <p:spPr>
            <a:xfrm>
              <a:off x="4886795" y="2473827"/>
              <a:ext cx="31801" cy="12945"/>
            </a:xfrm>
            <a:custGeom>
              <a:avLst/>
              <a:gdLst/>
              <a:ahLst/>
              <a:cxnLst/>
              <a:rect l="l" t="t" r="r" b="b"/>
              <a:pathLst>
                <a:path w="990" h="403" extrusionOk="0">
                  <a:moveTo>
                    <a:pt x="990" y="0"/>
                  </a:moveTo>
                  <a:lnTo>
                    <a:pt x="990" y="0"/>
                  </a:lnTo>
                  <a:cubicBezTo>
                    <a:pt x="849" y="20"/>
                    <a:pt x="704" y="29"/>
                    <a:pt x="560" y="29"/>
                  </a:cubicBezTo>
                  <a:cubicBezTo>
                    <a:pt x="492" y="29"/>
                    <a:pt x="422" y="28"/>
                    <a:pt x="355" y="22"/>
                  </a:cubicBezTo>
                  <a:cubicBezTo>
                    <a:pt x="251" y="265"/>
                    <a:pt x="130" y="403"/>
                    <a:pt x="1" y="403"/>
                  </a:cubicBezTo>
                  <a:cubicBezTo>
                    <a:pt x="360" y="403"/>
                    <a:pt x="699" y="255"/>
                    <a:pt x="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560;p58">
              <a:extLst>
                <a:ext uri="{FF2B5EF4-FFF2-40B4-BE49-F238E27FC236}">
                  <a16:creationId xmlns:a16="http://schemas.microsoft.com/office/drawing/2014/main" id="{AB5B84ED-26AB-5646-B6B4-17D3E9FD915F}"/>
                </a:ext>
              </a:extLst>
            </p:cNvPr>
            <p:cNvSpPr/>
            <p:nvPr/>
          </p:nvSpPr>
          <p:spPr>
            <a:xfrm>
              <a:off x="4941502" y="2385197"/>
              <a:ext cx="46835" cy="54801"/>
            </a:xfrm>
            <a:custGeom>
              <a:avLst/>
              <a:gdLst/>
              <a:ahLst/>
              <a:cxnLst/>
              <a:rect l="l" t="t" r="r" b="b"/>
              <a:pathLst>
                <a:path w="1458" h="1706" extrusionOk="0">
                  <a:moveTo>
                    <a:pt x="1458" y="0"/>
                  </a:moveTo>
                  <a:cubicBezTo>
                    <a:pt x="1458" y="236"/>
                    <a:pt x="1002" y="443"/>
                    <a:pt x="287" y="580"/>
                  </a:cubicBezTo>
                  <a:cubicBezTo>
                    <a:pt x="238" y="987"/>
                    <a:pt x="139" y="1368"/>
                    <a:pt x="0" y="1705"/>
                  </a:cubicBezTo>
                  <a:cubicBezTo>
                    <a:pt x="876" y="1345"/>
                    <a:pt x="1458" y="715"/>
                    <a:pt x="1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561;p58">
              <a:extLst>
                <a:ext uri="{FF2B5EF4-FFF2-40B4-BE49-F238E27FC236}">
                  <a16:creationId xmlns:a16="http://schemas.microsoft.com/office/drawing/2014/main" id="{A17406D1-D89D-7749-968B-45EEFE922232}"/>
                </a:ext>
              </a:extLst>
            </p:cNvPr>
            <p:cNvSpPr/>
            <p:nvPr/>
          </p:nvSpPr>
          <p:spPr>
            <a:xfrm>
              <a:off x="4941502" y="2330490"/>
              <a:ext cx="46835" cy="54705"/>
            </a:xfrm>
            <a:custGeom>
              <a:avLst/>
              <a:gdLst/>
              <a:ahLst/>
              <a:cxnLst/>
              <a:rect l="l" t="t" r="r" b="b"/>
              <a:pathLst>
                <a:path w="1458" h="1703" extrusionOk="0">
                  <a:moveTo>
                    <a:pt x="0" y="1"/>
                  </a:moveTo>
                  <a:cubicBezTo>
                    <a:pt x="141" y="336"/>
                    <a:pt x="238" y="717"/>
                    <a:pt x="287" y="1124"/>
                  </a:cubicBezTo>
                  <a:cubicBezTo>
                    <a:pt x="1002" y="1260"/>
                    <a:pt x="1458" y="1470"/>
                    <a:pt x="1458" y="1703"/>
                  </a:cubicBezTo>
                  <a:cubicBezTo>
                    <a:pt x="1458" y="988"/>
                    <a:pt x="877" y="36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562;p58">
              <a:extLst>
                <a:ext uri="{FF2B5EF4-FFF2-40B4-BE49-F238E27FC236}">
                  <a16:creationId xmlns:a16="http://schemas.microsoft.com/office/drawing/2014/main" id="{2717DB81-5DE8-C14F-98D1-B3C5B1590026}"/>
                </a:ext>
              </a:extLst>
            </p:cNvPr>
            <p:cNvSpPr/>
            <p:nvPr/>
          </p:nvSpPr>
          <p:spPr>
            <a:xfrm>
              <a:off x="4863505" y="2320210"/>
              <a:ext cx="46642" cy="41695"/>
            </a:xfrm>
            <a:custGeom>
              <a:avLst/>
              <a:gdLst/>
              <a:ahLst/>
              <a:cxnLst/>
              <a:rect l="l" t="t" r="r" b="b"/>
              <a:pathLst>
                <a:path w="1452" h="1298" extrusionOk="0">
                  <a:moveTo>
                    <a:pt x="726" y="1"/>
                  </a:moveTo>
                  <a:cubicBezTo>
                    <a:pt x="529" y="1"/>
                    <a:pt x="335" y="12"/>
                    <a:pt x="147" y="34"/>
                  </a:cubicBezTo>
                  <a:cubicBezTo>
                    <a:pt x="79" y="399"/>
                    <a:pt x="25" y="827"/>
                    <a:pt x="1" y="1298"/>
                  </a:cubicBezTo>
                  <a:cubicBezTo>
                    <a:pt x="234" y="1285"/>
                    <a:pt x="477" y="1277"/>
                    <a:pt x="726" y="1277"/>
                  </a:cubicBezTo>
                  <a:cubicBezTo>
                    <a:pt x="976" y="1277"/>
                    <a:pt x="1218" y="1285"/>
                    <a:pt x="1451" y="1298"/>
                  </a:cubicBezTo>
                  <a:cubicBezTo>
                    <a:pt x="1426" y="827"/>
                    <a:pt x="1376" y="399"/>
                    <a:pt x="1305" y="34"/>
                  </a:cubicBezTo>
                  <a:cubicBezTo>
                    <a:pt x="1117" y="11"/>
                    <a:pt x="923" y="1"/>
                    <a:pt x="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563;p58">
              <a:extLst>
                <a:ext uri="{FF2B5EF4-FFF2-40B4-BE49-F238E27FC236}">
                  <a16:creationId xmlns:a16="http://schemas.microsoft.com/office/drawing/2014/main" id="{2758B786-1DFB-4342-8881-74359BB42EF3}"/>
                </a:ext>
              </a:extLst>
            </p:cNvPr>
            <p:cNvSpPr/>
            <p:nvPr/>
          </p:nvSpPr>
          <p:spPr>
            <a:xfrm>
              <a:off x="4832120" y="2283718"/>
              <a:ext cx="54705" cy="46706"/>
            </a:xfrm>
            <a:custGeom>
              <a:avLst/>
              <a:gdLst/>
              <a:ahLst/>
              <a:cxnLst/>
              <a:rect l="l" t="t" r="r" b="b"/>
              <a:pathLst>
                <a:path w="1703" h="1454" extrusionOk="0">
                  <a:moveTo>
                    <a:pt x="1703" y="0"/>
                  </a:moveTo>
                  <a:cubicBezTo>
                    <a:pt x="989" y="0"/>
                    <a:pt x="359" y="581"/>
                    <a:pt x="0" y="1454"/>
                  </a:cubicBezTo>
                  <a:cubicBezTo>
                    <a:pt x="338" y="1318"/>
                    <a:pt x="717" y="1219"/>
                    <a:pt x="1124" y="1170"/>
                  </a:cubicBezTo>
                  <a:cubicBezTo>
                    <a:pt x="1260" y="455"/>
                    <a:pt x="1470" y="0"/>
                    <a:pt x="1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564;p58">
              <a:extLst>
                <a:ext uri="{FF2B5EF4-FFF2-40B4-BE49-F238E27FC236}">
                  <a16:creationId xmlns:a16="http://schemas.microsoft.com/office/drawing/2014/main" id="{D13C10DF-8295-F544-A3D7-3B94CE26A80C}"/>
                </a:ext>
              </a:extLst>
            </p:cNvPr>
            <p:cNvSpPr/>
            <p:nvPr/>
          </p:nvSpPr>
          <p:spPr>
            <a:xfrm>
              <a:off x="4886795" y="2283750"/>
              <a:ext cx="54737" cy="46770"/>
            </a:xfrm>
            <a:custGeom>
              <a:avLst/>
              <a:gdLst/>
              <a:ahLst/>
              <a:cxnLst/>
              <a:rect l="l" t="t" r="r" b="b"/>
              <a:pathLst>
                <a:path w="1704" h="1456" extrusionOk="0">
                  <a:moveTo>
                    <a:pt x="3" y="1"/>
                  </a:moveTo>
                  <a:cubicBezTo>
                    <a:pt x="3" y="1"/>
                    <a:pt x="2" y="1"/>
                    <a:pt x="1" y="1"/>
                  </a:cubicBezTo>
                  <a:cubicBezTo>
                    <a:pt x="234" y="1"/>
                    <a:pt x="444" y="457"/>
                    <a:pt x="580" y="1172"/>
                  </a:cubicBezTo>
                  <a:cubicBezTo>
                    <a:pt x="987" y="1218"/>
                    <a:pt x="1367" y="1318"/>
                    <a:pt x="1703" y="1456"/>
                  </a:cubicBezTo>
                  <a:cubicBezTo>
                    <a:pt x="1346" y="581"/>
                    <a:pt x="717" y="1"/>
                    <a:pt x="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565;p58">
              <a:extLst>
                <a:ext uri="{FF2B5EF4-FFF2-40B4-BE49-F238E27FC236}">
                  <a16:creationId xmlns:a16="http://schemas.microsoft.com/office/drawing/2014/main" id="{04A1585A-8275-3246-9BCB-B5153420E65A}"/>
                </a:ext>
              </a:extLst>
            </p:cNvPr>
            <p:cNvSpPr/>
            <p:nvPr/>
          </p:nvSpPr>
          <p:spPr>
            <a:xfrm>
              <a:off x="4910149" y="2361875"/>
              <a:ext cx="41695" cy="46642"/>
            </a:xfrm>
            <a:custGeom>
              <a:avLst/>
              <a:gdLst/>
              <a:ahLst/>
              <a:cxnLst/>
              <a:rect l="l" t="t" r="r" b="b"/>
              <a:pathLst>
                <a:path w="1298" h="1452" extrusionOk="0">
                  <a:moveTo>
                    <a:pt x="0" y="1"/>
                  </a:moveTo>
                  <a:cubicBezTo>
                    <a:pt x="12" y="234"/>
                    <a:pt x="19" y="477"/>
                    <a:pt x="19" y="726"/>
                  </a:cubicBezTo>
                  <a:cubicBezTo>
                    <a:pt x="19" y="976"/>
                    <a:pt x="12" y="1218"/>
                    <a:pt x="0" y="1451"/>
                  </a:cubicBezTo>
                  <a:cubicBezTo>
                    <a:pt x="471" y="1427"/>
                    <a:pt x="899" y="1375"/>
                    <a:pt x="1263" y="1305"/>
                  </a:cubicBezTo>
                  <a:cubicBezTo>
                    <a:pt x="1286" y="1117"/>
                    <a:pt x="1298" y="923"/>
                    <a:pt x="1298" y="726"/>
                  </a:cubicBezTo>
                  <a:cubicBezTo>
                    <a:pt x="1298" y="529"/>
                    <a:pt x="1285" y="335"/>
                    <a:pt x="1263" y="147"/>
                  </a:cubicBezTo>
                  <a:cubicBezTo>
                    <a:pt x="899" y="79"/>
                    <a:pt x="471" y="25"/>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566;p58">
              <a:extLst>
                <a:ext uri="{FF2B5EF4-FFF2-40B4-BE49-F238E27FC236}">
                  <a16:creationId xmlns:a16="http://schemas.microsoft.com/office/drawing/2014/main" id="{B7FA5AA3-93BF-0045-81FB-F191C5C8EAF3}"/>
                </a:ext>
              </a:extLst>
            </p:cNvPr>
            <p:cNvSpPr/>
            <p:nvPr/>
          </p:nvSpPr>
          <p:spPr>
            <a:xfrm>
              <a:off x="4821840" y="2361875"/>
              <a:ext cx="41695" cy="46642"/>
            </a:xfrm>
            <a:custGeom>
              <a:avLst/>
              <a:gdLst/>
              <a:ahLst/>
              <a:cxnLst/>
              <a:rect l="l" t="t" r="r" b="b"/>
              <a:pathLst>
                <a:path w="1298" h="1452" extrusionOk="0">
                  <a:moveTo>
                    <a:pt x="1298" y="1"/>
                  </a:moveTo>
                  <a:cubicBezTo>
                    <a:pt x="827" y="25"/>
                    <a:pt x="399" y="79"/>
                    <a:pt x="35" y="147"/>
                  </a:cubicBezTo>
                  <a:cubicBezTo>
                    <a:pt x="11" y="335"/>
                    <a:pt x="0" y="529"/>
                    <a:pt x="0" y="726"/>
                  </a:cubicBezTo>
                  <a:cubicBezTo>
                    <a:pt x="0" y="923"/>
                    <a:pt x="13" y="1117"/>
                    <a:pt x="35" y="1305"/>
                  </a:cubicBezTo>
                  <a:cubicBezTo>
                    <a:pt x="399" y="1375"/>
                    <a:pt x="827" y="1427"/>
                    <a:pt x="1298" y="1451"/>
                  </a:cubicBezTo>
                  <a:cubicBezTo>
                    <a:pt x="1284" y="1218"/>
                    <a:pt x="1277" y="976"/>
                    <a:pt x="1277" y="726"/>
                  </a:cubicBezTo>
                  <a:cubicBezTo>
                    <a:pt x="1277" y="477"/>
                    <a:pt x="1284" y="234"/>
                    <a:pt x="1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567;p58">
              <a:extLst>
                <a:ext uri="{FF2B5EF4-FFF2-40B4-BE49-F238E27FC236}">
                  <a16:creationId xmlns:a16="http://schemas.microsoft.com/office/drawing/2014/main" id="{F5026D40-61FE-4F49-B5F1-8D66208B4085}"/>
                </a:ext>
              </a:extLst>
            </p:cNvPr>
            <p:cNvSpPr/>
            <p:nvPr/>
          </p:nvSpPr>
          <p:spPr>
            <a:xfrm>
              <a:off x="4863505" y="2408583"/>
              <a:ext cx="46642" cy="41695"/>
            </a:xfrm>
            <a:custGeom>
              <a:avLst/>
              <a:gdLst/>
              <a:ahLst/>
              <a:cxnLst/>
              <a:rect l="l" t="t" r="r" b="b"/>
              <a:pathLst>
                <a:path w="1452" h="1298" extrusionOk="0">
                  <a:moveTo>
                    <a:pt x="1" y="0"/>
                  </a:moveTo>
                  <a:lnTo>
                    <a:pt x="1" y="0"/>
                  </a:lnTo>
                  <a:cubicBezTo>
                    <a:pt x="25" y="471"/>
                    <a:pt x="79" y="899"/>
                    <a:pt x="147" y="1262"/>
                  </a:cubicBezTo>
                  <a:cubicBezTo>
                    <a:pt x="335" y="1286"/>
                    <a:pt x="529" y="1297"/>
                    <a:pt x="726" y="1297"/>
                  </a:cubicBezTo>
                  <a:cubicBezTo>
                    <a:pt x="923" y="1297"/>
                    <a:pt x="1117" y="1284"/>
                    <a:pt x="1305" y="1262"/>
                  </a:cubicBezTo>
                  <a:cubicBezTo>
                    <a:pt x="1376" y="899"/>
                    <a:pt x="1426" y="471"/>
                    <a:pt x="1451" y="0"/>
                  </a:cubicBezTo>
                  <a:lnTo>
                    <a:pt x="1451" y="0"/>
                  </a:lnTo>
                  <a:cubicBezTo>
                    <a:pt x="1218" y="12"/>
                    <a:pt x="976" y="19"/>
                    <a:pt x="726" y="19"/>
                  </a:cubicBezTo>
                  <a:cubicBezTo>
                    <a:pt x="477" y="19"/>
                    <a:pt x="234"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568;p58">
              <a:extLst>
                <a:ext uri="{FF2B5EF4-FFF2-40B4-BE49-F238E27FC236}">
                  <a16:creationId xmlns:a16="http://schemas.microsoft.com/office/drawing/2014/main" id="{E641B26C-B240-E141-8D5E-0EF432BEE63E}"/>
                </a:ext>
              </a:extLst>
            </p:cNvPr>
            <p:cNvSpPr/>
            <p:nvPr/>
          </p:nvSpPr>
          <p:spPr>
            <a:xfrm>
              <a:off x="4830031" y="2189016"/>
              <a:ext cx="115256" cy="16929"/>
            </a:xfrm>
            <a:custGeom>
              <a:avLst/>
              <a:gdLst/>
              <a:ahLst/>
              <a:cxnLst/>
              <a:rect l="l" t="t" r="r" b="b"/>
              <a:pathLst>
                <a:path w="3588" h="527" extrusionOk="0">
                  <a:moveTo>
                    <a:pt x="232" y="1"/>
                  </a:moveTo>
                  <a:lnTo>
                    <a:pt x="52" y="28"/>
                  </a:lnTo>
                  <a:cubicBezTo>
                    <a:pt x="0" y="28"/>
                    <a:pt x="3" y="121"/>
                    <a:pt x="3" y="121"/>
                  </a:cubicBezTo>
                  <a:cubicBezTo>
                    <a:pt x="3" y="380"/>
                    <a:pt x="181" y="512"/>
                    <a:pt x="437" y="512"/>
                  </a:cubicBezTo>
                  <a:lnTo>
                    <a:pt x="3075" y="526"/>
                  </a:lnTo>
                  <a:cubicBezTo>
                    <a:pt x="3266" y="526"/>
                    <a:pt x="3547" y="282"/>
                    <a:pt x="3548" y="282"/>
                  </a:cubicBezTo>
                  <a:cubicBezTo>
                    <a:pt x="3548" y="280"/>
                    <a:pt x="3551" y="279"/>
                    <a:pt x="3551" y="276"/>
                  </a:cubicBezTo>
                  <a:cubicBezTo>
                    <a:pt x="3574" y="221"/>
                    <a:pt x="3587" y="160"/>
                    <a:pt x="3587" y="95"/>
                  </a:cubicBezTo>
                  <a:cubicBezTo>
                    <a:pt x="3587" y="43"/>
                    <a:pt x="3543" y="1"/>
                    <a:pt x="34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569;p58">
              <a:extLst>
                <a:ext uri="{FF2B5EF4-FFF2-40B4-BE49-F238E27FC236}">
                  <a16:creationId xmlns:a16="http://schemas.microsoft.com/office/drawing/2014/main" id="{A8F892B2-AAEF-BA45-BB9E-A82D69CC54F3}"/>
                </a:ext>
              </a:extLst>
            </p:cNvPr>
            <p:cNvSpPr/>
            <p:nvPr/>
          </p:nvSpPr>
          <p:spPr>
            <a:xfrm>
              <a:off x="4828425" y="2189113"/>
              <a:ext cx="115609" cy="18021"/>
            </a:xfrm>
            <a:custGeom>
              <a:avLst/>
              <a:gdLst/>
              <a:ahLst/>
              <a:cxnLst/>
              <a:rect l="l" t="t" r="r" b="b"/>
              <a:pathLst>
                <a:path w="3599" h="561" extrusionOk="0">
                  <a:moveTo>
                    <a:pt x="95" y="1"/>
                  </a:moveTo>
                  <a:cubicBezTo>
                    <a:pt x="44" y="1"/>
                    <a:pt x="1" y="43"/>
                    <a:pt x="1" y="95"/>
                  </a:cubicBezTo>
                  <a:cubicBezTo>
                    <a:pt x="1" y="351"/>
                    <a:pt x="209" y="561"/>
                    <a:pt x="469" y="561"/>
                  </a:cubicBezTo>
                  <a:lnTo>
                    <a:pt x="3171" y="561"/>
                  </a:lnTo>
                  <a:cubicBezTo>
                    <a:pt x="3364" y="561"/>
                    <a:pt x="3526" y="445"/>
                    <a:pt x="3598" y="282"/>
                  </a:cubicBezTo>
                  <a:lnTo>
                    <a:pt x="515" y="279"/>
                  </a:lnTo>
                  <a:cubicBezTo>
                    <a:pt x="385" y="279"/>
                    <a:pt x="282" y="174"/>
                    <a:pt x="282" y="46"/>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570;p58">
              <a:extLst>
                <a:ext uri="{FF2B5EF4-FFF2-40B4-BE49-F238E27FC236}">
                  <a16:creationId xmlns:a16="http://schemas.microsoft.com/office/drawing/2014/main" id="{1E0BCD2C-B677-4B4D-BCA8-93DB946919AD}"/>
                </a:ext>
              </a:extLst>
            </p:cNvPr>
            <p:cNvSpPr/>
            <p:nvPr/>
          </p:nvSpPr>
          <p:spPr>
            <a:xfrm>
              <a:off x="4990331" y="2440611"/>
              <a:ext cx="45742" cy="44972"/>
            </a:xfrm>
            <a:custGeom>
              <a:avLst/>
              <a:gdLst/>
              <a:ahLst/>
              <a:cxnLst/>
              <a:rect l="l" t="t" r="r" b="b"/>
              <a:pathLst>
                <a:path w="1424" h="1400" extrusionOk="0">
                  <a:moveTo>
                    <a:pt x="694" y="0"/>
                  </a:moveTo>
                  <a:cubicBezTo>
                    <a:pt x="672" y="0"/>
                    <a:pt x="649" y="11"/>
                    <a:pt x="636" y="34"/>
                  </a:cubicBezTo>
                  <a:lnTo>
                    <a:pt x="546" y="195"/>
                  </a:lnTo>
                  <a:cubicBezTo>
                    <a:pt x="503" y="273"/>
                    <a:pt x="446" y="347"/>
                    <a:pt x="382" y="410"/>
                  </a:cubicBezTo>
                  <a:cubicBezTo>
                    <a:pt x="319" y="474"/>
                    <a:pt x="287" y="526"/>
                    <a:pt x="207" y="569"/>
                  </a:cubicBezTo>
                  <a:lnTo>
                    <a:pt x="47" y="659"/>
                  </a:lnTo>
                  <a:cubicBezTo>
                    <a:pt x="0" y="685"/>
                    <a:pt x="0" y="750"/>
                    <a:pt x="47" y="776"/>
                  </a:cubicBezTo>
                  <a:lnTo>
                    <a:pt x="207" y="866"/>
                  </a:lnTo>
                  <a:cubicBezTo>
                    <a:pt x="365" y="955"/>
                    <a:pt x="456" y="1047"/>
                    <a:pt x="546" y="1205"/>
                  </a:cubicBezTo>
                  <a:lnTo>
                    <a:pt x="636" y="1366"/>
                  </a:lnTo>
                  <a:cubicBezTo>
                    <a:pt x="649" y="1388"/>
                    <a:pt x="672" y="1399"/>
                    <a:pt x="694" y="1399"/>
                  </a:cubicBezTo>
                  <a:cubicBezTo>
                    <a:pt x="717" y="1399"/>
                    <a:pt x="739" y="1388"/>
                    <a:pt x="752" y="1366"/>
                  </a:cubicBezTo>
                  <a:lnTo>
                    <a:pt x="843" y="1205"/>
                  </a:lnTo>
                  <a:cubicBezTo>
                    <a:pt x="889" y="1121"/>
                    <a:pt x="961" y="1060"/>
                    <a:pt x="1028" y="1004"/>
                  </a:cubicBezTo>
                  <a:cubicBezTo>
                    <a:pt x="1089" y="955"/>
                    <a:pt x="1142" y="908"/>
                    <a:pt x="1216" y="866"/>
                  </a:cubicBezTo>
                  <a:lnTo>
                    <a:pt x="1378" y="775"/>
                  </a:lnTo>
                  <a:cubicBezTo>
                    <a:pt x="1423" y="750"/>
                    <a:pt x="1423" y="685"/>
                    <a:pt x="1378" y="659"/>
                  </a:cubicBezTo>
                  <a:lnTo>
                    <a:pt x="1216" y="569"/>
                  </a:lnTo>
                  <a:cubicBezTo>
                    <a:pt x="1060" y="481"/>
                    <a:pt x="930" y="352"/>
                    <a:pt x="843" y="195"/>
                  </a:cubicBezTo>
                  <a:lnTo>
                    <a:pt x="752" y="34"/>
                  </a:lnTo>
                  <a:cubicBezTo>
                    <a:pt x="739" y="11"/>
                    <a:pt x="717"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571;p58">
              <a:extLst>
                <a:ext uri="{FF2B5EF4-FFF2-40B4-BE49-F238E27FC236}">
                  <a16:creationId xmlns:a16="http://schemas.microsoft.com/office/drawing/2014/main" id="{4003E98E-A094-CA47-9F96-65DEA773CAD6}"/>
                </a:ext>
              </a:extLst>
            </p:cNvPr>
            <p:cNvSpPr/>
            <p:nvPr/>
          </p:nvSpPr>
          <p:spPr>
            <a:xfrm>
              <a:off x="4989206" y="2453782"/>
              <a:ext cx="34210" cy="32958"/>
            </a:xfrm>
            <a:custGeom>
              <a:avLst/>
              <a:gdLst/>
              <a:ahLst/>
              <a:cxnLst/>
              <a:rect l="l" t="t" r="r" b="b"/>
              <a:pathLst>
                <a:path w="1065" h="1026" extrusionOk="0">
                  <a:moveTo>
                    <a:pt x="417" y="0"/>
                  </a:moveTo>
                  <a:cubicBezTo>
                    <a:pt x="355" y="62"/>
                    <a:pt x="284" y="116"/>
                    <a:pt x="206" y="159"/>
                  </a:cubicBezTo>
                  <a:lnTo>
                    <a:pt x="45" y="251"/>
                  </a:lnTo>
                  <a:cubicBezTo>
                    <a:pt x="0" y="275"/>
                    <a:pt x="0" y="340"/>
                    <a:pt x="45" y="366"/>
                  </a:cubicBezTo>
                  <a:lnTo>
                    <a:pt x="206" y="456"/>
                  </a:lnTo>
                  <a:cubicBezTo>
                    <a:pt x="364" y="543"/>
                    <a:pt x="493" y="673"/>
                    <a:pt x="581" y="831"/>
                  </a:cubicBezTo>
                  <a:lnTo>
                    <a:pt x="671" y="992"/>
                  </a:lnTo>
                  <a:cubicBezTo>
                    <a:pt x="684" y="1014"/>
                    <a:pt x="707" y="1026"/>
                    <a:pt x="729" y="1026"/>
                  </a:cubicBezTo>
                  <a:cubicBezTo>
                    <a:pt x="752" y="1026"/>
                    <a:pt x="774" y="1014"/>
                    <a:pt x="787" y="992"/>
                  </a:cubicBezTo>
                  <a:lnTo>
                    <a:pt x="878" y="831"/>
                  </a:lnTo>
                  <a:cubicBezTo>
                    <a:pt x="927" y="740"/>
                    <a:pt x="989" y="660"/>
                    <a:pt x="1065" y="592"/>
                  </a:cubicBezTo>
                  <a:cubicBezTo>
                    <a:pt x="763" y="513"/>
                    <a:pt x="523" y="288"/>
                    <a:pt x="41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572;p58">
              <a:extLst>
                <a:ext uri="{FF2B5EF4-FFF2-40B4-BE49-F238E27FC236}">
                  <a16:creationId xmlns:a16="http://schemas.microsoft.com/office/drawing/2014/main" id="{657F0460-E935-E440-8114-9EAAA963E3B3}"/>
                </a:ext>
              </a:extLst>
            </p:cNvPr>
            <p:cNvSpPr/>
            <p:nvPr/>
          </p:nvSpPr>
          <p:spPr>
            <a:xfrm>
              <a:off x="4975778" y="2222779"/>
              <a:ext cx="32155" cy="31673"/>
            </a:xfrm>
            <a:custGeom>
              <a:avLst/>
              <a:gdLst/>
              <a:ahLst/>
              <a:cxnLst/>
              <a:rect l="l" t="t" r="r" b="b"/>
              <a:pathLst>
                <a:path w="1001" h="986" extrusionOk="0">
                  <a:moveTo>
                    <a:pt x="481" y="0"/>
                  </a:moveTo>
                  <a:cubicBezTo>
                    <a:pt x="465" y="0"/>
                    <a:pt x="449" y="9"/>
                    <a:pt x="440" y="25"/>
                  </a:cubicBezTo>
                  <a:lnTo>
                    <a:pt x="377" y="140"/>
                  </a:lnTo>
                  <a:cubicBezTo>
                    <a:pt x="343" y="196"/>
                    <a:pt x="306" y="248"/>
                    <a:pt x="261" y="293"/>
                  </a:cubicBezTo>
                  <a:cubicBezTo>
                    <a:pt x="216" y="338"/>
                    <a:pt x="203" y="377"/>
                    <a:pt x="146" y="408"/>
                  </a:cubicBezTo>
                  <a:lnTo>
                    <a:pt x="32" y="470"/>
                  </a:lnTo>
                  <a:cubicBezTo>
                    <a:pt x="0" y="489"/>
                    <a:pt x="0" y="536"/>
                    <a:pt x="32" y="554"/>
                  </a:cubicBezTo>
                  <a:lnTo>
                    <a:pt x="146" y="618"/>
                  </a:lnTo>
                  <a:cubicBezTo>
                    <a:pt x="259" y="681"/>
                    <a:pt x="314" y="735"/>
                    <a:pt x="377" y="848"/>
                  </a:cubicBezTo>
                  <a:lnTo>
                    <a:pt x="440" y="961"/>
                  </a:lnTo>
                  <a:cubicBezTo>
                    <a:pt x="449" y="977"/>
                    <a:pt x="465" y="986"/>
                    <a:pt x="481" y="986"/>
                  </a:cubicBezTo>
                  <a:cubicBezTo>
                    <a:pt x="498" y="986"/>
                    <a:pt x="514" y="977"/>
                    <a:pt x="523" y="961"/>
                  </a:cubicBezTo>
                  <a:lnTo>
                    <a:pt x="586" y="848"/>
                  </a:lnTo>
                  <a:cubicBezTo>
                    <a:pt x="623" y="784"/>
                    <a:pt x="667" y="764"/>
                    <a:pt x="720" y="715"/>
                  </a:cubicBezTo>
                  <a:cubicBezTo>
                    <a:pt x="760" y="677"/>
                    <a:pt x="805" y="645"/>
                    <a:pt x="854" y="618"/>
                  </a:cubicBezTo>
                  <a:lnTo>
                    <a:pt x="967" y="554"/>
                  </a:lnTo>
                  <a:cubicBezTo>
                    <a:pt x="1000" y="536"/>
                    <a:pt x="1000" y="489"/>
                    <a:pt x="967" y="470"/>
                  </a:cubicBezTo>
                  <a:lnTo>
                    <a:pt x="854" y="408"/>
                  </a:lnTo>
                  <a:cubicBezTo>
                    <a:pt x="741" y="344"/>
                    <a:pt x="650" y="251"/>
                    <a:pt x="586" y="140"/>
                  </a:cubicBezTo>
                  <a:lnTo>
                    <a:pt x="523" y="25"/>
                  </a:lnTo>
                  <a:cubicBezTo>
                    <a:pt x="514" y="9"/>
                    <a:pt x="498" y="0"/>
                    <a:pt x="4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573;p58">
              <a:extLst>
                <a:ext uri="{FF2B5EF4-FFF2-40B4-BE49-F238E27FC236}">
                  <a16:creationId xmlns:a16="http://schemas.microsoft.com/office/drawing/2014/main" id="{3D92133F-3E6F-EA42-8866-CA19EF5498A9}"/>
                </a:ext>
              </a:extLst>
            </p:cNvPr>
            <p:cNvSpPr/>
            <p:nvPr/>
          </p:nvSpPr>
          <p:spPr>
            <a:xfrm>
              <a:off x="4974558" y="2232127"/>
              <a:ext cx="24477" cy="23610"/>
            </a:xfrm>
            <a:custGeom>
              <a:avLst/>
              <a:gdLst/>
              <a:ahLst/>
              <a:cxnLst/>
              <a:rect l="l" t="t" r="r" b="b"/>
              <a:pathLst>
                <a:path w="762" h="735" extrusionOk="0">
                  <a:moveTo>
                    <a:pt x="299" y="1"/>
                  </a:moveTo>
                  <a:cubicBezTo>
                    <a:pt x="254" y="46"/>
                    <a:pt x="203" y="83"/>
                    <a:pt x="147" y="114"/>
                  </a:cubicBezTo>
                  <a:lnTo>
                    <a:pt x="32" y="179"/>
                  </a:lnTo>
                  <a:cubicBezTo>
                    <a:pt x="0" y="198"/>
                    <a:pt x="0" y="244"/>
                    <a:pt x="32" y="263"/>
                  </a:cubicBezTo>
                  <a:lnTo>
                    <a:pt x="147" y="328"/>
                  </a:lnTo>
                  <a:cubicBezTo>
                    <a:pt x="258" y="392"/>
                    <a:pt x="351" y="484"/>
                    <a:pt x="415" y="596"/>
                  </a:cubicBezTo>
                  <a:lnTo>
                    <a:pt x="480" y="710"/>
                  </a:lnTo>
                  <a:cubicBezTo>
                    <a:pt x="488" y="726"/>
                    <a:pt x="505" y="734"/>
                    <a:pt x="521" y="734"/>
                  </a:cubicBezTo>
                  <a:cubicBezTo>
                    <a:pt x="537" y="734"/>
                    <a:pt x="553" y="726"/>
                    <a:pt x="562" y="710"/>
                  </a:cubicBezTo>
                  <a:lnTo>
                    <a:pt x="627" y="596"/>
                  </a:lnTo>
                  <a:cubicBezTo>
                    <a:pt x="663" y="532"/>
                    <a:pt x="710" y="474"/>
                    <a:pt x="762" y="426"/>
                  </a:cubicBezTo>
                  <a:cubicBezTo>
                    <a:pt x="548" y="368"/>
                    <a:pt x="374" y="209"/>
                    <a:pt x="29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574;p58">
              <a:extLst>
                <a:ext uri="{FF2B5EF4-FFF2-40B4-BE49-F238E27FC236}">
                  <a16:creationId xmlns:a16="http://schemas.microsoft.com/office/drawing/2014/main" id="{AC4D0650-178F-8441-9B4B-4405F4B634D7}"/>
                </a:ext>
              </a:extLst>
            </p:cNvPr>
            <p:cNvSpPr/>
            <p:nvPr/>
          </p:nvSpPr>
          <p:spPr>
            <a:xfrm>
              <a:off x="4747601" y="2429368"/>
              <a:ext cx="32187" cy="31673"/>
            </a:xfrm>
            <a:custGeom>
              <a:avLst/>
              <a:gdLst/>
              <a:ahLst/>
              <a:cxnLst/>
              <a:rect l="l" t="t" r="r" b="b"/>
              <a:pathLst>
                <a:path w="1002" h="986" extrusionOk="0">
                  <a:moveTo>
                    <a:pt x="482" y="1"/>
                  </a:moveTo>
                  <a:cubicBezTo>
                    <a:pt x="465" y="1"/>
                    <a:pt x="449" y="9"/>
                    <a:pt x="440" y="25"/>
                  </a:cubicBezTo>
                  <a:lnTo>
                    <a:pt x="376" y="139"/>
                  </a:lnTo>
                  <a:cubicBezTo>
                    <a:pt x="344" y="196"/>
                    <a:pt x="306" y="248"/>
                    <a:pt x="262" y="293"/>
                  </a:cubicBezTo>
                  <a:cubicBezTo>
                    <a:pt x="215" y="339"/>
                    <a:pt x="204" y="377"/>
                    <a:pt x="147" y="407"/>
                  </a:cubicBezTo>
                  <a:lnTo>
                    <a:pt x="33" y="471"/>
                  </a:lnTo>
                  <a:cubicBezTo>
                    <a:pt x="1" y="490"/>
                    <a:pt x="1" y="536"/>
                    <a:pt x="33" y="553"/>
                  </a:cubicBezTo>
                  <a:lnTo>
                    <a:pt x="147" y="617"/>
                  </a:lnTo>
                  <a:cubicBezTo>
                    <a:pt x="259" y="681"/>
                    <a:pt x="315" y="734"/>
                    <a:pt x="377" y="847"/>
                  </a:cubicBezTo>
                  <a:lnTo>
                    <a:pt x="440" y="961"/>
                  </a:lnTo>
                  <a:cubicBezTo>
                    <a:pt x="449" y="977"/>
                    <a:pt x="465" y="985"/>
                    <a:pt x="482" y="985"/>
                  </a:cubicBezTo>
                  <a:cubicBezTo>
                    <a:pt x="498" y="985"/>
                    <a:pt x="514" y="977"/>
                    <a:pt x="524" y="961"/>
                  </a:cubicBezTo>
                  <a:lnTo>
                    <a:pt x="587" y="847"/>
                  </a:lnTo>
                  <a:cubicBezTo>
                    <a:pt x="623" y="783"/>
                    <a:pt x="668" y="763"/>
                    <a:pt x="720" y="715"/>
                  </a:cubicBezTo>
                  <a:cubicBezTo>
                    <a:pt x="761" y="676"/>
                    <a:pt x="806" y="644"/>
                    <a:pt x="855" y="617"/>
                  </a:cubicBezTo>
                  <a:lnTo>
                    <a:pt x="968" y="553"/>
                  </a:lnTo>
                  <a:cubicBezTo>
                    <a:pt x="1001" y="536"/>
                    <a:pt x="1001" y="488"/>
                    <a:pt x="968" y="471"/>
                  </a:cubicBezTo>
                  <a:lnTo>
                    <a:pt x="855" y="407"/>
                  </a:lnTo>
                  <a:cubicBezTo>
                    <a:pt x="742" y="343"/>
                    <a:pt x="650" y="252"/>
                    <a:pt x="587" y="139"/>
                  </a:cubicBezTo>
                  <a:lnTo>
                    <a:pt x="524" y="25"/>
                  </a:lnTo>
                  <a:cubicBezTo>
                    <a:pt x="514" y="9"/>
                    <a:pt x="498"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575;p58">
              <a:extLst>
                <a:ext uri="{FF2B5EF4-FFF2-40B4-BE49-F238E27FC236}">
                  <a16:creationId xmlns:a16="http://schemas.microsoft.com/office/drawing/2014/main" id="{93047230-26B7-B946-AA1F-265DD9BBDE35}"/>
                </a:ext>
              </a:extLst>
            </p:cNvPr>
            <p:cNvSpPr/>
            <p:nvPr/>
          </p:nvSpPr>
          <p:spPr>
            <a:xfrm>
              <a:off x="4746348" y="2438716"/>
              <a:ext cx="24542" cy="23610"/>
            </a:xfrm>
            <a:custGeom>
              <a:avLst/>
              <a:gdLst/>
              <a:ahLst/>
              <a:cxnLst/>
              <a:rect l="l" t="t" r="r" b="b"/>
              <a:pathLst>
                <a:path w="764" h="735" extrusionOk="0">
                  <a:moveTo>
                    <a:pt x="299" y="0"/>
                  </a:moveTo>
                  <a:cubicBezTo>
                    <a:pt x="254" y="45"/>
                    <a:pt x="204" y="84"/>
                    <a:pt x="147" y="115"/>
                  </a:cubicBezTo>
                  <a:lnTo>
                    <a:pt x="34" y="180"/>
                  </a:lnTo>
                  <a:cubicBezTo>
                    <a:pt x="1" y="197"/>
                    <a:pt x="1" y="245"/>
                    <a:pt x="34" y="262"/>
                  </a:cubicBezTo>
                  <a:lnTo>
                    <a:pt x="147" y="327"/>
                  </a:lnTo>
                  <a:cubicBezTo>
                    <a:pt x="260" y="391"/>
                    <a:pt x="353" y="484"/>
                    <a:pt x="415" y="595"/>
                  </a:cubicBezTo>
                  <a:lnTo>
                    <a:pt x="482" y="710"/>
                  </a:lnTo>
                  <a:cubicBezTo>
                    <a:pt x="490" y="726"/>
                    <a:pt x="506" y="735"/>
                    <a:pt x="523" y="735"/>
                  </a:cubicBezTo>
                  <a:cubicBezTo>
                    <a:pt x="539" y="735"/>
                    <a:pt x="555" y="726"/>
                    <a:pt x="564" y="710"/>
                  </a:cubicBezTo>
                  <a:lnTo>
                    <a:pt x="629" y="595"/>
                  </a:lnTo>
                  <a:cubicBezTo>
                    <a:pt x="665" y="533"/>
                    <a:pt x="710" y="475"/>
                    <a:pt x="764" y="426"/>
                  </a:cubicBezTo>
                  <a:cubicBezTo>
                    <a:pt x="550" y="368"/>
                    <a:pt x="376" y="209"/>
                    <a:pt x="2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576;p58">
              <a:extLst>
                <a:ext uri="{FF2B5EF4-FFF2-40B4-BE49-F238E27FC236}">
                  <a16:creationId xmlns:a16="http://schemas.microsoft.com/office/drawing/2014/main" id="{4A25306E-2FB0-0E43-8BDE-888D4EB2FC80}"/>
                </a:ext>
              </a:extLst>
            </p:cNvPr>
            <p:cNvSpPr/>
            <p:nvPr/>
          </p:nvSpPr>
          <p:spPr>
            <a:xfrm>
              <a:off x="4770538" y="2227244"/>
              <a:ext cx="50529" cy="49661"/>
            </a:xfrm>
            <a:custGeom>
              <a:avLst/>
              <a:gdLst/>
              <a:ahLst/>
              <a:cxnLst/>
              <a:rect l="l" t="t" r="r" b="b"/>
              <a:pathLst>
                <a:path w="1573" h="1546" extrusionOk="0">
                  <a:moveTo>
                    <a:pt x="770" y="0"/>
                  </a:moveTo>
                  <a:cubicBezTo>
                    <a:pt x="745" y="0"/>
                    <a:pt x="720" y="13"/>
                    <a:pt x="706" y="38"/>
                  </a:cubicBezTo>
                  <a:lnTo>
                    <a:pt x="606" y="216"/>
                  </a:lnTo>
                  <a:cubicBezTo>
                    <a:pt x="557" y="303"/>
                    <a:pt x="497" y="383"/>
                    <a:pt x="426" y="452"/>
                  </a:cubicBezTo>
                  <a:cubicBezTo>
                    <a:pt x="358" y="522"/>
                    <a:pt x="316" y="581"/>
                    <a:pt x="231" y="629"/>
                  </a:cubicBezTo>
                  <a:lnTo>
                    <a:pt x="54" y="728"/>
                  </a:lnTo>
                  <a:cubicBezTo>
                    <a:pt x="1" y="754"/>
                    <a:pt x="1" y="826"/>
                    <a:pt x="51" y="855"/>
                  </a:cubicBezTo>
                  <a:lnTo>
                    <a:pt x="229" y="955"/>
                  </a:lnTo>
                  <a:cubicBezTo>
                    <a:pt x="403" y="1052"/>
                    <a:pt x="507" y="1157"/>
                    <a:pt x="606" y="1331"/>
                  </a:cubicBezTo>
                  <a:lnTo>
                    <a:pt x="706" y="1508"/>
                  </a:lnTo>
                  <a:cubicBezTo>
                    <a:pt x="719" y="1533"/>
                    <a:pt x="743" y="1546"/>
                    <a:pt x="768" y="1546"/>
                  </a:cubicBezTo>
                  <a:cubicBezTo>
                    <a:pt x="793" y="1546"/>
                    <a:pt x="819" y="1533"/>
                    <a:pt x="833" y="1508"/>
                  </a:cubicBezTo>
                  <a:lnTo>
                    <a:pt x="933" y="1331"/>
                  </a:lnTo>
                  <a:cubicBezTo>
                    <a:pt x="988" y="1233"/>
                    <a:pt x="1057" y="1182"/>
                    <a:pt x="1140" y="1107"/>
                  </a:cubicBezTo>
                  <a:cubicBezTo>
                    <a:pt x="1202" y="1049"/>
                    <a:pt x="1272" y="998"/>
                    <a:pt x="1346" y="956"/>
                  </a:cubicBezTo>
                  <a:lnTo>
                    <a:pt x="1522" y="856"/>
                  </a:lnTo>
                  <a:cubicBezTo>
                    <a:pt x="1573" y="829"/>
                    <a:pt x="1573" y="756"/>
                    <a:pt x="1522" y="728"/>
                  </a:cubicBezTo>
                  <a:lnTo>
                    <a:pt x="1346" y="629"/>
                  </a:lnTo>
                  <a:cubicBezTo>
                    <a:pt x="1172" y="531"/>
                    <a:pt x="1028" y="387"/>
                    <a:pt x="933" y="216"/>
                  </a:cubicBezTo>
                  <a:lnTo>
                    <a:pt x="833" y="38"/>
                  </a:lnTo>
                  <a:cubicBezTo>
                    <a:pt x="820" y="13"/>
                    <a:pt x="795" y="0"/>
                    <a:pt x="7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577;p58">
              <a:extLst>
                <a:ext uri="{FF2B5EF4-FFF2-40B4-BE49-F238E27FC236}">
                  <a16:creationId xmlns:a16="http://schemas.microsoft.com/office/drawing/2014/main" id="{E5120354-0DA7-834C-88C5-FDE9C2620C56}"/>
                </a:ext>
              </a:extLst>
            </p:cNvPr>
            <p:cNvSpPr/>
            <p:nvPr/>
          </p:nvSpPr>
          <p:spPr>
            <a:xfrm>
              <a:off x="4769285" y="2241732"/>
              <a:ext cx="37744" cy="36331"/>
            </a:xfrm>
            <a:custGeom>
              <a:avLst/>
              <a:gdLst/>
              <a:ahLst/>
              <a:cxnLst/>
              <a:rect l="l" t="t" r="r" b="b"/>
              <a:pathLst>
                <a:path w="1175" h="1131" extrusionOk="0">
                  <a:moveTo>
                    <a:pt x="461" y="0"/>
                  </a:moveTo>
                  <a:cubicBezTo>
                    <a:pt x="393" y="69"/>
                    <a:pt x="313" y="129"/>
                    <a:pt x="228" y="175"/>
                  </a:cubicBezTo>
                  <a:lnTo>
                    <a:pt x="51" y="275"/>
                  </a:lnTo>
                  <a:cubicBezTo>
                    <a:pt x="1" y="304"/>
                    <a:pt x="1" y="376"/>
                    <a:pt x="51" y="404"/>
                  </a:cubicBezTo>
                  <a:lnTo>
                    <a:pt x="228" y="504"/>
                  </a:lnTo>
                  <a:cubicBezTo>
                    <a:pt x="402" y="599"/>
                    <a:pt x="543" y="743"/>
                    <a:pt x="640" y="916"/>
                  </a:cubicBezTo>
                  <a:lnTo>
                    <a:pt x="740" y="1093"/>
                  </a:lnTo>
                  <a:cubicBezTo>
                    <a:pt x="755" y="1118"/>
                    <a:pt x="780" y="1131"/>
                    <a:pt x="805" y="1131"/>
                  </a:cubicBezTo>
                  <a:cubicBezTo>
                    <a:pt x="830" y="1131"/>
                    <a:pt x="855" y="1118"/>
                    <a:pt x="869" y="1093"/>
                  </a:cubicBezTo>
                  <a:lnTo>
                    <a:pt x="969" y="916"/>
                  </a:lnTo>
                  <a:cubicBezTo>
                    <a:pt x="1023" y="818"/>
                    <a:pt x="1094" y="730"/>
                    <a:pt x="1175" y="653"/>
                  </a:cubicBezTo>
                  <a:cubicBezTo>
                    <a:pt x="843" y="563"/>
                    <a:pt x="580" y="317"/>
                    <a:pt x="46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3603;p58">
            <a:extLst>
              <a:ext uri="{FF2B5EF4-FFF2-40B4-BE49-F238E27FC236}">
                <a16:creationId xmlns:a16="http://schemas.microsoft.com/office/drawing/2014/main" id="{3AD7F1BE-58D1-464B-939D-88E2DE14D129}"/>
              </a:ext>
            </a:extLst>
          </p:cNvPr>
          <p:cNvGrpSpPr/>
          <p:nvPr/>
        </p:nvGrpSpPr>
        <p:grpSpPr>
          <a:xfrm>
            <a:off x="59542" y="2203321"/>
            <a:ext cx="300190" cy="297269"/>
            <a:chOff x="3471600" y="2189273"/>
            <a:chExt cx="300190" cy="297269"/>
          </a:xfrm>
        </p:grpSpPr>
        <p:sp>
          <p:nvSpPr>
            <p:cNvPr id="240" name="Google Shape;3604;p58">
              <a:extLst>
                <a:ext uri="{FF2B5EF4-FFF2-40B4-BE49-F238E27FC236}">
                  <a16:creationId xmlns:a16="http://schemas.microsoft.com/office/drawing/2014/main" id="{3F202BA0-CAC6-D34C-82AD-DD726D7EEBE1}"/>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605;p58">
              <a:extLst>
                <a:ext uri="{FF2B5EF4-FFF2-40B4-BE49-F238E27FC236}">
                  <a16:creationId xmlns:a16="http://schemas.microsoft.com/office/drawing/2014/main" id="{3B8C5C7A-C0F6-7E4C-87EE-FEB44283910A}"/>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606;p58">
              <a:extLst>
                <a:ext uri="{FF2B5EF4-FFF2-40B4-BE49-F238E27FC236}">
                  <a16:creationId xmlns:a16="http://schemas.microsoft.com/office/drawing/2014/main" id="{9426B08F-3923-2946-A9F3-111DAC820060}"/>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607;p58">
              <a:extLst>
                <a:ext uri="{FF2B5EF4-FFF2-40B4-BE49-F238E27FC236}">
                  <a16:creationId xmlns:a16="http://schemas.microsoft.com/office/drawing/2014/main" id="{CF876176-D79B-374F-9B8C-870577252400}"/>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608;p58">
              <a:extLst>
                <a:ext uri="{FF2B5EF4-FFF2-40B4-BE49-F238E27FC236}">
                  <a16:creationId xmlns:a16="http://schemas.microsoft.com/office/drawing/2014/main" id="{2F13249C-9284-7345-BF3D-B59E776A8C86}"/>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609;p58">
              <a:extLst>
                <a:ext uri="{FF2B5EF4-FFF2-40B4-BE49-F238E27FC236}">
                  <a16:creationId xmlns:a16="http://schemas.microsoft.com/office/drawing/2014/main" id="{469868D8-101B-AA47-AA4A-D6833700C6A8}"/>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610;p58">
              <a:extLst>
                <a:ext uri="{FF2B5EF4-FFF2-40B4-BE49-F238E27FC236}">
                  <a16:creationId xmlns:a16="http://schemas.microsoft.com/office/drawing/2014/main" id="{3378450A-787B-6147-A6E6-FF555EBD9A2D}"/>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611;p58">
              <a:extLst>
                <a:ext uri="{FF2B5EF4-FFF2-40B4-BE49-F238E27FC236}">
                  <a16:creationId xmlns:a16="http://schemas.microsoft.com/office/drawing/2014/main" id="{F7D63CCC-3A0B-2342-8B8D-9CD9C6539B2A}"/>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3710;p58">
            <a:extLst>
              <a:ext uri="{FF2B5EF4-FFF2-40B4-BE49-F238E27FC236}">
                <a16:creationId xmlns:a16="http://schemas.microsoft.com/office/drawing/2014/main" id="{4AF996FF-C25D-CD43-A434-7846B36F8CDA}"/>
              </a:ext>
            </a:extLst>
          </p:cNvPr>
          <p:cNvGrpSpPr/>
          <p:nvPr/>
        </p:nvGrpSpPr>
        <p:grpSpPr>
          <a:xfrm>
            <a:off x="527242" y="2422904"/>
            <a:ext cx="245005" cy="297692"/>
            <a:chOff x="6038444" y="1543132"/>
            <a:chExt cx="245005" cy="297692"/>
          </a:xfrm>
        </p:grpSpPr>
        <p:sp>
          <p:nvSpPr>
            <p:cNvPr id="249" name="Google Shape;3711;p58">
              <a:extLst>
                <a:ext uri="{FF2B5EF4-FFF2-40B4-BE49-F238E27FC236}">
                  <a16:creationId xmlns:a16="http://schemas.microsoft.com/office/drawing/2014/main" id="{7FE80E5C-18B7-F64F-8847-F1BCCEC94C26}"/>
                </a:ext>
              </a:extLst>
            </p:cNvPr>
            <p:cNvSpPr/>
            <p:nvPr/>
          </p:nvSpPr>
          <p:spPr>
            <a:xfrm>
              <a:off x="6056433" y="1741979"/>
              <a:ext cx="209021" cy="24542"/>
            </a:xfrm>
            <a:custGeom>
              <a:avLst/>
              <a:gdLst/>
              <a:ahLst/>
              <a:cxnLst/>
              <a:rect l="l" t="t" r="r" b="b"/>
              <a:pathLst>
                <a:path w="6507" h="764" extrusionOk="0">
                  <a:moveTo>
                    <a:pt x="0" y="1"/>
                  </a:moveTo>
                  <a:lnTo>
                    <a:pt x="0" y="764"/>
                  </a:lnTo>
                  <a:lnTo>
                    <a:pt x="6506" y="764"/>
                  </a:lnTo>
                  <a:lnTo>
                    <a:pt x="65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712;p58">
              <a:extLst>
                <a:ext uri="{FF2B5EF4-FFF2-40B4-BE49-F238E27FC236}">
                  <a16:creationId xmlns:a16="http://schemas.microsoft.com/office/drawing/2014/main" id="{DFEDF74B-2F76-8845-9807-9494A07AF300}"/>
                </a:ext>
              </a:extLst>
            </p:cNvPr>
            <p:cNvSpPr/>
            <p:nvPr/>
          </p:nvSpPr>
          <p:spPr>
            <a:xfrm>
              <a:off x="6038701" y="1706129"/>
              <a:ext cx="244741" cy="38900"/>
            </a:xfrm>
            <a:custGeom>
              <a:avLst/>
              <a:gdLst/>
              <a:ahLst/>
              <a:cxnLst/>
              <a:rect l="l" t="t" r="r" b="b"/>
              <a:pathLst>
                <a:path w="7619" h="1211" extrusionOk="0">
                  <a:moveTo>
                    <a:pt x="3944" y="1"/>
                  </a:moveTo>
                  <a:lnTo>
                    <a:pt x="14" y="92"/>
                  </a:lnTo>
                  <a:lnTo>
                    <a:pt x="1" y="920"/>
                  </a:lnTo>
                  <a:cubicBezTo>
                    <a:pt x="1" y="1073"/>
                    <a:pt x="120" y="1204"/>
                    <a:pt x="273" y="1204"/>
                  </a:cubicBezTo>
                  <a:lnTo>
                    <a:pt x="290" y="1211"/>
                  </a:lnTo>
                  <a:lnTo>
                    <a:pt x="7338" y="1211"/>
                  </a:lnTo>
                  <a:cubicBezTo>
                    <a:pt x="7492" y="1211"/>
                    <a:pt x="7618" y="1083"/>
                    <a:pt x="7618" y="930"/>
                  </a:cubicBezTo>
                  <a:lnTo>
                    <a:pt x="7618" y="90"/>
                  </a:lnTo>
                  <a:lnTo>
                    <a:pt x="3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13;p58">
              <a:extLst>
                <a:ext uri="{FF2B5EF4-FFF2-40B4-BE49-F238E27FC236}">
                  <a16:creationId xmlns:a16="http://schemas.microsoft.com/office/drawing/2014/main" id="{B0F4EF5B-E5B0-8A41-BBEB-4F6DD25E1135}"/>
                </a:ext>
              </a:extLst>
            </p:cNvPr>
            <p:cNvSpPr/>
            <p:nvPr/>
          </p:nvSpPr>
          <p:spPr>
            <a:xfrm>
              <a:off x="6038476" y="1706001"/>
              <a:ext cx="9669" cy="38997"/>
            </a:xfrm>
            <a:custGeom>
              <a:avLst/>
              <a:gdLst/>
              <a:ahLst/>
              <a:cxnLst/>
              <a:rect l="l" t="t" r="r" b="b"/>
              <a:pathLst>
                <a:path w="301" h="1214" extrusionOk="0">
                  <a:moveTo>
                    <a:pt x="150" y="0"/>
                  </a:moveTo>
                  <a:lnTo>
                    <a:pt x="1" y="93"/>
                  </a:lnTo>
                  <a:lnTo>
                    <a:pt x="1" y="933"/>
                  </a:lnTo>
                  <a:cubicBezTo>
                    <a:pt x="1" y="1087"/>
                    <a:pt x="128" y="1213"/>
                    <a:pt x="281" y="1213"/>
                  </a:cubicBezTo>
                  <a:lnTo>
                    <a:pt x="300" y="1213"/>
                  </a:lnTo>
                  <a:lnTo>
                    <a:pt x="300" y="94"/>
                  </a:lnTo>
                  <a:lnTo>
                    <a:pt x="15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714;p58">
              <a:extLst>
                <a:ext uri="{FF2B5EF4-FFF2-40B4-BE49-F238E27FC236}">
                  <a16:creationId xmlns:a16="http://schemas.microsoft.com/office/drawing/2014/main" id="{58D1F761-F21D-1848-A255-551C1963C84A}"/>
                </a:ext>
              </a:extLst>
            </p:cNvPr>
            <p:cNvSpPr/>
            <p:nvPr/>
          </p:nvSpPr>
          <p:spPr>
            <a:xfrm>
              <a:off x="6038993" y="1547332"/>
              <a:ext cx="244324" cy="164692"/>
            </a:xfrm>
            <a:custGeom>
              <a:avLst/>
              <a:gdLst/>
              <a:ahLst/>
              <a:cxnLst/>
              <a:rect l="l" t="t" r="r" b="b"/>
              <a:pathLst>
                <a:path w="7606" h="5127" extrusionOk="0">
                  <a:moveTo>
                    <a:pt x="277" y="1"/>
                  </a:moveTo>
                  <a:lnTo>
                    <a:pt x="259" y="11"/>
                  </a:lnTo>
                  <a:cubicBezTo>
                    <a:pt x="102" y="11"/>
                    <a:pt x="1" y="140"/>
                    <a:pt x="1" y="293"/>
                  </a:cubicBezTo>
                  <a:lnTo>
                    <a:pt x="46" y="5114"/>
                  </a:lnTo>
                  <a:lnTo>
                    <a:pt x="7565" y="5127"/>
                  </a:lnTo>
                  <a:lnTo>
                    <a:pt x="7605" y="4866"/>
                  </a:lnTo>
                  <a:lnTo>
                    <a:pt x="7605" y="280"/>
                  </a:lnTo>
                  <a:cubicBezTo>
                    <a:pt x="7605" y="127"/>
                    <a:pt x="7479" y="1"/>
                    <a:pt x="7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715;p58">
              <a:extLst>
                <a:ext uri="{FF2B5EF4-FFF2-40B4-BE49-F238E27FC236}">
                  <a16:creationId xmlns:a16="http://schemas.microsoft.com/office/drawing/2014/main" id="{F05812E8-7DFF-DC44-9937-5E8E1C667392}"/>
                </a:ext>
              </a:extLst>
            </p:cNvPr>
            <p:cNvSpPr/>
            <p:nvPr/>
          </p:nvSpPr>
          <p:spPr>
            <a:xfrm>
              <a:off x="6038476" y="1543132"/>
              <a:ext cx="244966" cy="165913"/>
            </a:xfrm>
            <a:custGeom>
              <a:avLst/>
              <a:gdLst/>
              <a:ahLst/>
              <a:cxnLst/>
              <a:rect l="l" t="t" r="r" b="b"/>
              <a:pathLst>
                <a:path w="7626" h="5165" extrusionOk="0">
                  <a:moveTo>
                    <a:pt x="281" y="1"/>
                  </a:moveTo>
                  <a:cubicBezTo>
                    <a:pt x="127" y="1"/>
                    <a:pt x="1" y="127"/>
                    <a:pt x="1" y="280"/>
                  </a:cubicBezTo>
                  <a:lnTo>
                    <a:pt x="1" y="5164"/>
                  </a:lnTo>
                  <a:lnTo>
                    <a:pt x="7625" y="5164"/>
                  </a:lnTo>
                  <a:lnTo>
                    <a:pt x="7625" y="4866"/>
                  </a:lnTo>
                  <a:lnTo>
                    <a:pt x="355" y="4866"/>
                  </a:lnTo>
                  <a:cubicBezTo>
                    <a:pt x="325" y="4866"/>
                    <a:pt x="300" y="4840"/>
                    <a:pt x="300" y="4810"/>
                  </a:cubicBezTo>
                  <a:lnTo>
                    <a:pt x="30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16;p58">
              <a:extLst>
                <a:ext uri="{FF2B5EF4-FFF2-40B4-BE49-F238E27FC236}">
                  <a16:creationId xmlns:a16="http://schemas.microsoft.com/office/drawing/2014/main" id="{E3F8D94C-A7B4-D344-873E-6D01B330CDD3}"/>
                </a:ext>
              </a:extLst>
            </p:cNvPr>
            <p:cNvSpPr/>
            <p:nvPr/>
          </p:nvSpPr>
          <p:spPr>
            <a:xfrm>
              <a:off x="6056369" y="1561089"/>
              <a:ext cx="209085" cy="130000"/>
            </a:xfrm>
            <a:custGeom>
              <a:avLst/>
              <a:gdLst/>
              <a:ahLst/>
              <a:cxnLst/>
              <a:rect l="l" t="t" r="r" b="b"/>
              <a:pathLst>
                <a:path w="6509" h="4047" extrusionOk="0">
                  <a:moveTo>
                    <a:pt x="57" y="0"/>
                  </a:moveTo>
                  <a:cubicBezTo>
                    <a:pt x="27" y="0"/>
                    <a:pt x="1" y="25"/>
                    <a:pt x="1" y="57"/>
                  </a:cubicBezTo>
                  <a:lnTo>
                    <a:pt x="1" y="3990"/>
                  </a:lnTo>
                  <a:cubicBezTo>
                    <a:pt x="1" y="4020"/>
                    <a:pt x="27" y="4047"/>
                    <a:pt x="57" y="4047"/>
                  </a:cubicBezTo>
                  <a:lnTo>
                    <a:pt x="6453" y="4047"/>
                  </a:lnTo>
                  <a:cubicBezTo>
                    <a:pt x="6485" y="4047"/>
                    <a:pt x="6508" y="4020"/>
                    <a:pt x="6508" y="3990"/>
                  </a:cubicBezTo>
                  <a:lnTo>
                    <a:pt x="6508" y="57"/>
                  </a:lnTo>
                  <a:cubicBezTo>
                    <a:pt x="6508" y="25"/>
                    <a:pt x="6484" y="0"/>
                    <a:pt x="6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717;p58">
              <a:extLst>
                <a:ext uri="{FF2B5EF4-FFF2-40B4-BE49-F238E27FC236}">
                  <a16:creationId xmlns:a16="http://schemas.microsoft.com/office/drawing/2014/main" id="{89990F7B-6759-5041-8BB5-331915DC687E}"/>
                </a:ext>
              </a:extLst>
            </p:cNvPr>
            <p:cNvSpPr/>
            <p:nvPr/>
          </p:nvSpPr>
          <p:spPr>
            <a:xfrm>
              <a:off x="6072977" y="1577216"/>
              <a:ext cx="176385" cy="97363"/>
            </a:xfrm>
            <a:custGeom>
              <a:avLst/>
              <a:gdLst/>
              <a:ahLst/>
              <a:cxnLst/>
              <a:rect l="l" t="t" r="r" b="b"/>
              <a:pathLst>
                <a:path w="5491" h="3031" extrusionOk="0">
                  <a:moveTo>
                    <a:pt x="251" y="1"/>
                  </a:moveTo>
                  <a:lnTo>
                    <a:pt x="62" y="8"/>
                  </a:lnTo>
                  <a:cubicBezTo>
                    <a:pt x="31" y="8"/>
                    <a:pt x="5" y="34"/>
                    <a:pt x="5" y="64"/>
                  </a:cubicBezTo>
                  <a:lnTo>
                    <a:pt x="1" y="2974"/>
                  </a:lnTo>
                  <a:cubicBezTo>
                    <a:pt x="1" y="3005"/>
                    <a:pt x="25" y="3031"/>
                    <a:pt x="56" y="3031"/>
                  </a:cubicBezTo>
                  <a:lnTo>
                    <a:pt x="5419" y="3029"/>
                  </a:lnTo>
                  <a:cubicBezTo>
                    <a:pt x="5451" y="3029"/>
                    <a:pt x="5476" y="3005"/>
                    <a:pt x="5477" y="2973"/>
                  </a:cubicBezTo>
                  <a:lnTo>
                    <a:pt x="5490" y="2779"/>
                  </a:lnTo>
                  <a:lnTo>
                    <a:pt x="5490" y="57"/>
                  </a:lnTo>
                  <a:cubicBezTo>
                    <a:pt x="5490" y="27"/>
                    <a:pt x="5466" y="1"/>
                    <a:pt x="5434" y="1"/>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718;p58">
              <a:extLst>
                <a:ext uri="{FF2B5EF4-FFF2-40B4-BE49-F238E27FC236}">
                  <a16:creationId xmlns:a16="http://schemas.microsoft.com/office/drawing/2014/main" id="{72980F31-8E8D-9043-9901-9D10829B1942}"/>
                </a:ext>
              </a:extLst>
            </p:cNvPr>
            <p:cNvSpPr/>
            <p:nvPr/>
          </p:nvSpPr>
          <p:spPr>
            <a:xfrm>
              <a:off x="6072624" y="1577216"/>
              <a:ext cx="176674" cy="97652"/>
            </a:xfrm>
            <a:custGeom>
              <a:avLst/>
              <a:gdLst/>
              <a:ahLst/>
              <a:cxnLst/>
              <a:rect l="l" t="t" r="r" b="b"/>
              <a:pathLst>
                <a:path w="5500" h="3040" extrusionOk="0">
                  <a:moveTo>
                    <a:pt x="57" y="1"/>
                  </a:moveTo>
                  <a:cubicBezTo>
                    <a:pt x="25" y="1"/>
                    <a:pt x="0" y="27"/>
                    <a:pt x="0" y="57"/>
                  </a:cubicBezTo>
                  <a:lnTo>
                    <a:pt x="0" y="2983"/>
                  </a:lnTo>
                  <a:cubicBezTo>
                    <a:pt x="0" y="3015"/>
                    <a:pt x="25" y="3039"/>
                    <a:pt x="57" y="3039"/>
                  </a:cubicBezTo>
                  <a:lnTo>
                    <a:pt x="5443" y="3039"/>
                  </a:lnTo>
                  <a:cubicBezTo>
                    <a:pt x="5474" y="3039"/>
                    <a:pt x="5500" y="3015"/>
                    <a:pt x="5500" y="2983"/>
                  </a:cubicBezTo>
                  <a:lnTo>
                    <a:pt x="5500" y="2779"/>
                  </a:lnTo>
                  <a:lnTo>
                    <a:pt x="298" y="2779"/>
                  </a:lnTo>
                  <a:cubicBezTo>
                    <a:pt x="277" y="2779"/>
                    <a:pt x="261" y="2761"/>
                    <a:pt x="261" y="2741"/>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19;p58">
              <a:extLst>
                <a:ext uri="{FF2B5EF4-FFF2-40B4-BE49-F238E27FC236}">
                  <a16:creationId xmlns:a16="http://schemas.microsoft.com/office/drawing/2014/main" id="{0D07AA58-C184-A246-A3CD-4B263C74A8CE}"/>
                </a:ext>
              </a:extLst>
            </p:cNvPr>
            <p:cNvSpPr/>
            <p:nvPr/>
          </p:nvSpPr>
          <p:spPr>
            <a:xfrm>
              <a:off x="6038861" y="1763470"/>
              <a:ext cx="244581" cy="76773"/>
            </a:xfrm>
            <a:custGeom>
              <a:avLst/>
              <a:gdLst/>
              <a:ahLst/>
              <a:cxnLst/>
              <a:rect l="l" t="t" r="r" b="b"/>
              <a:pathLst>
                <a:path w="7614" h="2390" extrusionOk="0">
                  <a:moveTo>
                    <a:pt x="269" y="1"/>
                  </a:moveTo>
                  <a:lnTo>
                    <a:pt x="187" y="14"/>
                  </a:lnTo>
                  <a:cubicBezTo>
                    <a:pt x="83" y="14"/>
                    <a:pt x="0" y="98"/>
                    <a:pt x="0" y="200"/>
                  </a:cubicBezTo>
                  <a:lnTo>
                    <a:pt x="32" y="2172"/>
                  </a:lnTo>
                  <a:cubicBezTo>
                    <a:pt x="32" y="2276"/>
                    <a:pt x="116" y="2359"/>
                    <a:pt x="219" y="2359"/>
                  </a:cubicBezTo>
                  <a:lnTo>
                    <a:pt x="7408" y="2389"/>
                  </a:lnTo>
                  <a:cubicBezTo>
                    <a:pt x="7512" y="2389"/>
                    <a:pt x="7595" y="2307"/>
                    <a:pt x="7593" y="2204"/>
                  </a:cubicBezTo>
                  <a:lnTo>
                    <a:pt x="7613" y="2126"/>
                  </a:lnTo>
                  <a:lnTo>
                    <a:pt x="7613" y="1845"/>
                  </a:lnTo>
                  <a:lnTo>
                    <a:pt x="7542" y="280"/>
                  </a:lnTo>
                  <a:cubicBezTo>
                    <a:pt x="7542" y="177"/>
                    <a:pt x="7458" y="93"/>
                    <a:pt x="7356" y="93"/>
                  </a:cubicBezTo>
                  <a:lnTo>
                    <a:pt x="2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720;p58">
              <a:extLst>
                <a:ext uri="{FF2B5EF4-FFF2-40B4-BE49-F238E27FC236}">
                  <a16:creationId xmlns:a16="http://schemas.microsoft.com/office/drawing/2014/main" id="{41E2DF3F-FAA1-7545-A407-01F61B833882}"/>
                </a:ext>
              </a:extLst>
            </p:cNvPr>
            <p:cNvSpPr/>
            <p:nvPr/>
          </p:nvSpPr>
          <p:spPr>
            <a:xfrm>
              <a:off x="6165430" y="1763470"/>
              <a:ext cx="118018" cy="35945"/>
            </a:xfrm>
            <a:custGeom>
              <a:avLst/>
              <a:gdLst/>
              <a:ahLst/>
              <a:cxnLst/>
              <a:rect l="l" t="t" r="r" b="b"/>
              <a:pathLst>
                <a:path w="3674" h="1119" extrusionOk="0">
                  <a:moveTo>
                    <a:pt x="1" y="1"/>
                  </a:moveTo>
                  <a:lnTo>
                    <a:pt x="1" y="1118"/>
                  </a:lnTo>
                  <a:lnTo>
                    <a:pt x="3673" y="1118"/>
                  </a:lnTo>
                  <a:lnTo>
                    <a:pt x="3673" y="187"/>
                  </a:lnTo>
                  <a:cubicBezTo>
                    <a:pt x="3673" y="86"/>
                    <a:pt x="3589" y="1"/>
                    <a:pt x="3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721;p58">
              <a:extLst>
                <a:ext uri="{FF2B5EF4-FFF2-40B4-BE49-F238E27FC236}">
                  <a16:creationId xmlns:a16="http://schemas.microsoft.com/office/drawing/2014/main" id="{2C038E3F-08DB-F840-BDC5-084C15D7C7BE}"/>
                </a:ext>
              </a:extLst>
            </p:cNvPr>
            <p:cNvSpPr/>
            <p:nvPr/>
          </p:nvSpPr>
          <p:spPr>
            <a:xfrm>
              <a:off x="6162603" y="1763470"/>
              <a:ext cx="120845" cy="39703"/>
            </a:xfrm>
            <a:custGeom>
              <a:avLst/>
              <a:gdLst/>
              <a:ahLst/>
              <a:cxnLst/>
              <a:rect l="l" t="t" r="r" b="b"/>
              <a:pathLst>
                <a:path w="3762" h="1236" extrusionOk="0">
                  <a:moveTo>
                    <a:pt x="89" y="1"/>
                  </a:moveTo>
                  <a:lnTo>
                    <a:pt x="0" y="483"/>
                  </a:lnTo>
                  <a:lnTo>
                    <a:pt x="89" y="1120"/>
                  </a:lnTo>
                  <a:lnTo>
                    <a:pt x="1985" y="1235"/>
                  </a:lnTo>
                  <a:lnTo>
                    <a:pt x="3761" y="1120"/>
                  </a:lnTo>
                  <a:lnTo>
                    <a:pt x="3761" y="859"/>
                  </a:lnTo>
                  <a:lnTo>
                    <a:pt x="3761" y="858"/>
                  </a:lnTo>
                  <a:lnTo>
                    <a:pt x="406" y="858"/>
                  </a:lnTo>
                  <a:cubicBezTo>
                    <a:pt x="375" y="858"/>
                    <a:pt x="349" y="831"/>
                    <a:pt x="349" y="801"/>
                  </a:cubicBezTo>
                  <a:lnTo>
                    <a:pt x="34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22;p58">
              <a:extLst>
                <a:ext uri="{FF2B5EF4-FFF2-40B4-BE49-F238E27FC236}">
                  <a16:creationId xmlns:a16="http://schemas.microsoft.com/office/drawing/2014/main" id="{B9EDB8D5-BB60-DE43-9D0D-F461D2BAF1F4}"/>
                </a:ext>
              </a:extLst>
            </p:cNvPr>
            <p:cNvSpPr/>
            <p:nvPr/>
          </p:nvSpPr>
          <p:spPr>
            <a:xfrm>
              <a:off x="6038444" y="1763502"/>
              <a:ext cx="244998" cy="77319"/>
            </a:xfrm>
            <a:custGeom>
              <a:avLst/>
              <a:gdLst/>
              <a:ahLst/>
              <a:cxnLst/>
              <a:rect l="l" t="t" r="r" b="b"/>
              <a:pathLst>
                <a:path w="7627" h="2407" extrusionOk="0">
                  <a:moveTo>
                    <a:pt x="187" y="1"/>
                  </a:moveTo>
                  <a:cubicBezTo>
                    <a:pt x="84" y="1"/>
                    <a:pt x="0" y="85"/>
                    <a:pt x="0" y="188"/>
                  </a:cubicBezTo>
                  <a:lnTo>
                    <a:pt x="0" y="2220"/>
                  </a:lnTo>
                  <a:cubicBezTo>
                    <a:pt x="0" y="2323"/>
                    <a:pt x="84" y="2407"/>
                    <a:pt x="187" y="2407"/>
                  </a:cubicBezTo>
                  <a:lnTo>
                    <a:pt x="456" y="2407"/>
                  </a:lnTo>
                  <a:lnTo>
                    <a:pt x="591" y="2356"/>
                  </a:lnTo>
                  <a:lnTo>
                    <a:pt x="736" y="2407"/>
                  </a:lnTo>
                  <a:lnTo>
                    <a:pt x="1015" y="2407"/>
                  </a:lnTo>
                  <a:lnTo>
                    <a:pt x="1142" y="2356"/>
                  </a:lnTo>
                  <a:lnTo>
                    <a:pt x="1296" y="2407"/>
                  </a:lnTo>
                  <a:lnTo>
                    <a:pt x="1577" y="2407"/>
                  </a:lnTo>
                  <a:lnTo>
                    <a:pt x="1736" y="2356"/>
                  </a:lnTo>
                  <a:lnTo>
                    <a:pt x="1858" y="2407"/>
                  </a:lnTo>
                  <a:lnTo>
                    <a:pt x="2137" y="2407"/>
                  </a:lnTo>
                  <a:lnTo>
                    <a:pt x="2289" y="2356"/>
                  </a:lnTo>
                  <a:lnTo>
                    <a:pt x="2416" y="2407"/>
                  </a:lnTo>
                  <a:lnTo>
                    <a:pt x="2697" y="2407"/>
                  </a:lnTo>
                  <a:lnTo>
                    <a:pt x="2842" y="2356"/>
                  </a:lnTo>
                  <a:lnTo>
                    <a:pt x="2975" y="2407"/>
                  </a:lnTo>
                  <a:lnTo>
                    <a:pt x="7440" y="2407"/>
                  </a:lnTo>
                  <a:cubicBezTo>
                    <a:pt x="7542" y="2407"/>
                    <a:pt x="7626" y="2323"/>
                    <a:pt x="7626" y="2220"/>
                  </a:cubicBezTo>
                  <a:lnTo>
                    <a:pt x="7626" y="2126"/>
                  </a:lnTo>
                  <a:lnTo>
                    <a:pt x="355" y="2126"/>
                  </a:lnTo>
                  <a:cubicBezTo>
                    <a:pt x="313" y="2126"/>
                    <a:pt x="281" y="2094"/>
                    <a:pt x="281" y="2052"/>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723;p58">
              <a:extLst>
                <a:ext uri="{FF2B5EF4-FFF2-40B4-BE49-F238E27FC236}">
                  <a16:creationId xmlns:a16="http://schemas.microsoft.com/office/drawing/2014/main" id="{58155B4A-D673-4C48-AD34-35116D34B62C}"/>
                </a:ext>
              </a:extLst>
            </p:cNvPr>
            <p:cNvSpPr/>
            <p:nvPr/>
          </p:nvSpPr>
          <p:spPr>
            <a:xfrm>
              <a:off x="6165430" y="1799417"/>
              <a:ext cx="118018" cy="23385"/>
            </a:xfrm>
            <a:custGeom>
              <a:avLst/>
              <a:gdLst/>
              <a:ahLst/>
              <a:cxnLst/>
              <a:rect l="l" t="t" r="r" b="b"/>
              <a:pathLst>
                <a:path w="3674" h="728" extrusionOk="0">
                  <a:moveTo>
                    <a:pt x="1" y="1"/>
                  </a:moveTo>
                  <a:lnTo>
                    <a:pt x="1" y="727"/>
                  </a:lnTo>
                  <a:lnTo>
                    <a:pt x="3673" y="727"/>
                  </a:lnTo>
                  <a:lnTo>
                    <a:pt x="3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724;p58">
              <a:extLst>
                <a:ext uri="{FF2B5EF4-FFF2-40B4-BE49-F238E27FC236}">
                  <a16:creationId xmlns:a16="http://schemas.microsoft.com/office/drawing/2014/main" id="{3CE6F942-B5B5-0C41-8D30-BAB1D140B3B9}"/>
                </a:ext>
              </a:extLst>
            </p:cNvPr>
            <p:cNvSpPr/>
            <p:nvPr/>
          </p:nvSpPr>
          <p:spPr>
            <a:xfrm>
              <a:off x="6172048" y="1805938"/>
              <a:ext cx="104880" cy="10311"/>
            </a:xfrm>
            <a:custGeom>
              <a:avLst/>
              <a:gdLst/>
              <a:ahLst/>
              <a:cxnLst/>
              <a:rect l="l" t="t" r="r" b="b"/>
              <a:pathLst>
                <a:path w="3265" h="321" extrusionOk="0">
                  <a:moveTo>
                    <a:pt x="38" y="0"/>
                  </a:moveTo>
                  <a:cubicBezTo>
                    <a:pt x="16" y="0"/>
                    <a:pt x="0" y="18"/>
                    <a:pt x="0" y="38"/>
                  </a:cubicBezTo>
                  <a:lnTo>
                    <a:pt x="0" y="282"/>
                  </a:lnTo>
                  <a:cubicBezTo>
                    <a:pt x="0" y="304"/>
                    <a:pt x="16" y="320"/>
                    <a:pt x="38" y="320"/>
                  </a:cubicBezTo>
                  <a:lnTo>
                    <a:pt x="3226" y="320"/>
                  </a:lnTo>
                  <a:cubicBezTo>
                    <a:pt x="3247" y="320"/>
                    <a:pt x="3265" y="303"/>
                    <a:pt x="3265" y="282"/>
                  </a:cubicBezTo>
                  <a:lnTo>
                    <a:pt x="3265" y="38"/>
                  </a:lnTo>
                  <a:cubicBezTo>
                    <a:pt x="3265" y="16"/>
                    <a:pt x="3246" y="0"/>
                    <a:pt x="322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25;p58">
              <a:extLst>
                <a:ext uri="{FF2B5EF4-FFF2-40B4-BE49-F238E27FC236}">
                  <a16:creationId xmlns:a16="http://schemas.microsoft.com/office/drawing/2014/main" id="{D0AB0455-A6E8-5E41-8DDF-8E2684AA0ACE}"/>
                </a:ext>
              </a:extLst>
            </p:cNvPr>
            <p:cNvSpPr/>
            <p:nvPr/>
          </p:nvSpPr>
          <p:spPr>
            <a:xfrm>
              <a:off x="6099576" y="1722512"/>
              <a:ext cx="20687" cy="8994"/>
            </a:xfrm>
            <a:custGeom>
              <a:avLst/>
              <a:gdLst/>
              <a:ahLst/>
              <a:cxnLst/>
              <a:rect l="l" t="t" r="r" b="b"/>
              <a:pathLst>
                <a:path w="644" h="280" extrusionOk="0">
                  <a:moveTo>
                    <a:pt x="140" y="0"/>
                  </a:moveTo>
                  <a:cubicBezTo>
                    <a:pt x="65" y="0"/>
                    <a:pt x="1" y="62"/>
                    <a:pt x="1" y="139"/>
                  </a:cubicBezTo>
                  <a:cubicBezTo>
                    <a:pt x="1" y="216"/>
                    <a:pt x="63" y="280"/>
                    <a:pt x="140" y="280"/>
                  </a:cubicBezTo>
                  <a:lnTo>
                    <a:pt x="503" y="280"/>
                  </a:lnTo>
                  <a:cubicBezTo>
                    <a:pt x="581" y="280"/>
                    <a:pt x="644" y="217"/>
                    <a:pt x="644" y="139"/>
                  </a:cubicBezTo>
                  <a:cubicBezTo>
                    <a:pt x="644" y="64"/>
                    <a:pt x="581" y="0"/>
                    <a:pt x="50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726;p58">
              <a:extLst>
                <a:ext uri="{FF2B5EF4-FFF2-40B4-BE49-F238E27FC236}">
                  <a16:creationId xmlns:a16="http://schemas.microsoft.com/office/drawing/2014/main" id="{07EB845A-9D3A-7F45-907C-F2C033134CF4}"/>
                </a:ext>
              </a:extLst>
            </p:cNvPr>
            <p:cNvSpPr/>
            <p:nvPr/>
          </p:nvSpPr>
          <p:spPr>
            <a:xfrm>
              <a:off x="6051968" y="1722512"/>
              <a:ext cx="38611" cy="8994"/>
            </a:xfrm>
            <a:custGeom>
              <a:avLst/>
              <a:gdLst/>
              <a:ahLst/>
              <a:cxnLst/>
              <a:rect l="l" t="t" r="r" b="b"/>
              <a:pathLst>
                <a:path w="1202" h="280" extrusionOk="0">
                  <a:moveTo>
                    <a:pt x="139" y="0"/>
                  </a:moveTo>
                  <a:cubicBezTo>
                    <a:pt x="64" y="0"/>
                    <a:pt x="0" y="62"/>
                    <a:pt x="0" y="139"/>
                  </a:cubicBezTo>
                  <a:cubicBezTo>
                    <a:pt x="0" y="216"/>
                    <a:pt x="63" y="280"/>
                    <a:pt x="139" y="280"/>
                  </a:cubicBezTo>
                  <a:lnTo>
                    <a:pt x="1063" y="280"/>
                  </a:lnTo>
                  <a:cubicBezTo>
                    <a:pt x="1141" y="280"/>
                    <a:pt x="1202" y="217"/>
                    <a:pt x="1202" y="139"/>
                  </a:cubicBezTo>
                  <a:cubicBezTo>
                    <a:pt x="1202" y="64"/>
                    <a:pt x="1141" y="0"/>
                    <a:pt x="10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727;p58">
              <a:extLst>
                <a:ext uri="{FF2B5EF4-FFF2-40B4-BE49-F238E27FC236}">
                  <a16:creationId xmlns:a16="http://schemas.microsoft.com/office/drawing/2014/main" id="{84B25752-F8E3-2748-891A-2F283ABBE8D1}"/>
                </a:ext>
              </a:extLst>
            </p:cNvPr>
            <p:cNvSpPr/>
            <p:nvPr/>
          </p:nvSpPr>
          <p:spPr>
            <a:xfrm>
              <a:off x="6207063" y="1722512"/>
              <a:ext cx="8994" cy="8962"/>
            </a:xfrm>
            <a:custGeom>
              <a:avLst/>
              <a:gdLst/>
              <a:ahLst/>
              <a:cxnLst/>
              <a:rect l="l" t="t" r="r" b="b"/>
              <a:pathLst>
                <a:path w="280" h="279" extrusionOk="0">
                  <a:moveTo>
                    <a:pt x="139" y="0"/>
                  </a:moveTo>
                  <a:cubicBezTo>
                    <a:pt x="63" y="0"/>
                    <a:pt x="0" y="62"/>
                    <a:pt x="0" y="139"/>
                  </a:cubicBezTo>
                  <a:cubicBezTo>
                    <a:pt x="0" y="216"/>
                    <a:pt x="63" y="278"/>
                    <a:pt x="139" y="278"/>
                  </a:cubicBezTo>
                  <a:cubicBezTo>
                    <a:pt x="217" y="278"/>
                    <a:pt x="280" y="216"/>
                    <a:pt x="280" y="139"/>
                  </a:cubicBezTo>
                  <a:cubicBezTo>
                    <a:pt x="280" y="62"/>
                    <a:pt x="217"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28;p58">
              <a:extLst>
                <a:ext uri="{FF2B5EF4-FFF2-40B4-BE49-F238E27FC236}">
                  <a16:creationId xmlns:a16="http://schemas.microsoft.com/office/drawing/2014/main" id="{DBD18D65-5182-A046-843F-C382A118A61A}"/>
                </a:ext>
              </a:extLst>
            </p:cNvPr>
            <p:cNvSpPr/>
            <p:nvPr/>
          </p:nvSpPr>
          <p:spPr>
            <a:xfrm>
              <a:off x="6225052" y="1722512"/>
              <a:ext cx="8962" cy="8962"/>
            </a:xfrm>
            <a:custGeom>
              <a:avLst/>
              <a:gdLst/>
              <a:ahLst/>
              <a:cxnLst/>
              <a:rect l="l" t="t" r="r" b="b"/>
              <a:pathLst>
                <a:path w="279" h="279" extrusionOk="0">
                  <a:moveTo>
                    <a:pt x="140" y="0"/>
                  </a:moveTo>
                  <a:cubicBezTo>
                    <a:pt x="63" y="0"/>
                    <a:pt x="1" y="62"/>
                    <a:pt x="1" y="139"/>
                  </a:cubicBezTo>
                  <a:cubicBezTo>
                    <a:pt x="1" y="216"/>
                    <a:pt x="63" y="278"/>
                    <a:pt x="140" y="278"/>
                  </a:cubicBezTo>
                  <a:cubicBezTo>
                    <a:pt x="216" y="278"/>
                    <a:pt x="279" y="216"/>
                    <a:pt x="279" y="139"/>
                  </a:cubicBezTo>
                  <a:cubicBezTo>
                    <a:pt x="279" y="62"/>
                    <a:pt x="216"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729;p58">
              <a:extLst>
                <a:ext uri="{FF2B5EF4-FFF2-40B4-BE49-F238E27FC236}">
                  <a16:creationId xmlns:a16="http://schemas.microsoft.com/office/drawing/2014/main" id="{A645E229-FC40-A24D-9878-BAC80A9E9CFB}"/>
                </a:ext>
              </a:extLst>
            </p:cNvPr>
            <p:cNvSpPr/>
            <p:nvPr/>
          </p:nvSpPr>
          <p:spPr>
            <a:xfrm>
              <a:off x="6243010" y="1722512"/>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730;p58">
              <a:extLst>
                <a:ext uri="{FF2B5EF4-FFF2-40B4-BE49-F238E27FC236}">
                  <a16:creationId xmlns:a16="http://schemas.microsoft.com/office/drawing/2014/main" id="{76DE4C60-BFB5-4449-AB06-E26426DD0004}"/>
                </a:ext>
              </a:extLst>
            </p:cNvPr>
            <p:cNvSpPr/>
            <p:nvPr/>
          </p:nvSpPr>
          <p:spPr>
            <a:xfrm>
              <a:off x="6260967" y="1722512"/>
              <a:ext cx="8962" cy="8962"/>
            </a:xfrm>
            <a:custGeom>
              <a:avLst/>
              <a:gdLst/>
              <a:ahLst/>
              <a:cxnLst/>
              <a:rect l="l" t="t" r="r" b="b"/>
              <a:pathLst>
                <a:path w="279" h="279" extrusionOk="0">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731;p58">
              <a:extLst>
                <a:ext uri="{FF2B5EF4-FFF2-40B4-BE49-F238E27FC236}">
                  <a16:creationId xmlns:a16="http://schemas.microsoft.com/office/drawing/2014/main" id="{53241133-5CD0-4645-90D4-E6C4294AB40C}"/>
                </a:ext>
              </a:extLst>
            </p:cNvPr>
            <p:cNvSpPr/>
            <p:nvPr/>
          </p:nvSpPr>
          <p:spPr>
            <a:xfrm>
              <a:off x="6178922" y="1777059"/>
              <a:ext cx="8994" cy="8962"/>
            </a:xfrm>
            <a:custGeom>
              <a:avLst/>
              <a:gdLst/>
              <a:ahLst/>
              <a:cxnLst/>
              <a:rect l="l" t="t" r="r" b="b"/>
              <a:pathLst>
                <a:path w="280" h="279" extrusionOk="0">
                  <a:moveTo>
                    <a:pt x="141" y="0"/>
                  </a:moveTo>
                  <a:cubicBezTo>
                    <a:pt x="63" y="0"/>
                    <a:pt x="1" y="62"/>
                    <a:pt x="1" y="139"/>
                  </a:cubicBezTo>
                  <a:cubicBezTo>
                    <a:pt x="1" y="216"/>
                    <a:pt x="63" y="278"/>
                    <a:pt x="141" y="278"/>
                  </a:cubicBezTo>
                  <a:cubicBezTo>
                    <a:pt x="218" y="278"/>
                    <a:pt x="280" y="216"/>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732;p58">
              <a:extLst>
                <a:ext uri="{FF2B5EF4-FFF2-40B4-BE49-F238E27FC236}">
                  <a16:creationId xmlns:a16="http://schemas.microsoft.com/office/drawing/2014/main" id="{39F708F8-4FB1-5E4B-A584-4EEED82B3907}"/>
                </a:ext>
              </a:extLst>
            </p:cNvPr>
            <p:cNvSpPr/>
            <p:nvPr/>
          </p:nvSpPr>
          <p:spPr>
            <a:xfrm>
              <a:off x="6196880" y="1777059"/>
              <a:ext cx="73111" cy="8962"/>
            </a:xfrm>
            <a:custGeom>
              <a:avLst/>
              <a:gdLst/>
              <a:ahLst/>
              <a:cxnLst/>
              <a:rect l="l" t="t" r="r" b="b"/>
              <a:pathLst>
                <a:path w="2276" h="279" extrusionOk="0">
                  <a:moveTo>
                    <a:pt x="141" y="0"/>
                  </a:moveTo>
                  <a:cubicBezTo>
                    <a:pt x="64" y="0"/>
                    <a:pt x="0" y="61"/>
                    <a:pt x="0" y="139"/>
                  </a:cubicBezTo>
                  <a:cubicBezTo>
                    <a:pt x="0" y="214"/>
                    <a:pt x="63" y="278"/>
                    <a:pt x="141" y="278"/>
                  </a:cubicBezTo>
                  <a:lnTo>
                    <a:pt x="2134" y="278"/>
                  </a:lnTo>
                  <a:cubicBezTo>
                    <a:pt x="2212" y="278"/>
                    <a:pt x="2276" y="217"/>
                    <a:pt x="2275" y="139"/>
                  </a:cubicBezTo>
                  <a:cubicBezTo>
                    <a:pt x="2275" y="62"/>
                    <a:pt x="2212" y="0"/>
                    <a:pt x="21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733;p58">
              <a:extLst>
                <a:ext uri="{FF2B5EF4-FFF2-40B4-BE49-F238E27FC236}">
                  <a16:creationId xmlns:a16="http://schemas.microsoft.com/office/drawing/2014/main" id="{1EE89CB4-D5F9-0247-B2E8-F9CE4315BF6C}"/>
                </a:ext>
              </a:extLst>
            </p:cNvPr>
            <p:cNvSpPr/>
            <p:nvPr/>
          </p:nvSpPr>
          <p:spPr>
            <a:xfrm>
              <a:off x="6056369" y="1781460"/>
              <a:ext cx="18085" cy="18021"/>
            </a:xfrm>
            <a:custGeom>
              <a:avLst/>
              <a:gdLst/>
              <a:ahLst/>
              <a:cxnLst/>
              <a:rect l="l" t="t" r="r" b="b"/>
              <a:pathLst>
                <a:path w="563" h="561" extrusionOk="0">
                  <a:moveTo>
                    <a:pt x="40" y="1"/>
                  </a:moveTo>
                  <a:cubicBezTo>
                    <a:pt x="18" y="1"/>
                    <a:pt x="1" y="18"/>
                    <a:pt x="1" y="38"/>
                  </a:cubicBezTo>
                  <a:lnTo>
                    <a:pt x="1" y="523"/>
                  </a:lnTo>
                  <a:cubicBezTo>
                    <a:pt x="1" y="545"/>
                    <a:pt x="20" y="561"/>
                    <a:pt x="40" y="561"/>
                  </a:cubicBezTo>
                  <a:lnTo>
                    <a:pt x="525" y="561"/>
                  </a:lnTo>
                  <a:cubicBezTo>
                    <a:pt x="545" y="561"/>
                    <a:pt x="563" y="544"/>
                    <a:pt x="563" y="523"/>
                  </a:cubicBezTo>
                  <a:lnTo>
                    <a:pt x="563" y="38"/>
                  </a:lnTo>
                  <a:cubicBezTo>
                    <a:pt x="563" y="17"/>
                    <a:pt x="544" y="1"/>
                    <a:pt x="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734;p58">
              <a:extLst>
                <a:ext uri="{FF2B5EF4-FFF2-40B4-BE49-F238E27FC236}">
                  <a16:creationId xmlns:a16="http://schemas.microsoft.com/office/drawing/2014/main" id="{66CB34ED-C29E-534A-9D04-DE5EFD6FC708}"/>
                </a:ext>
              </a:extLst>
            </p:cNvPr>
            <p:cNvSpPr/>
            <p:nvPr/>
          </p:nvSpPr>
          <p:spPr>
            <a:xfrm>
              <a:off x="6129548" y="1763470"/>
              <a:ext cx="35913" cy="35977"/>
            </a:xfrm>
            <a:custGeom>
              <a:avLst/>
              <a:gdLst/>
              <a:ahLst/>
              <a:cxnLst/>
              <a:rect l="l" t="t" r="r" b="b"/>
              <a:pathLst>
                <a:path w="1118" h="1120" extrusionOk="0">
                  <a:moveTo>
                    <a:pt x="0" y="1"/>
                  </a:moveTo>
                  <a:lnTo>
                    <a:pt x="0" y="1046"/>
                  </a:lnTo>
                  <a:cubicBezTo>
                    <a:pt x="0" y="1086"/>
                    <a:pt x="32" y="1120"/>
                    <a:pt x="74" y="1120"/>
                  </a:cubicBezTo>
                  <a:lnTo>
                    <a:pt x="1118" y="1120"/>
                  </a:lnTo>
                  <a:lnTo>
                    <a:pt x="11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735;p58">
              <a:extLst>
                <a:ext uri="{FF2B5EF4-FFF2-40B4-BE49-F238E27FC236}">
                  <a16:creationId xmlns:a16="http://schemas.microsoft.com/office/drawing/2014/main" id="{DA3B19DA-3AD6-8C4C-9C5B-F6B3A3C13D6E}"/>
                </a:ext>
              </a:extLst>
            </p:cNvPr>
            <p:cNvSpPr/>
            <p:nvPr/>
          </p:nvSpPr>
          <p:spPr>
            <a:xfrm>
              <a:off x="6071178" y="1817728"/>
              <a:ext cx="8962" cy="23064"/>
            </a:xfrm>
            <a:custGeom>
              <a:avLst/>
              <a:gdLst/>
              <a:ahLst/>
              <a:cxnLst/>
              <a:rect l="l" t="t" r="r" b="b"/>
              <a:pathLst>
                <a:path w="279" h="718" extrusionOk="0">
                  <a:moveTo>
                    <a:pt x="139" y="1"/>
                  </a:moveTo>
                  <a:cubicBezTo>
                    <a:pt x="63" y="1"/>
                    <a:pt x="0" y="62"/>
                    <a:pt x="0" y="140"/>
                  </a:cubicBezTo>
                  <a:lnTo>
                    <a:pt x="0" y="717"/>
                  </a:lnTo>
                  <a:lnTo>
                    <a:pt x="139" y="674"/>
                  </a:lnTo>
                  <a:lnTo>
                    <a:pt x="278" y="717"/>
                  </a:lnTo>
                  <a:lnTo>
                    <a:pt x="278" y="140"/>
                  </a:lnTo>
                  <a:cubicBezTo>
                    <a:pt x="278"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736;p58">
              <a:extLst>
                <a:ext uri="{FF2B5EF4-FFF2-40B4-BE49-F238E27FC236}">
                  <a16:creationId xmlns:a16="http://schemas.microsoft.com/office/drawing/2014/main" id="{2735EDE1-C1B4-C946-99F3-5CA73E508662}"/>
                </a:ext>
              </a:extLst>
            </p:cNvPr>
            <p:cNvSpPr/>
            <p:nvPr/>
          </p:nvSpPr>
          <p:spPr>
            <a:xfrm>
              <a:off x="6089135" y="1817728"/>
              <a:ext cx="8994" cy="23064"/>
            </a:xfrm>
            <a:custGeom>
              <a:avLst/>
              <a:gdLst/>
              <a:ahLst/>
              <a:cxnLst/>
              <a:rect l="l" t="t" r="r" b="b"/>
              <a:pathLst>
                <a:path w="280" h="718" extrusionOk="0">
                  <a:moveTo>
                    <a:pt x="139" y="1"/>
                  </a:moveTo>
                  <a:cubicBezTo>
                    <a:pt x="64" y="1"/>
                    <a:pt x="0" y="62"/>
                    <a:pt x="0" y="140"/>
                  </a:cubicBezTo>
                  <a:lnTo>
                    <a:pt x="0" y="717"/>
                  </a:lnTo>
                  <a:lnTo>
                    <a:pt x="125" y="670"/>
                  </a:lnTo>
                  <a:lnTo>
                    <a:pt x="280" y="717"/>
                  </a:lnTo>
                  <a:lnTo>
                    <a:pt x="280" y="140"/>
                  </a:lnTo>
                  <a:cubicBezTo>
                    <a:pt x="280"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37;p58">
              <a:extLst>
                <a:ext uri="{FF2B5EF4-FFF2-40B4-BE49-F238E27FC236}">
                  <a16:creationId xmlns:a16="http://schemas.microsoft.com/office/drawing/2014/main" id="{31212EAB-1886-FD48-B4D5-A15F202B65C9}"/>
                </a:ext>
              </a:extLst>
            </p:cNvPr>
            <p:cNvSpPr/>
            <p:nvPr/>
          </p:nvSpPr>
          <p:spPr>
            <a:xfrm>
              <a:off x="6107061" y="1817728"/>
              <a:ext cx="9026" cy="23064"/>
            </a:xfrm>
            <a:custGeom>
              <a:avLst/>
              <a:gdLst/>
              <a:ahLst/>
              <a:cxnLst/>
              <a:rect l="l" t="t" r="r" b="b"/>
              <a:pathLst>
                <a:path w="281" h="718" extrusionOk="0">
                  <a:moveTo>
                    <a:pt x="140" y="1"/>
                  </a:moveTo>
                  <a:cubicBezTo>
                    <a:pt x="65" y="1"/>
                    <a:pt x="1" y="62"/>
                    <a:pt x="1" y="140"/>
                  </a:cubicBezTo>
                  <a:lnTo>
                    <a:pt x="1" y="717"/>
                  </a:lnTo>
                  <a:lnTo>
                    <a:pt x="140" y="678"/>
                  </a:lnTo>
                  <a:lnTo>
                    <a:pt x="280" y="717"/>
                  </a:lnTo>
                  <a:lnTo>
                    <a:pt x="280" y="140"/>
                  </a:lnTo>
                  <a:cubicBezTo>
                    <a:pt x="280" y="62"/>
                    <a:pt x="217"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738;p58">
              <a:extLst>
                <a:ext uri="{FF2B5EF4-FFF2-40B4-BE49-F238E27FC236}">
                  <a16:creationId xmlns:a16="http://schemas.microsoft.com/office/drawing/2014/main" id="{AB7EDD92-1595-F94E-8C46-8A39E0838EA8}"/>
                </a:ext>
              </a:extLst>
            </p:cNvPr>
            <p:cNvSpPr/>
            <p:nvPr/>
          </p:nvSpPr>
          <p:spPr>
            <a:xfrm>
              <a:off x="6125082" y="1817728"/>
              <a:ext cx="8962" cy="23064"/>
            </a:xfrm>
            <a:custGeom>
              <a:avLst/>
              <a:gdLst/>
              <a:ahLst/>
              <a:cxnLst/>
              <a:rect l="l" t="t" r="r" b="b"/>
              <a:pathLst>
                <a:path w="279" h="718" extrusionOk="0">
                  <a:moveTo>
                    <a:pt x="139" y="1"/>
                  </a:moveTo>
                  <a:cubicBezTo>
                    <a:pt x="62" y="1"/>
                    <a:pt x="0" y="62"/>
                    <a:pt x="0" y="140"/>
                  </a:cubicBezTo>
                  <a:lnTo>
                    <a:pt x="0" y="717"/>
                  </a:lnTo>
                  <a:lnTo>
                    <a:pt x="139" y="674"/>
                  </a:lnTo>
                  <a:lnTo>
                    <a:pt x="278" y="717"/>
                  </a:lnTo>
                  <a:lnTo>
                    <a:pt x="278" y="140"/>
                  </a:lnTo>
                  <a:cubicBezTo>
                    <a:pt x="278" y="62"/>
                    <a:pt x="214"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739;p58">
              <a:extLst>
                <a:ext uri="{FF2B5EF4-FFF2-40B4-BE49-F238E27FC236}">
                  <a16:creationId xmlns:a16="http://schemas.microsoft.com/office/drawing/2014/main" id="{B3DB04E8-013D-5945-970E-0EF89FB3A890}"/>
                </a:ext>
              </a:extLst>
            </p:cNvPr>
            <p:cNvSpPr/>
            <p:nvPr/>
          </p:nvSpPr>
          <p:spPr>
            <a:xfrm>
              <a:off x="6053124" y="1817728"/>
              <a:ext cx="9059" cy="23064"/>
            </a:xfrm>
            <a:custGeom>
              <a:avLst/>
              <a:gdLst/>
              <a:ahLst/>
              <a:cxnLst/>
              <a:rect l="l" t="t" r="r" b="b"/>
              <a:pathLst>
                <a:path w="282" h="718" extrusionOk="0">
                  <a:moveTo>
                    <a:pt x="141" y="1"/>
                  </a:moveTo>
                  <a:cubicBezTo>
                    <a:pt x="64" y="1"/>
                    <a:pt x="1" y="62"/>
                    <a:pt x="1" y="140"/>
                  </a:cubicBezTo>
                  <a:lnTo>
                    <a:pt x="1" y="717"/>
                  </a:lnTo>
                  <a:lnTo>
                    <a:pt x="134" y="683"/>
                  </a:lnTo>
                  <a:lnTo>
                    <a:pt x="281" y="717"/>
                  </a:lnTo>
                  <a:lnTo>
                    <a:pt x="281" y="140"/>
                  </a:lnTo>
                  <a:cubicBezTo>
                    <a:pt x="281" y="62"/>
                    <a:pt x="216"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40;p58">
              <a:extLst>
                <a:ext uri="{FF2B5EF4-FFF2-40B4-BE49-F238E27FC236}">
                  <a16:creationId xmlns:a16="http://schemas.microsoft.com/office/drawing/2014/main" id="{DB364754-A648-694D-86B9-77D626B3EC14}"/>
                </a:ext>
              </a:extLst>
            </p:cNvPr>
            <p:cNvSpPr/>
            <p:nvPr/>
          </p:nvSpPr>
          <p:spPr>
            <a:xfrm>
              <a:off x="6071114" y="1831798"/>
              <a:ext cx="9026" cy="9026"/>
            </a:xfrm>
            <a:custGeom>
              <a:avLst/>
              <a:gdLst/>
              <a:ahLst/>
              <a:cxnLst/>
              <a:rect l="l" t="t" r="r" b="b"/>
              <a:pathLst>
                <a:path w="281" h="281" extrusionOk="0">
                  <a:moveTo>
                    <a:pt x="1" y="0"/>
                  </a:moveTo>
                  <a:lnTo>
                    <a:pt x="1"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41;p58">
              <a:extLst>
                <a:ext uri="{FF2B5EF4-FFF2-40B4-BE49-F238E27FC236}">
                  <a16:creationId xmlns:a16="http://schemas.microsoft.com/office/drawing/2014/main" id="{9E1ABBCD-C74C-9741-A9C4-B8795369712B}"/>
                </a:ext>
              </a:extLst>
            </p:cNvPr>
            <p:cNvSpPr/>
            <p:nvPr/>
          </p:nvSpPr>
          <p:spPr>
            <a:xfrm>
              <a:off x="608907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42;p58">
              <a:extLst>
                <a:ext uri="{FF2B5EF4-FFF2-40B4-BE49-F238E27FC236}">
                  <a16:creationId xmlns:a16="http://schemas.microsoft.com/office/drawing/2014/main" id="{CFD76150-16F4-3242-949C-100CCACF7BE6}"/>
                </a:ext>
              </a:extLst>
            </p:cNvPr>
            <p:cNvSpPr/>
            <p:nvPr/>
          </p:nvSpPr>
          <p:spPr>
            <a:xfrm>
              <a:off x="610706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43;p58">
              <a:extLst>
                <a:ext uri="{FF2B5EF4-FFF2-40B4-BE49-F238E27FC236}">
                  <a16:creationId xmlns:a16="http://schemas.microsoft.com/office/drawing/2014/main" id="{C2850F3E-128F-294E-BF96-5BCBB6F194D1}"/>
                </a:ext>
              </a:extLst>
            </p:cNvPr>
            <p:cNvSpPr/>
            <p:nvPr/>
          </p:nvSpPr>
          <p:spPr>
            <a:xfrm>
              <a:off x="6125082" y="1831798"/>
              <a:ext cx="8994" cy="9026"/>
            </a:xfrm>
            <a:custGeom>
              <a:avLst/>
              <a:gdLst/>
              <a:ahLst/>
              <a:cxnLst/>
              <a:rect l="l" t="t" r="r" b="b"/>
              <a:pathLst>
                <a:path w="280" h="281" extrusionOk="0">
                  <a:moveTo>
                    <a:pt x="0" y="0"/>
                  </a:moveTo>
                  <a:lnTo>
                    <a:pt x="0"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744;p58">
              <a:extLst>
                <a:ext uri="{FF2B5EF4-FFF2-40B4-BE49-F238E27FC236}">
                  <a16:creationId xmlns:a16="http://schemas.microsoft.com/office/drawing/2014/main" id="{4ABCF8A3-6DD8-E84E-B0EA-CDA5377A600A}"/>
                </a:ext>
              </a:extLst>
            </p:cNvPr>
            <p:cNvSpPr/>
            <p:nvPr/>
          </p:nvSpPr>
          <p:spPr>
            <a:xfrm>
              <a:off x="6053124" y="1831798"/>
              <a:ext cx="9059" cy="9026"/>
            </a:xfrm>
            <a:custGeom>
              <a:avLst/>
              <a:gdLst/>
              <a:ahLst/>
              <a:cxnLst/>
              <a:rect l="l" t="t" r="r" b="b"/>
              <a:pathLst>
                <a:path w="282" h="281" extrusionOk="0">
                  <a:moveTo>
                    <a:pt x="1" y="0"/>
                  </a:moveTo>
                  <a:lnTo>
                    <a:pt x="1" y="281"/>
                  </a:lnTo>
                  <a:lnTo>
                    <a:pt x="281" y="281"/>
                  </a:ln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745;p58">
              <a:extLst>
                <a:ext uri="{FF2B5EF4-FFF2-40B4-BE49-F238E27FC236}">
                  <a16:creationId xmlns:a16="http://schemas.microsoft.com/office/drawing/2014/main" id="{2A58945C-07BB-CD4C-8042-047463A9AF7D}"/>
                </a:ext>
              </a:extLst>
            </p:cNvPr>
            <p:cNvSpPr/>
            <p:nvPr/>
          </p:nvSpPr>
          <p:spPr>
            <a:xfrm>
              <a:off x="6087915"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46;p58">
              <a:extLst>
                <a:ext uri="{FF2B5EF4-FFF2-40B4-BE49-F238E27FC236}">
                  <a16:creationId xmlns:a16="http://schemas.microsoft.com/office/drawing/2014/main" id="{5EEA1F40-43BE-3146-9731-A665B0407A38}"/>
                </a:ext>
              </a:extLst>
            </p:cNvPr>
            <p:cNvSpPr/>
            <p:nvPr/>
          </p:nvSpPr>
          <p:spPr>
            <a:xfrm>
              <a:off x="6105872"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747;p58">
              <a:extLst>
                <a:ext uri="{FF2B5EF4-FFF2-40B4-BE49-F238E27FC236}">
                  <a16:creationId xmlns:a16="http://schemas.microsoft.com/office/drawing/2014/main" id="{918B5CFC-6E05-B04E-BA01-D4E658EED1FA}"/>
                </a:ext>
              </a:extLst>
            </p:cNvPr>
            <p:cNvSpPr/>
            <p:nvPr/>
          </p:nvSpPr>
          <p:spPr>
            <a:xfrm>
              <a:off x="6190905" y="1648563"/>
              <a:ext cx="8962" cy="8994"/>
            </a:xfrm>
            <a:custGeom>
              <a:avLst/>
              <a:gdLst/>
              <a:ahLst/>
              <a:cxnLst/>
              <a:rect l="l" t="t" r="r" b="b"/>
              <a:pathLst>
                <a:path w="279" h="280" extrusionOk="0">
                  <a:moveTo>
                    <a:pt x="140" y="0"/>
                  </a:moveTo>
                  <a:cubicBezTo>
                    <a:pt x="63" y="0"/>
                    <a:pt x="1" y="63"/>
                    <a:pt x="1" y="139"/>
                  </a:cubicBezTo>
                  <a:cubicBezTo>
                    <a:pt x="1" y="216"/>
                    <a:pt x="63" y="280"/>
                    <a:pt x="140" y="280"/>
                  </a:cubicBezTo>
                  <a:cubicBezTo>
                    <a:pt x="217" y="280"/>
                    <a:pt x="279" y="216"/>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748;p58">
              <a:extLst>
                <a:ext uri="{FF2B5EF4-FFF2-40B4-BE49-F238E27FC236}">
                  <a16:creationId xmlns:a16="http://schemas.microsoft.com/office/drawing/2014/main" id="{F9F76D9E-C555-D14C-B189-FF2DC1E67816}"/>
                </a:ext>
              </a:extLst>
            </p:cNvPr>
            <p:cNvSpPr/>
            <p:nvPr/>
          </p:nvSpPr>
          <p:spPr>
            <a:xfrm>
              <a:off x="6208862" y="1648563"/>
              <a:ext cx="9026" cy="8994"/>
            </a:xfrm>
            <a:custGeom>
              <a:avLst/>
              <a:gdLst/>
              <a:ahLst/>
              <a:cxnLst/>
              <a:rect l="l" t="t" r="r" b="b"/>
              <a:pathLst>
                <a:path w="281" h="280" extrusionOk="0">
                  <a:moveTo>
                    <a:pt x="140" y="0"/>
                  </a:moveTo>
                  <a:cubicBezTo>
                    <a:pt x="63" y="0"/>
                    <a:pt x="1" y="63"/>
                    <a:pt x="1" y="139"/>
                  </a:cubicBezTo>
                  <a:cubicBezTo>
                    <a:pt x="1" y="216"/>
                    <a:pt x="63" y="280"/>
                    <a:pt x="140" y="280"/>
                  </a:cubicBezTo>
                  <a:cubicBezTo>
                    <a:pt x="216" y="280"/>
                    <a:pt x="280" y="216"/>
                    <a:pt x="280" y="139"/>
                  </a:cubicBezTo>
                  <a:cubicBezTo>
                    <a:pt x="280" y="63"/>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749;p58">
              <a:extLst>
                <a:ext uri="{FF2B5EF4-FFF2-40B4-BE49-F238E27FC236}">
                  <a16:creationId xmlns:a16="http://schemas.microsoft.com/office/drawing/2014/main" id="{C627E178-7171-4840-90BE-CCC005BBEE85}"/>
                </a:ext>
              </a:extLst>
            </p:cNvPr>
            <p:cNvSpPr/>
            <p:nvPr/>
          </p:nvSpPr>
          <p:spPr>
            <a:xfrm>
              <a:off x="6226819" y="1648563"/>
              <a:ext cx="8994" cy="8994"/>
            </a:xfrm>
            <a:custGeom>
              <a:avLst/>
              <a:gdLst/>
              <a:ahLst/>
              <a:cxnLst/>
              <a:rect l="l" t="t" r="r" b="b"/>
              <a:pathLst>
                <a:path w="280" h="280" extrusionOk="0">
                  <a:moveTo>
                    <a:pt x="140" y="0"/>
                  </a:moveTo>
                  <a:cubicBezTo>
                    <a:pt x="63" y="0"/>
                    <a:pt x="1" y="63"/>
                    <a:pt x="1" y="139"/>
                  </a:cubicBezTo>
                  <a:cubicBezTo>
                    <a:pt x="1" y="216"/>
                    <a:pt x="63" y="280"/>
                    <a:pt x="140" y="280"/>
                  </a:cubicBezTo>
                  <a:cubicBezTo>
                    <a:pt x="218" y="280"/>
                    <a:pt x="280" y="216"/>
                    <a:pt x="280" y="139"/>
                  </a:cubicBezTo>
                  <a:cubicBezTo>
                    <a:pt x="280" y="63"/>
                    <a:pt x="218"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750;p58">
              <a:extLst>
                <a:ext uri="{FF2B5EF4-FFF2-40B4-BE49-F238E27FC236}">
                  <a16:creationId xmlns:a16="http://schemas.microsoft.com/office/drawing/2014/main" id="{C582789A-1264-7649-9B62-0C404CB3E573}"/>
                </a:ext>
              </a:extLst>
            </p:cNvPr>
            <p:cNvSpPr/>
            <p:nvPr/>
          </p:nvSpPr>
          <p:spPr>
            <a:xfrm>
              <a:off x="6186118" y="1594659"/>
              <a:ext cx="22775" cy="8994"/>
            </a:xfrm>
            <a:custGeom>
              <a:avLst/>
              <a:gdLst/>
              <a:ahLst/>
              <a:cxnLst/>
              <a:rect l="l" t="t" r="r" b="b"/>
              <a:pathLst>
                <a:path w="709" h="280" extrusionOk="0">
                  <a:moveTo>
                    <a:pt x="140" y="1"/>
                  </a:moveTo>
                  <a:cubicBezTo>
                    <a:pt x="65" y="1"/>
                    <a:pt x="1" y="64"/>
                    <a:pt x="1" y="141"/>
                  </a:cubicBezTo>
                  <a:cubicBezTo>
                    <a:pt x="1" y="216"/>
                    <a:pt x="63" y="280"/>
                    <a:pt x="140" y="280"/>
                  </a:cubicBezTo>
                  <a:lnTo>
                    <a:pt x="570" y="280"/>
                  </a:lnTo>
                  <a:cubicBezTo>
                    <a:pt x="645" y="280"/>
                    <a:pt x="709" y="216"/>
                    <a:pt x="709" y="141"/>
                  </a:cubicBezTo>
                  <a:cubicBezTo>
                    <a:pt x="709" y="64"/>
                    <a:pt x="647" y="1"/>
                    <a:pt x="5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751;p58">
              <a:extLst>
                <a:ext uri="{FF2B5EF4-FFF2-40B4-BE49-F238E27FC236}">
                  <a16:creationId xmlns:a16="http://schemas.microsoft.com/office/drawing/2014/main" id="{DE485DCC-FA4E-3E44-8AB5-00B316763814}"/>
                </a:ext>
              </a:extLst>
            </p:cNvPr>
            <p:cNvSpPr/>
            <p:nvPr/>
          </p:nvSpPr>
          <p:spPr>
            <a:xfrm>
              <a:off x="6113068" y="1594659"/>
              <a:ext cx="64020" cy="8994"/>
            </a:xfrm>
            <a:custGeom>
              <a:avLst/>
              <a:gdLst/>
              <a:ahLst/>
              <a:cxnLst/>
              <a:rect l="l" t="t" r="r" b="b"/>
              <a:pathLst>
                <a:path w="1993" h="280" extrusionOk="0">
                  <a:moveTo>
                    <a:pt x="140" y="1"/>
                  </a:moveTo>
                  <a:cubicBezTo>
                    <a:pt x="64" y="1"/>
                    <a:pt x="1" y="64"/>
                    <a:pt x="1" y="141"/>
                  </a:cubicBezTo>
                  <a:cubicBezTo>
                    <a:pt x="1" y="216"/>
                    <a:pt x="63" y="280"/>
                    <a:pt x="140" y="280"/>
                  </a:cubicBezTo>
                  <a:lnTo>
                    <a:pt x="1854" y="280"/>
                  </a:lnTo>
                  <a:cubicBezTo>
                    <a:pt x="1932" y="280"/>
                    <a:pt x="1993" y="216"/>
                    <a:pt x="1993" y="141"/>
                  </a:cubicBezTo>
                  <a:cubicBezTo>
                    <a:pt x="1993" y="64"/>
                    <a:pt x="1932" y="1"/>
                    <a:pt x="18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752;p58">
              <a:extLst>
                <a:ext uri="{FF2B5EF4-FFF2-40B4-BE49-F238E27FC236}">
                  <a16:creationId xmlns:a16="http://schemas.microsoft.com/office/drawing/2014/main" id="{93018FA6-0ABA-3044-B636-108F7A6AFC90}"/>
                </a:ext>
              </a:extLst>
            </p:cNvPr>
            <p:cNvSpPr/>
            <p:nvPr/>
          </p:nvSpPr>
          <p:spPr>
            <a:xfrm>
              <a:off x="6134655" y="1612648"/>
              <a:ext cx="52681" cy="8962"/>
            </a:xfrm>
            <a:custGeom>
              <a:avLst/>
              <a:gdLst/>
              <a:ahLst/>
              <a:cxnLst/>
              <a:rect l="l" t="t" r="r" b="b"/>
              <a:pathLst>
                <a:path w="1640" h="279" extrusionOk="0">
                  <a:moveTo>
                    <a:pt x="139" y="1"/>
                  </a:moveTo>
                  <a:cubicBezTo>
                    <a:pt x="64" y="1"/>
                    <a:pt x="0" y="62"/>
                    <a:pt x="0" y="140"/>
                  </a:cubicBezTo>
                  <a:cubicBezTo>
                    <a:pt x="0" y="215"/>
                    <a:pt x="61" y="279"/>
                    <a:pt x="139" y="279"/>
                  </a:cubicBezTo>
                  <a:lnTo>
                    <a:pt x="1500" y="279"/>
                  </a:lnTo>
                  <a:cubicBezTo>
                    <a:pt x="1577" y="279"/>
                    <a:pt x="1639" y="215"/>
                    <a:pt x="1639" y="140"/>
                  </a:cubicBezTo>
                  <a:cubicBezTo>
                    <a:pt x="1639" y="63"/>
                    <a:pt x="1578" y="1"/>
                    <a:pt x="15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753;p58">
              <a:extLst>
                <a:ext uri="{FF2B5EF4-FFF2-40B4-BE49-F238E27FC236}">
                  <a16:creationId xmlns:a16="http://schemas.microsoft.com/office/drawing/2014/main" id="{6B959055-243D-9444-8877-4ACEB59B252B}"/>
                </a:ext>
              </a:extLst>
            </p:cNvPr>
            <p:cNvSpPr/>
            <p:nvPr/>
          </p:nvSpPr>
          <p:spPr>
            <a:xfrm>
              <a:off x="6135201" y="1630606"/>
              <a:ext cx="91356" cy="8962"/>
            </a:xfrm>
            <a:custGeom>
              <a:avLst/>
              <a:gdLst/>
              <a:ahLst/>
              <a:cxnLst/>
              <a:rect l="l" t="t" r="r" b="b"/>
              <a:pathLst>
                <a:path w="2844" h="279" extrusionOk="0">
                  <a:moveTo>
                    <a:pt x="141" y="1"/>
                  </a:moveTo>
                  <a:cubicBezTo>
                    <a:pt x="64" y="1"/>
                    <a:pt x="1" y="61"/>
                    <a:pt x="1" y="140"/>
                  </a:cubicBezTo>
                  <a:cubicBezTo>
                    <a:pt x="1" y="216"/>
                    <a:pt x="63" y="279"/>
                    <a:pt x="141" y="279"/>
                  </a:cubicBezTo>
                  <a:lnTo>
                    <a:pt x="2703" y="279"/>
                  </a:lnTo>
                  <a:cubicBezTo>
                    <a:pt x="2780" y="279"/>
                    <a:pt x="2844" y="216"/>
                    <a:pt x="2842" y="140"/>
                  </a:cubicBezTo>
                  <a:cubicBezTo>
                    <a:pt x="2842" y="64"/>
                    <a:pt x="2780" y="1"/>
                    <a:pt x="270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754;p58">
              <a:extLst>
                <a:ext uri="{FF2B5EF4-FFF2-40B4-BE49-F238E27FC236}">
                  <a16:creationId xmlns:a16="http://schemas.microsoft.com/office/drawing/2014/main" id="{174BECF1-1675-2C4E-A720-A2D7A719BD3D}"/>
                </a:ext>
              </a:extLst>
            </p:cNvPr>
            <p:cNvSpPr/>
            <p:nvPr/>
          </p:nvSpPr>
          <p:spPr>
            <a:xfrm>
              <a:off x="6095400" y="1630606"/>
              <a:ext cx="30870" cy="8962"/>
            </a:xfrm>
            <a:custGeom>
              <a:avLst/>
              <a:gdLst/>
              <a:ahLst/>
              <a:cxnLst/>
              <a:rect l="l" t="t" r="r" b="b"/>
              <a:pathLst>
                <a:path w="961" h="279" extrusionOk="0">
                  <a:moveTo>
                    <a:pt x="140" y="1"/>
                  </a:moveTo>
                  <a:cubicBezTo>
                    <a:pt x="64" y="1"/>
                    <a:pt x="1" y="61"/>
                    <a:pt x="1" y="140"/>
                  </a:cubicBezTo>
                  <a:cubicBezTo>
                    <a:pt x="1" y="216"/>
                    <a:pt x="63" y="279"/>
                    <a:pt x="140" y="279"/>
                  </a:cubicBezTo>
                  <a:lnTo>
                    <a:pt x="820" y="279"/>
                  </a:lnTo>
                  <a:cubicBezTo>
                    <a:pt x="898" y="279"/>
                    <a:pt x="960" y="216"/>
                    <a:pt x="960" y="140"/>
                  </a:cubicBezTo>
                  <a:cubicBezTo>
                    <a:pt x="960" y="64"/>
                    <a:pt x="898" y="1"/>
                    <a:pt x="82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755;p58">
              <a:extLst>
                <a:ext uri="{FF2B5EF4-FFF2-40B4-BE49-F238E27FC236}">
                  <a16:creationId xmlns:a16="http://schemas.microsoft.com/office/drawing/2014/main" id="{88681F19-6546-6940-8A3A-9D903A7F5231}"/>
                </a:ext>
              </a:extLst>
            </p:cNvPr>
            <p:cNvSpPr/>
            <p:nvPr/>
          </p:nvSpPr>
          <p:spPr>
            <a:xfrm>
              <a:off x="6086116" y="1648563"/>
              <a:ext cx="95821" cy="8994"/>
            </a:xfrm>
            <a:custGeom>
              <a:avLst/>
              <a:gdLst/>
              <a:ahLst/>
              <a:cxnLst/>
              <a:rect l="l" t="t" r="r" b="b"/>
              <a:pathLst>
                <a:path w="2983" h="280" extrusionOk="0">
                  <a:moveTo>
                    <a:pt x="139" y="0"/>
                  </a:moveTo>
                  <a:cubicBezTo>
                    <a:pt x="64" y="0"/>
                    <a:pt x="0" y="64"/>
                    <a:pt x="0" y="139"/>
                  </a:cubicBezTo>
                  <a:cubicBezTo>
                    <a:pt x="0" y="216"/>
                    <a:pt x="62" y="280"/>
                    <a:pt x="139" y="280"/>
                  </a:cubicBezTo>
                  <a:lnTo>
                    <a:pt x="2843" y="280"/>
                  </a:lnTo>
                  <a:cubicBezTo>
                    <a:pt x="2921" y="280"/>
                    <a:pt x="2982" y="216"/>
                    <a:pt x="2982" y="139"/>
                  </a:cubicBezTo>
                  <a:cubicBezTo>
                    <a:pt x="2982" y="64"/>
                    <a:pt x="2921" y="0"/>
                    <a:pt x="28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756;p58">
              <a:extLst>
                <a:ext uri="{FF2B5EF4-FFF2-40B4-BE49-F238E27FC236}">
                  <a16:creationId xmlns:a16="http://schemas.microsoft.com/office/drawing/2014/main" id="{DF07B960-1317-8B41-85B4-DE0327411C13}"/>
                </a:ext>
              </a:extLst>
            </p:cNvPr>
            <p:cNvSpPr/>
            <p:nvPr/>
          </p:nvSpPr>
          <p:spPr>
            <a:xfrm>
              <a:off x="6143008" y="1776962"/>
              <a:ext cx="8962" cy="8994"/>
            </a:xfrm>
            <a:custGeom>
              <a:avLst/>
              <a:gdLst/>
              <a:ahLst/>
              <a:cxnLst/>
              <a:rect l="l" t="t" r="r" b="b"/>
              <a:pathLst>
                <a:path w="279" h="280" extrusionOk="0">
                  <a:moveTo>
                    <a:pt x="140" y="0"/>
                  </a:moveTo>
                  <a:cubicBezTo>
                    <a:pt x="63" y="0"/>
                    <a:pt x="1" y="63"/>
                    <a:pt x="1" y="139"/>
                  </a:cubicBezTo>
                  <a:cubicBezTo>
                    <a:pt x="1" y="217"/>
                    <a:pt x="63" y="280"/>
                    <a:pt x="140" y="280"/>
                  </a:cubicBezTo>
                  <a:cubicBezTo>
                    <a:pt x="217" y="280"/>
                    <a:pt x="279" y="217"/>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3821;p58">
            <a:extLst>
              <a:ext uri="{FF2B5EF4-FFF2-40B4-BE49-F238E27FC236}">
                <a16:creationId xmlns:a16="http://schemas.microsoft.com/office/drawing/2014/main" id="{BFB8CC3B-E04A-FF48-83FF-1ED2807B5B46}"/>
              </a:ext>
            </a:extLst>
          </p:cNvPr>
          <p:cNvGrpSpPr/>
          <p:nvPr/>
        </p:nvGrpSpPr>
        <p:grpSpPr>
          <a:xfrm>
            <a:off x="0" y="79815"/>
            <a:ext cx="297808" cy="186922"/>
            <a:chOff x="4107400" y="1598514"/>
            <a:chExt cx="297808" cy="186922"/>
          </a:xfrm>
        </p:grpSpPr>
        <p:sp>
          <p:nvSpPr>
            <p:cNvPr id="296" name="Google Shape;3822;p58">
              <a:extLst>
                <a:ext uri="{FF2B5EF4-FFF2-40B4-BE49-F238E27FC236}">
                  <a16:creationId xmlns:a16="http://schemas.microsoft.com/office/drawing/2014/main" id="{06636D37-F7C8-6E48-B7B7-70E734A79710}"/>
                </a:ext>
              </a:extLst>
            </p:cNvPr>
            <p:cNvSpPr/>
            <p:nvPr/>
          </p:nvSpPr>
          <p:spPr>
            <a:xfrm>
              <a:off x="4108556" y="1632051"/>
              <a:ext cx="296651" cy="152775"/>
            </a:xfrm>
            <a:custGeom>
              <a:avLst/>
              <a:gdLst/>
              <a:ahLst/>
              <a:cxnLst/>
              <a:rect l="l" t="t" r="r" b="b"/>
              <a:pathLst>
                <a:path w="9235" h="4756" extrusionOk="0">
                  <a:moveTo>
                    <a:pt x="510" y="0"/>
                  </a:moveTo>
                  <a:cubicBezTo>
                    <a:pt x="457" y="0"/>
                    <a:pt x="416" y="44"/>
                    <a:pt x="416" y="95"/>
                  </a:cubicBezTo>
                  <a:lnTo>
                    <a:pt x="485" y="949"/>
                  </a:lnTo>
                  <a:cubicBezTo>
                    <a:pt x="485" y="1051"/>
                    <a:pt x="403" y="1135"/>
                    <a:pt x="300" y="1135"/>
                  </a:cubicBezTo>
                  <a:lnTo>
                    <a:pt x="187" y="1135"/>
                  </a:lnTo>
                  <a:cubicBezTo>
                    <a:pt x="84" y="1135"/>
                    <a:pt x="0" y="1218"/>
                    <a:pt x="0" y="1322"/>
                  </a:cubicBezTo>
                  <a:lnTo>
                    <a:pt x="11" y="4532"/>
                  </a:lnTo>
                  <a:cubicBezTo>
                    <a:pt x="11" y="4634"/>
                    <a:pt x="93" y="4718"/>
                    <a:pt x="196" y="4718"/>
                  </a:cubicBezTo>
                  <a:lnTo>
                    <a:pt x="9018" y="4756"/>
                  </a:lnTo>
                  <a:cubicBezTo>
                    <a:pt x="9121" y="4756"/>
                    <a:pt x="9206" y="4692"/>
                    <a:pt x="9210" y="4591"/>
                  </a:cubicBezTo>
                  <a:lnTo>
                    <a:pt x="9235" y="4478"/>
                  </a:lnTo>
                  <a:lnTo>
                    <a:pt x="9235" y="1289"/>
                  </a:lnTo>
                  <a:cubicBezTo>
                    <a:pt x="9235" y="1186"/>
                    <a:pt x="9152" y="1102"/>
                    <a:pt x="9048" y="1102"/>
                  </a:cubicBezTo>
                  <a:lnTo>
                    <a:pt x="8937" y="1102"/>
                  </a:lnTo>
                  <a:cubicBezTo>
                    <a:pt x="8834" y="1102"/>
                    <a:pt x="8750" y="1020"/>
                    <a:pt x="8750" y="917"/>
                  </a:cubicBezTo>
                  <a:lnTo>
                    <a:pt x="8750" y="636"/>
                  </a:lnTo>
                  <a:lnTo>
                    <a:pt x="8824" y="95"/>
                  </a:lnTo>
                  <a:cubicBezTo>
                    <a:pt x="8824" y="42"/>
                    <a:pt x="8780" y="0"/>
                    <a:pt x="87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823;p58">
              <a:extLst>
                <a:ext uri="{FF2B5EF4-FFF2-40B4-BE49-F238E27FC236}">
                  <a16:creationId xmlns:a16="http://schemas.microsoft.com/office/drawing/2014/main" id="{DC1ADB37-0F16-A843-AEB7-3E64D7D7CC82}"/>
                </a:ext>
              </a:extLst>
            </p:cNvPr>
            <p:cNvSpPr/>
            <p:nvPr/>
          </p:nvSpPr>
          <p:spPr>
            <a:xfrm>
              <a:off x="4129469" y="1667355"/>
              <a:ext cx="67457" cy="85125"/>
            </a:xfrm>
            <a:custGeom>
              <a:avLst/>
              <a:gdLst/>
              <a:ahLst/>
              <a:cxnLst/>
              <a:rect l="l" t="t" r="r" b="b"/>
              <a:pathLst>
                <a:path w="2100" h="2650" extrusionOk="0">
                  <a:moveTo>
                    <a:pt x="623" y="0"/>
                  </a:moveTo>
                  <a:cubicBezTo>
                    <a:pt x="557" y="0"/>
                    <a:pt x="492" y="18"/>
                    <a:pt x="435" y="51"/>
                  </a:cubicBezTo>
                  <a:cubicBezTo>
                    <a:pt x="380" y="83"/>
                    <a:pt x="331" y="132"/>
                    <a:pt x="298" y="190"/>
                  </a:cubicBezTo>
                  <a:cubicBezTo>
                    <a:pt x="101" y="543"/>
                    <a:pt x="1" y="934"/>
                    <a:pt x="1" y="1325"/>
                  </a:cubicBezTo>
                  <a:cubicBezTo>
                    <a:pt x="1" y="1716"/>
                    <a:pt x="99" y="2108"/>
                    <a:pt x="298" y="2460"/>
                  </a:cubicBezTo>
                  <a:cubicBezTo>
                    <a:pt x="366" y="2577"/>
                    <a:pt x="490" y="2649"/>
                    <a:pt x="623" y="2649"/>
                  </a:cubicBezTo>
                  <a:lnTo>
                    <a:pt x="1973" y="2649"/>
                  </a:lnTo>
                  <a:lnTo>
                    <a:pt x="2100" y="1323"/>
                  </a:lnTo>
                  <a:lnTo>
                    <a:pt x="1973" y="2"/>
                  </a:lnTo>
                  <a:lnTo>
                    <a:pt x="1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824;p58">
              <a:extLst>
                <a:ext uri="{FF2B5EF4-FFF2-40B4-BE49-F238E27FC236}">
                  <a16:creationId xmlns:a16="http://schemas.microsoft.com/office/drawing/2014/main" id="{732CA61D-2E26-9249-9A71-0B3CCD1A67E5}"/>
                </a:ext>
              </a:extLst>
            </p:cNvPr>
            <p:cNvSpPr/>
            <p:nvPr/>
          </p:nvSpPr>
          <p:spPr>
            <a:xfrm>
              <a:off x="4314022" y="1667388"/>
              <a:ext cx="69031" cy="85093"/>
            </a:xfrm>
            <a:custGeom>
              <a:avLst/>
              <a:gdLst/>
              <a:ahLst/>
              <a:cxnLst/>
              <a:rect l="l" t="t" r="r" b="b"/>
              <a:pathLst>
                <a:path w="2149" h="2649" extrusionOk="0">
                  <a:moveTo>
                    <a:pt x="177" y="1"/>
                  </a:moveTo>
                  <a:lnTo>
                    <a:pt x="0" y="1292"/>
                  </a:lnTo>
                  <a:lnTo>
                    <a:pt x="177" y="2648"/>
                  </a:lnTo>
                  <a:lnTo>
                    <a:pt x="1526" y="2648"/>
                  </a:lnTo>
                  <a:cubicBezTo>
                    <a:pt x="1593" y="2648"/>
                    <a:pt x="1658" y="2630"/>
                    <a:pt x="1714" y="2598"/>
                  </a:cubicBezTo>
                  <a:cubicBezTo>
                    <a:pt x="1769" y="2564"/>
                    <a:pt x="1818" y="2515"/>
                    <a:pt x="1852" y="2459"/>
                  </a:cubicBezTo>
                  <a:cubicBezTo>
                    <a:pt x="2049" y="2106"/>
                    <a:pt x="2148" y="1715"/>
                    <a:pt x="2148" y="1324"/>
                  </a:cubicBezTo>
                  <a:cubicBezTo>
                    <a:pt x="2148" y="933"/>
                    <a:pt x="2050" y="542"/>
                    <a:pt x="1852" y="190"/>
                  </a:cubicBezTo>
                  <a:cubicBezTo>
                    <a:pt x="1784" y="73"/>
                    <a:pt x="1659" y="1"/>
                    <a:pt x="1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825;p58">
              <a:extLst>
                <a:ext uri="{FF2B5EF4-FFF2-40B4-BE49-F238E27FC236}">
                  <a16:creationId xmlns:a16="http://schemas.microsoft.com/office/drawing/2014/main" id="{2566EF0C-F86B-1846-BACE-17D0E5AE0316}"/>
                </a:ext>
              </a:extLst>
            </p:cNvPr>
            <p:cNvSpPr/>
            <p:nvPr/>
          </p:nvSpPr>
          <p:spPr>
            <a:xfrm>
              <a:off x="4316335" y="1667452"/>
              <a:ext cx="45935" cy="85028"/>
            </a:xfrm>
            <a:custGeom>
              <a:avLst/>
              <a:gdLst/>
              <a:ahLst/>
              <a:cxnLst/>
              <a:rect l="l" t="t" r="r" b="b"/>
              <a:pathLst>
                <a:path w="1430" h="2647" extrusionOk="0">
                  <a:moveTo>
                    <a:pt x="108" y="0"/>
                  </a:moveTo>
                  <a:lnTo>
                    <a:pt x="1" y="1378"/>
                  </a:lnTo>
                  <a:lnTo>
                    <a:pt x="108" y="2646"/>
                  </a:lnTo>
                  <a:cubicBezTo>
                    <a:pt x="839" y="2646"/>
                    <a:pt x="1429" y="2054"/>
                    <a:pt x="1429" y="1323"/>
                  </a:cubicBezTo>
                  <a:cubicBezTo>
                    <a:pt x="1429" y="592"/>
                    <a:pt x="839" y="0"/>
                    <a:pt x="10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826;p58">
              <a:extLst>
                <a:ext uri="{FF2B5EF4-FFF2-40B4-BE49-F238E27FC236}">
                  <a16:creationId xmlns:a16="http://schemas.microsoft.com/office/drawing/2014/main" id="{D911BDC7-3FC2-DF41-BF07-E4E065771E7F}"/>
                </a:ext>
              </a:extLst>
            </p:cNvPr>
            <p:cNvSpPr/>
            <p:nvPr/>
          </p:nvSpPr>
          <p:spPr>
            <a:xfrm>
              <a:off x="4150318" y="1667291"/>
              <a:ext cx="46610" cy="85189"/>
            </a:xfrm>
            <a:custGeom>
              <a:avLst/>
              <a:gdLst/>
              <a:ahLst/>
              <a:cxnLst/>
              <a:rect l="l" t="t" r="r" b="b"/>
              <a:pathLst>
                <a:path w="1451" h="2652" extrusionOk="0">
                  <a:moveTo>
                    <a:pt x="1324" y="1"/>
                  </a:moveTo>
                  <a:lnTo>
                    <a:pt x="1324" y="5"/>
                  </a:lnTo>
                  <a:cubicBezTo>
                    <a:pt x="593" y="5"/>
                    <a:pt x="0" y="597"/>
                    <a:pt x="0" y="1328"/>
                  </a:cubicBezTo>
                  <a:cubicBezTo>
                    <a:pt x="0" y="2059"/>
                    <a:pt x="593" y="2651"/>
                    <a:pt x="1324" y="2651"/>
                  </a:cubicBezTo>
                  <a:lnTo>
                    <a:pt x="1324" y="2647"/>
                  </a:lnTo>
                  <a:lnTo>
                    <a:pt x="1451" y="1327"/>
                  </a:lnTo>
                  <a:lnTo>
                    <a:pt x="132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827;p58">
              <a:extLst>
                <a:ext uri="{FF2B5EF4-FFF2-40B4-BE49-F238E27FC236}">
                  <a16:creationId xmlns:a16="http://schemas.microsoft.com/office/drawing/2014/main" id="{33E20101-EC31-9946-9610-349FA57F618F}"/>
                </a:ext>
              </a:extLst>
            </p:cNvPr>
            <p:cNvSpPr/>
            <p:nvPr/>
          </p:nvSpPr>
          <p:spPr>
            <a:xfrm>
              <a:off x="4107496" y="1633433"/>
              <a:ext cx="297647" cy="152004"/>
            </a:xfrm>
            <a:custGeom>
              <a:avLst/>
              <a:gdLst/>
              <a:ahLst/>
              <a:cxnLst/>
              <a:rect l="l" t="t" r="r" b="b"/>
              <a:pathLst>
                <a:path w="9266" h="4732" extrusionOk="0">
                  <a:moveTo>
                    <a:pt x="785" y="1"/>
                  </a:moveTo>
                  <a:lnTo>
                    <a:pt x="526" y="2"/>
                  </a:lnTo>
                  <a:cubicBezTo>
                    <a:pt x="474" y="2"/>
                    <a:pt x="432" y="46"/>
                    <a:pt x="432" y="96"/>
                  </a:cubicBezTo>
                  <a:lnTo>
                    <a:pt x="485" y="593"/>
                  </a:lnTo>
                  <a:lnTo>
                    <a:pt x="485" y="872"/>
                  </a:lnTo>
                  <a:cubicBezTo>
                    <a:pt x="482" y="1001"/>
                    <a:pt x="374" y="1058"/>
                    <a:pt x="298" y="1059"/>
                  </a:cubicBezTo>
                  <a:lnTo>
                    <a:pt x="185" y="1059"/>
                  </a:lnTo>
                  <a:cubicBezTo>
                    <a:pt x="83" y="1059"/>
                    <a:pt x="0" y="1143"/>
                    <a:pt x="0" y="1246"/>
                  </a:cubicBezTo>
                  <a:lnTo>
                    <a:pt x="0" y="4545"/>
                  </a:lnTo>
                  <a:cubicBezTo>
                    <a:pt x="0" y="4648"/>
                    <a:pt x="83" y="4732"/>
                    <a:pt x="185" y="4732"/>
                  </a:cubicBezTo>
                  <a:lnTo>
                    <a:pt x="9078" y="4732"/>
                  </a:lnTo>
                  <a:cubicBezTo>
                    <a:pt x="9181" y="4732"/>
                    <a:pt x="9265" y="4648"/>
                    <a:pt x="9265" y="4545"/>
                  </a:cubicBezTo>
                  <a:lnTo>
                    <a:pt x="9265" y="4432"/>
                  </a:lnTo>
                  <a:lnTo>
                    <a:pt x="9265" y="4431"/>
                  </a:lnTo>
                  <a:lnTo>
                    <a:pt x="337" y="4431"/>
                  </a:lnTo>
                  <a:cubicBezTo>
                    <a:pt x="316" y="4431"/>
                    <a:pt x="300" y="4412"/>
                    <a:pt x="300" y="4393"/>
                  </a:cubicBezTo>
                  <a:lnTo>
                    <a:pt x="300" y="1391"/>
                  </a:lnTo>
                  <a:cubicBezTo>
                    <a:pt x="300" y="1370"/>
                    <a:pt x="314" y="1354"/>
                    <a:pt x="335" y="1353"/>
                  </a:cubicBezTo>
                  <a:cubicBezTo>
                    <a:pt x="586" y="1334"/>
                    <a:pt x="785" y="1124"/>
                    <a:pt x="785" y="870"/>
                  </a:cubicBezTo>
                  <a:lnTo>
                    <a:pt x="78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828;p58">
              <a:extLst>
                <a:ext uri="{FF2B5EF4-FFF2-40B4-BE49-F238E27FC236}">
                  <a16:creationId xmlns:a16="http://schemas.microsoft.com/office/drawing/2014/main" id="{18B7A5ED-C1CB-464C-ACAA-3F4901C911A8}"/>
                </a:ext>
              </a:extLst>
            </p:cNvPr>
            <p:cNvSpPr/>
            <p:nvPr/>
          </p:nvSpPr>
          <p:spPr>
            <a:xfrm>
              <a:off x="4174828" y="1691962"/>
              <a:ext cx="21361" cy="35913"/>
            </a:xfrm>
            <a:custGeom>
              <a:avLst/>
              <a:gdLst/>
              <a:ahLst/>
              <a:cxnLst/>
              <a:rect l="l" t="t" r="r" b="b"/>
              <a:pathLst>
                <a:path w="665" h="1118" extrusionOk="0">
                  <a:moveTo>
                    <a:pt x="561" y="0"/>
                  </a:moveTo>
                  <a:cubicBezTo>
                    <a:pt x="251" y="0"/>
                    <a:pt x="0" y="249"/>
                    <a:pt x="0" y="559"/>
                  </a:cubicBezTo>
                  <a:cubicBezTo>
                    <a:pt x="0" y="869"/>
                    <a:pt x="251" y="1118"/>
                    <a:pt x="561" y="1118"/>
                  </a:cubicBezTo>
                  <a:lnTo>
                    <a:pt x="665" y="550"/>
                  </a:lnTo>
                  <a:lnTo>
                    <a:pt x="5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829;p58">
              <a:extLst>
                <a:ext uri="{FF2B5EF4-FFF2-40B4-BE49-F238E27FC236}">
                  <a16:creationId xmlns:a16="http://schemas.microsoft.com/office/drawing/2014/main" id="{3188DFA8-ED61-FE46-97BB-DE8A560A16E8}"/>
                </a:ext>
              </a:extLst>
            </p:cNvPr>
            <p:cNvSpPr/>
            <p:nvPr/>
          </p:nvSpPr>
          <p:spPr>
            <a:xfrm>
              <a:off x="4314054" y="1691962"/>
              <a:ext cx="23706" cy="35913"/>
            </a:xfrm>
            <a:custGeom>
              <a:avLst/>
              <a:gdLst/>
              <a:ahLst/>
              <a:cxnLst/>
              <a:rect l="l" t="t" r="r" b="b"/>
              <a:pathLst>
                <a:path w="738" h="1118" extrusionOk="0">
                  <a:moveTo>
                    <a:pt x="179" y="0"/>
                  </a:moveTo>
                  <a:lnTo>
                    <a:pt x="1" y="527"/>
                  </a:lnTo>
                  <a:lnTo>
                    <a:pt x="179" y="1118"/>
                  </a:lnTo>
                  <a:cubicBezTo>
                    <a:pt x="487" y="1118"/>
                    <a:pt x="737" y="869"/>
                    <a:pt x="737" y="559"/>
                  </a:cubicBezTo>
                  <a:cubicBezTo>
                    <a:pt x="737" y="249"/>
                    <a:pt x="487" y="0"/>
                    <a:pt x="17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830;p58">
              <a:extLst>
                <a:ext uri="{FF2B5EF4-FFF2-40B4-BE49-F238E27FC236}">
                  <a16:creationId xmlns:a16="http://schemas.microsoft.com/office/drawing/2014/main" id="{10AF5D8D-BBBA-104D-95AC-8D4C847FF0FE}"/>
                </a:ext>
              </a:extLst>
            </p:cNvPr>
            <p:cNvSpPr/>
            <p:nvPr/>
          </p:nvSpPr>
          <p:spPr>
            <a:xfrm>
              <a:off x="4107400" y="1598514"/>
              <a:ext cx="297743" cy="53934"/>
            </a:xfrm>
            <a:custGeom>
              <a:avLst/>
              <a:gdLst/>
              <a:ahLst/>
              <a:cxnLst/>
              <a:rect l="l" t="t" r="r" b="b"/>
              <a:pathLst>
                <a:path w="9269" h="1679" extrusionOk="0">
                  <a:moveTo>
                    <a:pt x="187" y="1"/>
                  </a:moveTo>
                  <a:cubicBezTo>
                    <a:pt x="84" y="1"/>
                    <a:pt x="0" y="83"/>
                    <a:pt x="0" y="187"/>
                  </a:cubicBezTo>
                  <a:lnTo>
                    <a:pt x="0" y="1492"/>
                  </a:lnTo>
                  <a:cubicBezTo>
                    <a:pt x="0" y="1595"/>
                    <a:pt x="84" y="1679"/>
                    <a:pt x="187" y="1679"/>
                  </a:cubicBezTo>
                  <a:lnTo>
                    <a:pt x="485" y="1679"/>
                  </a:lnTo>
                  <a:lnTo>
                    <a:pt x="485" y="1211"/>
                  </a:lnTo>
                  <a:cubicBezTo>
                    <a:pt x="485" y="1159"/>
                    <a:pt x="529" y="1117"/>
                    <a:pt x="579" y="1117"/>
                  </a:cubicBezTo>
                  <a:lnTo>
                    <a:pt x="8689" y="1117"/>
                  </a:lnTo>
                  <a:cubicBezTo>
                    <a:pt x="8741" y="1117"/>
                    <a:pt x="8783" y="1160"/>
                    <a:pt x="8783" y="1211"/>
                  </a:cubicBezTo>
                  <a:lnTo>
                    <a:pt x="8783" y="1679"/>
                  </a:lnTo>
                  <a:lnTo>
                    <a:pt x="9081" y="1679"/>
                  </a:lnTo>
                  <a:cubicBezTo>
                    <a:pt x="9184" y="1679"/>
                    <a:pt x="9268" y="1595"/>
                    <a:pt x="9265" y="1492"/>
                  </a:cubicBezTo>
                  <a:lnTo>
                    <a:pt x="9265" y="187"/>
                  </a:lnTo>
                  <a:cubicBezTo>
                    <a:pt x="9265" y="83"/>
                    <a:pt x="9183" y="1"/>
                    <a:pt x="9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831;p58">
              <a:extLst>
                <a:ext uri="{FF2B5EF4-FFF2-40B4-BE49-F238E27FC236}">
                  <a16:creationId xmlns:a16="http://schemas.microsoft.com/office/drawing/2014/main" id="{5948FF5D-97ED-9C4E-8F55-8DB526C05590}"/>
                </a:ext>
              </a:extLst>
            </p:cNvPr>
            <p:cNvSpPr/>
            <p:nvPr/>
          </p:nvSpPr>
          <p:spPr>
            <a:xfrm>
              <a:off x="4261049" y="1612070"/>
              <a:ext cx="44907" cy="8994"/>
            </a:xfrm>
            <a:custGeom>
              <a:avLst/>
              <a:gdLst/>
              <a:ahLst/>
              <a:cxnLst/>
              <a:rect l="l" t="t" r="r" b="b"/>
              <a:pathLst>
                <a:path w="1398" h="280" extrusionOk="0">
                  <a:moveTo>
                    <a:pt x="139" y="0"/>
                  </a:moveTo>
                  <a:cubicBezTo>
                    <a:pt x="64" y="0"/>
                    <a:pt x="0" y="64"/>
                    <a:pt x="0" y="139"/>
                  </a:cubicBezTo>
                  <a:cubicBezTo>
                    <a:pt x="0" y="216"/>
                    <a:pt x="63" y="279"/>
                    <a:pt x="139" y="279"/>
                  </a:cubicBezTo>
                  <a:lnTo>
                    <a:pt x="1258" y="279"/>
                  </a:lnTo>
                  <a:cubicBezTo>
                    <a:pt x="1336" y="279"/>
                    <a:pt x="1397" y="216"/>
                    <a:pt x="1397" y="139"/>
                  </a:cubicBezTo>
                  <a:cubicBezTo>
                    <a:pt x="1397" y="64"/>
                    <a:pt x="1336" y="0"/>
                    <a:pt x="12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832;p58">
              <a:extLst>
                <a:ext uri="{FF2B5EF4-FFF2-40B4-BE49-F238E27FC236}">
                  <a16:creationId xmlns:a16="http://schemas.microsoft.com/office/drawing/2014/main" id="{CF83E93B-C3F8-6B4F-9C19-AE82AC5E8BAF}"/>
                </a:ext>
              </a:extLst>
            </p:cNvPr>
            <p:cNvSpPr/>
            <p:nvPr/>
          </p:nvSpPr>
          <p:spPr>
            <a:xfrm>
              <a:off x="4207145" y="1612070"/>
              <a:ext cx="44907" cy="8994"/>
            </a:xfrm>
            <a:custGeom>
              <a:avLst/>
              <a:gdLst/>
              <a:ahLst/>
              <a:cxnLst/>
              <a:rect l="l" t="t" r="r" b="b"/>
              <a:pathLst>
                <a:path w="1398" h="280" extrusionOk="0">
                  <a:moveTo>
                    <a:pt x="141" y="0"/>
                  </a:moveTo>
                  <a:cubicBezTo>
                    <a:pt x="64" y="0"/>
                    <a:pt x="0" y="64"/>
                    <a:pt x="0" y="139"/>
                  </a:cubicBezTo>
                  <a:cubicBezTo>
                    <a:pt x="0" y="216"/>
                    <a:pt x="63" y="279"/>
                    <a:pt x="141" y="279"/>
                  </a:cubicBezTo>
                  <a:lnTo>
                    <a:pt x="1258" y="279"/>
                  </a:lnTo>
                  <a:cubicBezTo>
                    <a:pt x="1337" y="279"/>
                    <a:pt x="1397" y="216"/>
                    <a:pt x="1397" y="139"/>
                  </a:cubicBezTo>
                  <a:cubicBezTo>
                    <a:pt x="1397" y="64"/>
                    <a:pt x="1337" y="0"/>
                    <a:pt x="12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833;p58">
              <a:extLst>
                <a:ext uri="{FF2B5EF4-FFF2-40B4-BE49-F238E27FC236}">
                  <a16:creationId xmlns:a16="http://schemas.microsoft.com/office/drawing/2014/main" id="{6405A9DE-B23F-7E4B-B1E7-873EA2BA8163}"/>
                </a:ext>
              </a:extLst>
            </p:cNvPr>
            <p:cNvSpPr/>
            <p:nvPr/>
          </p:nvSpPr>
          <p:spPr>
            <a:xfrm>
              <a:off x="4192818" y="1667388"/>
              <a:ext cx="126980" cy="85093"/>
            </a:xfrm>
            <a:custGeom>
              <a:avLst/>
              <a:gdLst/>
              <a:ahLst/>
              <a:cxnLst/>
              <a:rect l="l" t="t" r="r" b="b"/>
              <a:pathLst>
                <a:path w="3953" h="2649" extrusionOk="0">
                  <a:moveTo>
                    <a:pt x="1" y="1"/>
                  </a:moveTo>
                  <a:lnTo>
                    <a:pt x="1" y="2648"/>
                  </a:lnTo>
                  <a:lnTo>
                    <a:pt x="3953" y="2648"/>
                  </a:lnTo>
                  <a:lnTo>
                    <a:pt x="3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834;p58">
              <a:extLst>
                <a:ext uri="{FF2B5EF4-FFF2-40B4-BE49-F238E27FC236}">
                  <a16:creationId xmlns:a16="http://schemas.microsoft.com/office/drawing/2014/main" id="{CF037859-5145-B845-9DE1-A3761D600994}"/>
                </a:ext>
              </a:extLst>
            </p:cNvPr>
            <p:cNvSpPr/>
            <p:nvPr/>
          </p:nvSpPr>
          <p:spPr>
            <a:xfrm>
              <a:off x="4211064" y="1685345"/>
              <a:ext cx="90425" cy="49180"/>
            </a:xfrm>
            <a:custGeom>
              <a:avLst/>
              <a:gdLst/>
              <a:ahLst/>
              <a:cxnLst/>
              <a:rect l="l" t="t" r="r" b="b"/>
              <a:pathLst>
                <a:path w="2815" h="1531" extrusionOk="0">
                  <a:moveTo>
                    <a:pt x="74" y="0"/>
                  </a:moveTo>
                  <a:cubicBezTo>
                    <a:pt x="33" y="0"/>
                    <a:pt x="0" y="34"/>
                    <a:pt x="0" y="76"/>
                  </a:cubicBezTo>
                  <a:lnTo>
                    <a:pt x="0" y="1455"/>
                  </a:lnTo>
                  <a:cubicBezTo>
                    <a:pt x="0" y="1497"/>
                    <a:pt x="33" y="1531"/>
                    <a:pt x="74" y="1531"/>
                  </a:cubicBezTo>
                  <a:lnTo>
                    <a:pt x="2740" y="1531"/>
                  </a:lnTo>
                  <a:cubicBezTo>
                    <a:pt x="2781" y="1531"/>
                    <a:pt x="2814" y="1496"/>
                    <a:pt x="2814" y="1454"/>
                  </a:cubicBezTo>
                  <a:lnTo>
                    <a:pt x="2814" y="76"/>
                  </a:lnTo>
                  <a:cubicBezTo>
                    <a:pt x="2814" y="34"/>
                    <a:pt x="2781" y="0"/>
                    <a:pt x="2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835;p58">
              <a:extLst>
                <a:ext uri="{FF2B5EF4-FFF2-40B4-BE49-F238E27FC236}">
                  <a16:creationId xmlns:a16="http://schemas.microsoft.com/office/drawing/2014/main" id="{7D1304C1-CDB8-C245-8283-D095825D18A9}"/>
                </a:ext>
              </a:extLst>
            </p:cNvPr>
            <p:cNvSpPr/>
            <p:nvPr/>
          </p:nvSpPr>
          <p:spPr>
            <a:xfrm>
              <a:off x="4253597" y="1697391"/>
              <a:ext cx="34435" cy="8994"/>
            </a:xfrm>
            <a:custGeom>
              <a:avLst/>
              <a:gdLst/>
              <a:ahLst/>
              <a:cxnLst/>
              <a:rect l="l" t="t" r="r" b="b"/>
              <a:pathLst>
                <a:path w="1072" h="280" extrusionOk="0">
                  <a:moveTo>
                    <a:pt x="140" y="0"/>
                  </a:moveTo>
                  <a:cubicBezTo>
                    <a:pt x="64" y="0"/>
                    <a:pt x="1" y="63"/>
                    <a:pt x="1" y="139"/>
                  </a:cubicBezTo>
                  <a:cubicBezTo>
                    <a:pt x="1" y="216"/>
                    <a:pt x="63" y="280"/>
                    <a:pt x="140" y="280"/>
                  </a:cubicBezTo>
                  <a:lnTo>
                    <a:pt x="932" y="280"/>
                  </a:lnTo>
                  <a:cubicBezTo>
                    <a:pt x="1008" y="280"/>
                    <a:pt x="1072" y="216"/>
                    <a:pt x="1070" y="139"/>
                  </a:cubicBezTo>
                  <a:cubicBezTo>
                    <a:pt x="1070" y="64"/>
                    <a:pt x="1008" y="0"/>
                    <a:pt x="93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836;p58">
              <a:extLst>
                <a:ext uri="{FF2B5EF4-FFF2-40B4-BE49-F238E27FC236}">
                  <a16:creationId xmlns:a16="http://schemas.microsoft.com/office/drawing/2014/main" id="{1029E4EB-0469-484F-813E-87DD2EB70350}"/>
                </a:ext>
              </a:extLst>
            </p:cNvPr>
            <p:cNvSpPr/>
            <p:nvPr/>
          </p:nvSpPr>
          <p:spPr>
            <a:xfrm>
              <a:off x="4224524" y="1697391"/>
              <a:ext cx="20173" cy="8994"/>
            </a:xfrm>
            <a:custGeom>
              <a:avLst/>
              <a:gdLst/>
              <a:ahLst/>
              <a:cxnLst/>
              <a:rect l="l" t="t" r="r" b="b"/>
              <a:pathLst>
                <a:path w="628" h="280" extrusionOk="0">
                  <a:moveTo>
                    <a:pt x="140" y="0"/>
                  </a:moveTo>
                  <a:cubicBezTo>
                    <a:pt x="65" y="0"/>
                    <a:pt x="1" y="63"/>
                    <a:pt x="1" y="139"/>
                  </a:cubicBezTo>
                  <a:cubicBezTo>
                    <a:pt x="1" y="216"/>
                    <a:pt x="63" y="280"/>
                    <a:pt x="140" y="280"/>
                  </a:cubicBezTo>
                  <a:lnTo>
                    <a:pt x="487" y="280"/>
                  </a:lnTo>
                  <a:cubicBezTo>
                    <a:pt x="565" y="280"/>
                    <a:pt x="628" y="216"/>
                    <a:pt x="628" y="139"/>
                  </a:cubicBezTo>
                  <a:cubicBezTo>
                    <a:pt x="628" y="64"/>
                    <a:pt x="565" y="0"/>
                    <a:pt x="48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837;p58">
              <a:extLst>
                <a:ext uri="{FF2B5EF4-FFF2-40B4-BE49-F238E27FC236}">
                  <a16:creationId xmlns:a16="http://schemas.microsoft.com/office/drawing/2014/main" id="{DF2D7EAC-9C60-C543-8423-C92903FF0F6D}"/>
                </a:ext>
              </a:extLst>
            </p:cNvPr>
            <p:cNvSpPr/>
            <p:nvPr/>
          </p:nvSpPr>
          <p:spPr>
            <a:xfrm>
              <a:off x="4224524" y="1713582"/>
              <a:ext cx="63474" cy="8962"/>
            </a:xfrm>
            <a:custGeom>
              <a:avLst/>
              <a:gdLst/>
              <a:ahLst/>
              <a:cxnLst/>
              <a:rect l="l" t="t" r="r" b="b"/>
              <a:pathLst>
                <a:path w="1976" h="279" extrusionOk="0">
                  <a:moveTo>
                    <a:pt x="140" y="0"/>
                  </a:moveTo>
                  <a:cubicBezTo>
                    <a:pt x="65" y="0"/>
                    <a:pt x="1" y="62"/>
                    <a:pt x="1" y="139"/>
                  </a:cubicBezTo>
                  <a:cubicBezTo>
                    <a:pt x="1" y="214"/>
                    <a:pt x="63" y="278"/>
                    <a:pt x="140" y="278"/>
                  </a:cubicBezTo>
                  <a:lnTo>
                    <a:pt x="1837" y="278"/>
                  </a:lnTo>
                  <a:cubicBezTo>
                    <a:pt x="1913" y="278"/>
                    <a:pt x="1975" y="214"/>
                    <a:pt x="1975" y="139"/>
                  </a:cubicBezTo>
                  <a:cubicBezTo>
                    <a:pt x="1975" y="62"/>
                    <a:pt x="1913" y="0"/>
                    <a:pt x="183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838;p58">
            <a:extLst>
              <a:ext uri="{FF2B5EF4-FFF2-40B4-BE49-F238E27FC236}">
                <a16:creationId xmlns:a16="http://schemas.microsoft.com/office/drawing/2014/main" id="{CB58A223-6395-C345-888C-C803651EBB86}"/>
              </a:ext>
            </a:extLst>
          </p:cNvPr>
          <p:cNvGrpSpPr/>
          <p:nvPr/>
        </p:nvGrpSpPr>
        <p:grpSpPr>
          <a:xfrm>
            <a:off x="77339" y="1557244"/>
            <a:ext cx="263481" cy="297585"/>
            <a:chOff x="3489397" y="1543196"/>
            <a:chExt cx="263481" cy="297585"/>
          </a:xfrm>
        </p:grpSpPr>
        <p:sp>
          <p:nvSpPr>
            <p:cNvPr id="313" name="Google Shape;3839;p58">
              <a:extLst>
                <a:ext uri="{FF2B5EF4-FFF2-40B4-BE49-F238E27FC236}">
                  <a16:creationId xmlns:a16="http://schemas.microsoft.com/office/drawing/2014/main" id="{FCBAB131-2E41-904F-82FB-020CC49A3857}"/>
                </a:ext>
              </a:extLst>
            </p:cNvPr>
            <p:cNvSpPr/>
            <p:nvPr/>
          </p:nvSpPr>
          <p:spPr>
            <a:xfrm>
              <a:off x="3687538" y="1549589"/>
              <a:ext cx="58559" cy="57756"/>
            </a:xfrm>
            <a:custGeom>
              <a:avLst/>
              <a:gdLst/>
              <a:ahLst/>
              <a:cxnLst/>
              <a:rect l="l" t="t" r="r" b="b"/>
              <a:pathLst>
                <a:path w="1823" h="1798" extrusionOk="0">
                  <a:moveTo>
                    <a:pt x="1670" y="0"/>
                  </a:moveTo>
                  <a:cubicBezTo>
                    <a:pt x="1634" y="0"/>
                    <a:pt x="1598" y="14"/>
                    <a:pt x="1572" y="41"/>
                  </a:cubicBezTo>
                  <a:lnTo>
                    <a:pt x="55" y="1557"/>
                  </a:lnTo>
                  <a:cubicBezTo>
                    <a:pt x="1" y="1612"/>
                    <a:pt x="1" y="1700"/>
                    <a:pt x="55" y="1755"/>
                  </a:cubicBezTo>
                  <a:cubicBezTo>
                    <a:pt x="82" y="1783"/>
                    <a:pt x="118" y="1797"/>
                    <a:pt x="154" y="1797"/>
                  </a:cubicBezTo>
                  <a:cubicBezTo>
                    <a:pt x="191" y="1797"/>
                    <a:pt x="225" y="1783"/>
                    <a:pt x="251" y="1755"/>
                  </a:cubicBezTo>
                  <a:lnTo>
                    <a:pt x="1769" y="238"/>
                  </a:lnTo>
                  <a:cubicBezTo>
                    <a:pt x="1822" y="185"/>
                    <a:pt x="1822" y="95"/>
                    <a:pt x="1769" y="41"/>
                  </a:cubicBezTo>
                  <a:cubicBezTo>
                    <a:pt x="1741" y="14"/>
                    <a:pt x="1705" y="0"/>
                    <a:pt x="1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840;p58">
              <a:extLst>
                <a:ext uri="{FF2B5EF4-FFF2-40B4-BE49-F238E27FC236}">
                  <a16:creationId xmlns:a16="http://schemas.microsoft.com/office/drawing/2014/main" id="{2947F3A9-FCE5-E74E-9F5B-486EFAEB7DB8}"/>
                </a:ext>
              </a:extLst>
            </p:cNvPr>
            <p:cNvSpPr/>
            <p:nvPr/>
          </p:nvSpPr>
          <p:spPr>
            <a:xfrm>
              <a:off x="3674110" y="1591125"/>
              <a:ext cx="30902" cy="29970"/>
            </a:xfrm>
            <a:custGeom>
              <a:avLst/>
              <a:gdLst/>
              <a:ahLst/>
              <a:cxnLst/>
              <a:rect l="l" t="t" r="r" b="b"/>
              <a:pathLst>
                <a:path w="962" h="933" extrusionOk="0">
                  <a:moveTo>
                    <a:pt x="491" y="1"/>
                  </a:moveTo>
                  <a:cubicBezTo>
                    <a:pt x="450" y="1"/>
                    <a:pt x="408" y="14"/>
                    <a:pt x="373" y="41"/>
                  </a:cubicBezTo>
                  <a:lnTo>
                    <a:pt x="1" y="361"/>
                  </a:lnTo>
                  <a:lnTo>
                    <a:pt x="572" y="933"/>
                  </a:lnTo>
                  <a:lnTo>
                    <a:pt x="737" y="781"/>
                  </a:lnTo>
                  <a:lnTo>
                    <a:pt x="904" y="558"/>
                  </a:lnTo>
                  <a:cubicBezTo>
                    <a:pt x="962" y="484"/>
                    <a:pt x="955" y="378"/>
                    <a:pt x="887" y="312"/>
                  </a:cubicBezTo>
                  <a:lnTo>
                    <a:pt x="645" y="70"/>
                  </a:lnTo>
                  <a:lnTo>
                    <a:pt x="617" y="53"/>
                  </a:lnTo>
                  <a:cubicBezTo>
                    <a:pt x="582" y="18"/>
                    <a:pt x="537" y="1"/>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841;p58">
              <a:extLst>
                <a:ext uri="{FF2B5EF4-FFF2-40B4-BE49-F238E27FC236}">
                  <a16:creationId xmlns:a16="http://schemas.microsoft.com/office/drawing/2014/main" id="{4A7704B8-91DC-644F-9439-A384DD19EB3B}"/>
                </a:ext>
              </a:extLst>
            </p:cNvPr>
            <p:cNvSpPr/>
            <p:nvPr/>
          </p:nvSpPr>
          <p:spPr>
            <a:xfrm>
              <a:off x="3673178" y="1590933"/>
              <a:ext cx="24638" cy="31159"/>
            </a:xfrm>
            <a:custGeom>
              <a:avLst/>
              <a:gdLst/>
              <a:ahLst/>
              <a:cxnLst/>
              <a:rect l="l" t="t" r="r" b="b"/>
              <a:pathLst>
                <a:path w="767" h="970" extrusionOk="0">
                  <a:moveTo>
                    <a:pt x="517" y="0"/>
                  </a:moveTo>
                  <a:cubicBezTo>
                    <a:pt x="478" y="0"/>
                    <a:pt x="438" y="12"/>
                    <a:pt x="405" y="37"/>
                  </a:cubicBezTo>
                  <a:lnTo>
                    <a:pt x="1" y="340"/>
                  </a:lnTo>
                  <a:lnTo>
                    <a:pt x="211" y="694"/>
                  </a:lnTo>
                  <a:lnTo>
                    <a:pt x="630" y="969"/>
                  </a:lnTo>
                  <a:lnTo>
                    <a:pt x="766" y="788"/>
                  </a:lnTo>
                  <a:lnTo>
                    <a:pt x="364" y="387"/>
                  </a:lnTo>
                  <a:cubicBezTo>
                    <a:pt x="339" y="361"/>
                    <a:pt x="342" y="322"/>
                    <a:pt x="370" y="302"/>
                  </a:cubicBezTo>
                  <a:lnTo>
                    <a:pt x="672" y="76"/>
                  </a:lnTo>
                  <a:lnTo>
                    <a:pt x="652" y="56"/>
                  </a:lnTo>
                  <a:cubicBezTo>
                    <a:pt x="615" y="19"/>
                    <a:pt x="566" y="0"/>
                    <a:pt x="51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842;p58">
              <a:extLst>
                <a:ext uri="{FF2B5EF4-FFF2-40B4-BE49-F238E27FC236}">
                  <a16:creationId xmlns:a16="http://schemas.microsoft.com/office/drawing/2014/main" id="{AF4320BB-EB8A-8B46-BDD0-087D8921DC1E}"/>
                </a:ext>
              </a:extLst>
            </p:cNvPr>
            <p:cNvSpPr/>
            <p:nvPr/>
          </p:nvSpPr>
          <p:spPr>
            <a:xfrm>
              <a:off x="3729781" y="1543453"/>
              <a:ext cx="23096" cy="22004"/>
            </a:xfrm>
            <a:custGeom>
              <a:avLst/>
              <a:gdLst/>
              <a:ahLst/>
              <a:cxnLst/>
              <a:rect l="l" t="t" r="r" b="b"/>
              <a:pathLst>
                <a:path w="719" h="685" extrusionOk="0">
                  <a:moveTo>
                    <a:pt x="435" y="0"/>
                  </a:moveTo>
                  <a:cubicBezTo>
                    <a:pt x="365" y="0"/>
                    <a:pt x="296" y="30"/>
                    <a:pt x="244" y="83"/>
                  </a:cubicBezTo>
                  <a:lnTo>
                    <a:pt x="37" y="293"/>
                  </a:lnTo>
                  <a:cubicBezTo>
                    <a:pt x="0" y="329"/>
                    <a:pt x="0" y="390"/>
                    <a:pt x="37" y="426"/>
                  </a:cubicBezTo>
                  <a:lnTo>
                    <a:pt x="261" y="658"/>
                  </a:lnTo>
                  <a:cubicBezTo>
                    <a:pt x="279" y="676"/>
                    <a:pt x="302" y="685"/>
                    <a:pt x="325" y="685"/>
                  </a:cubicBezTo>
                  <a:cubicBezTo>
                    <a:pt x="349" y="685"/>
                    <a:pt x="372" y="676"/>
                    <a:pt x="390" y="657"/>
                  </a:cubicBezTo>
                  <a:lnTo>
                    <a:pt x="462" y="596"/>
                  </a:lnTo>
                  <a:lnTo>
                    <a:pt x="616" y="442"/>
                  </a:lnTo>
                  <a:cubicBezTo>
                    <a:pt x="718" y="339"/>
                    <a:pt x="718" y="172"/>
                    <a:pt x="616" y="67"/>
                  </a:cubicBezTo>
                  <a:cubicBezTo>
                    <a:pt x="600" y="51"/>
                    <a:pt x="584" y="37"/>
                    <a:pt x="564" y="27"/>
                  </a:cubicBezTo>
                  <a:cubicBezTo>
                    <a:pt x="564" y="27"/>
                    <a:pt x="519" y="14"/>
                    <a:pt x="496" y="8"/>
                  </a:cubicBezTo>
                  <a:cubicBezTo>
                    <a:pt x="475" y="3"/>
                    <a:pt x="45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843;p58">
              <a:extLst>
                <a:ext uri="{FF2B5EF4-FFF2-40B4-BE49-F238E27FC236}">
                  <a16:creationId xmlns:a16="http://schemas.microsoft.com/office/drawing/2014/main" id="{BDD8A140-F7C2-E647-9C8E-81D0A4B41787}"/>
                </a:ext>
              </a:extLst>
            </p:cNvPr>
            <p:cNvSpPr/>
            <p:nvPr/>
          </p:nvSpPr>
          <p:spPr>
            <a:xfrm>
              <a:off x="3729074" y="1543196"/>
              <a:ext cx="18824" cy="22743"/>
            </a:xfrm>
            <a:custGeom>
              <a:avLst/>
              <a:gdLst/>
              <a:ahLst/>
              <a:cxnLst/>
              <a:rect l="l" t="t" r="r" b="b"/>
              <a:pathLst>
                <a:path w="586" h="708" extrusionOk="0">
                  <a:moveTo>
                    <a:pt x="453" y="0"/>
                  </a:moveTo>
                  <a:cubicBezTo>
                    <a:pt x="385" y="0"/>
                    <a:pt x="317" y="26"/>
                    <a:pt x="266" y="78"/>
                  </a:cubicBezTo>
                  <a:lnTo>
                    <a:pt x="37" y="306"/>
                  </a:lnTo>
                  <a:cubicBezTo>
                    <a:pt x="1" y="342"/>
                    <a:pt x="1" y="401"/>
                    <a:pt x="37" y="437"/>
                  </a:cubicBezTo>
                  <a:lnTo>
                    <a:pt x="280" y="680"/>
                  </a:lnTo>
                  <a:cubicBezTo>
                    <a:pt x="298" y="699"/>
                    <a:pt x="322" y="708"/>
                    <a:pt x="346" y="708"/>
                  </a:cubicBezTo>
                  <a:cubicBezTo>
                    <a:pt x="370" y="708"/>
                    <a:pt x="394" y="699"/>
                    <a:pt x="412" y="680"/>
                  </a:cubicBezTo>
                  <a:lnTo>
                    <a:pt x="486" y="607"/>
                  </a:lnTo>
                  <a:lnTo>
                    <a:pt x="290" y="411"/>
                  </a:lnTo>
                  <a:cubicBezTo>
                    <a:pt x="269" y="389"/>
                    <a:pt x="269" y="353"/>
                    <a:pt x="289" y="333"/>
                  </a:cubicBezTo>
                  <a:lnTo>
                    <a:pt x="586" y="36"/>
                  </a:lnTo>
                  <a:cubicBezTo>
                    <a:pt x="545" y="12"/>
                    <a:pt x="499" y="0"/>
                    <a:pt x="4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844;p58">
              <a:extLst>
                <a:ext uri="{FF2B5EF4-FFF2-40B4-BE49-F238E27FC236}">
                  <a16:creationId xmlns:a16="http://schemas.microsoft.com/office/drawing/2014/main" id="{FB691258-CDCE-434F-9724-64E1C11F1643}"/>
                </a:ext>
              </a:extLst>
            </p:cNvPr>
            <p:cNvSpPr/>
            <p:nvPr/>
          </p:nvSpPr>
          <p:spPr>
            <a:xfrm>
              <a:off x="3491067" y="1597454"/>
              <a:ext cx="244677" cy="242718"/>
            </a:xfrm>
            <a:custGeom>
              <a:avLst/>
              <a:gdLst/>
              <a:ahLst/>
              <a:cxnLst/>
              <a:rect l="l" t="t" r="r" b="b"/>
              <a:pathLst>
                <a:path w="7617" h="7556" extrusionOk="0">
                  <a:moveTo>
                    <a:pt x="5363" y="0"/>
                  </a:moveTo>
                  <a:cubicBezTo>
                    <a:pt x="5269" y="0"/>
                    <a:pt x="5184" y="44"/>
                    <a:pt x="5108" y="121"/>
                  </a:cubicBezTo>
                  <a:lnTo>
                    <a:pt x="147" y="5085"/>
                  </a:lnTo>
                  <a:cubicBezTo>
                    <a:pt x="1" y="5231"/>
                    <a:pt x="1" y="5465"/>
                    <a:pt x="147" y="5613"/>
                  </a:cubicBezTo>
                  <a:lnTo>
                    <a:pt x="1962" y="7420"/>
                  </a:lnTo>
                  <a:cubicBezTo>
                    <a:pt x="2040" y="7498"/>
                    <a:pt x="2125" y="7555"/>
                    <a:pt x="2221" y="7555"/>
                  </a:cubicBezTo>
                  <a:cubicBezTo>
                    <a:pt x="2235" y="7555"/>
                    <a:pt x="2249" y="7554"/>
                    <a:pt x="2263" y="7551"/>
                  </a:cubicBezTo>
                  <a:cubicBezTo>
                    <a:pt x="2302" y="7547"/>
                    <a:pt x="2378" y="7533"/>
                    <a:pt x="2378" y="7533"/>
                  </a:cubicBezTo>
                  <a:cubicBezTo>
                    <a:pt x="2412" y="7517"/>
                    <a:pt x="2443" y="7492"/>
                    <a:pt x="2470" y="7466"/>
                  </a:cubicBezTo>
                  <a:lnTo>
                    <a:pt x="7471" y="2466"/>
                  </a:lnTo>
                  <a:cubicBezTo>
                    <a:pt x="7617" y="2320"/>
                    <a:pt x="7617" y="2084"/>
                    <a:pt x="7471" y="1937"/>
                  </a:cubicBezTo>
                  <a:lnTo>
                    <a:pt x="5622" y="90"/>
                  </a:lnTo>
                  <a:cubicBezTo>
                    <a:pt x="5593" y="63"/>
                    <a:pt x="5563" y="40"/>
                    <a:pt x="5531" y="22"/>
                  </a:cubicBezTo>
                  <a:cubicBezTo>
                    <a:pt x="5531" y="22"/>
                    <a:pt x="5460" y="15"/>
                    <a:pt x="5429" y="8"/>
                  </a:cubicBezTo>
                  <a:cubicBezTo>
                    <a:pt x="5407" y="3"/>
                    <a:pt x="5384" y="0"/>
                    <a:pt x="5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845;p58">
              <a:extLst>
                <a:ext uri="{FF2B5EF4-FFF2-40B4-BE49-F238E27FC236}">
                  <a16:creationId xmlns:a16="http://schemas.microsoft.com/office/drawing/2014/main" id="{85B5407C-2899-5B4F-93C3-BCE8D19F96C2}"/>
                </a:ext>
              </a:extLst>
            </p:cNvPr>
            <p:cNvSpPr/>
            <p:nvPr/>
          </p:nvSpPr>
          <p:spPr>
            <a:xfrm>
              <a:off x="3489397" y="1596747"/>
              <a:ext cx="179404" cy="244035"/>
            </a:xfrm>
            <a:custGeom>
              <a:avLst/>
              <a:gdLst/>
              <a:ahLst/>
              <a:cxnLst/>
              <a:rect l="l" t="t" r="r" b="b"/>
              <a:pathLst>
                <a:path w="5585" h="7597" extrusionOk="0">
                  <a:moveTo>
                    <a:pt x="5411" y="0"/>
                  </a:moveTo>
                  <a:cubicBezTo>
                    <a:pt x="5316" y="0"/>
                    <a:pt x="5221" y="37"/>
                    <a:pt x="5148" y="109"/>
                  </a:cubicBezTo>
                  <a:lnTo>
                    <a:pt x="148" y="5109"/>
                  </a:lnTo>
                  <a:cubicBezTo>
                    <a:pt x="1" y="5256"/>
                    <a:pt x="1" y="5492"/>
                    <a:pt x="148" y="5638"/>
                  </a:cubicBezTo>
                  <a:lnTo>
                    <a:pt x="1997" y="7488"/>
                  </a:lnTo>
                  <a:cubicBezTo>
                    <a:pt x="2070" y="7560"/>
                    <a:pt x="2165" y="7597"/>
                    <a:pt x="2261" y="7597"/>
                  </a:cubicBezTo>
                  <a:cubicBezTo>
                    <a:pt x="2320" y="7597"/>
                    <a:pt x="2380" y="7583"/>
                    <a:pt x="2434" y="7555"/>
                  </a:cubicBezTo>
                  <a:lnTo>
                    <a:pt x="332" y="5454"/>
                  </a:lnTo>
                  <a:cubicBezTo>
                    <a:pt x="287" y="5411"/>
                    <a:pt x="287" y="5340"/>
                    <a:pt x="332" y="5295"/>
                  </a:cubicBezTo>
                  <a:lnTo>
                    <a:pt x="5584" y="43"/>
                  </a:lnTo>
                  <a:cubicBezTo>
                    <a:pt x="5530" y="14"/>
                    <a:pt x="5470" y="0"/>
                    <a:pt x="541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846;p58">
              <a:extLst>
                <a:ext uri="{FF2B5EF4-FFF2-40B4-BE49-F238E27FC236}">
                  <a16:creationId xmlns:a16="http://schemas.microsoft.com/office/drawing/2014/main" id="{716EE60A-A936-8C4E-B5DA-337A04359E3C}"/>
                </a:ext>
              </a:extLst>
            </p:cNvPr>
            <p:cNvSpPr/>
            <p:nvPr/>
          </p:nvSpPr>
          <p:spPr>
            <a:xfrm>
              <a:off x="3626502" y="1618559"/>
              <a:ext cx="87020" cy="86120"/>
            </a:xfrm>
            <a:custGeom>
              <a:avLst/>
              <a:gdLst/>
              <a:ahLst/>
              <a:cxnLst/>
              <a:rect l="l" t="t" r="r" b="b"/>
              <a:pathLst>
                <a:path w="2709" h="2681" extrusionOk="0">
                  <a:moveTo>
                    <a:pt x="1142" y="0"/>
                  </a:moveTo>
                  <a:cubicBezTo>
                    <a:pt x="1127" y="0"/>
                    <a:pt x="1113" y="6"/>
                    <a:pt x="1102" y="17"/>
                  </a:cubicBezTo>
                  <a:lnTo>
                    <a:pt x="22" y="1107"/>
                  </a:lnTo>
                  <a:cubicBezTo>
                    <a:pt x="0" y="1128"/>
                    <a:pt x="0" y="1165"/>
                    <a:pt x="22" y="1186"/>
                  </a:cubicBezTo>
                  <a:lnTo>
                    <a:pt x="1500" y="2664"/>
                  </a:lnTo>
                  <a:cubicBezTo>
                    <a:pt x="1511" y="2675"/>
                    <a:pt x="1525" y="2680"/>
                    <a:pt x="1539" y="2680"/>
                  </a:cubicBezTo>
                  <a:cubicBezTo>
                    <a:pt x="1554" y="2680"/>
                    <a:pt x="1569" y="2675"/>
                    <a:pt x="1580" y="2663"/>
                  </a:cubicBezTo>
                  <a:lnTo>
                    <a:pt x="1698" y="2572"/>
                  </a:lnTo>
                  <a:lnTo>
                    <a:pt x="2687" y="1583"/>
                  </a:lnTo>
                  <a:cubicBezTo>
                    <a:pt x="2709" y="1561"/>
                    <a:pt x="2709" y="1525"/>
                    <a:pt x="2687" y="1503"/>
                  </a:cubicBezTo>
                  <a:lnTo>
                    <a:pt x="1302" y="116"/>
                  </a:lnTo>
                  <a:lnTo>
                    <a:pt x="1182" y="17"/>
                  </a:lnTo>
                  <a:cubicBezTo>
                    <a:pt x="1171" y="6"/>
                    <a:pt x="1156" y="0"/>
                    <a:pt x="11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847;p58">
              <a:extLst>
                <a:ext uri="{FF2B5EF4-FFF2-40B4-BE49-F238E27FC236}">
                  <a16:creationId xmlns:a16="http://schemas.microsoft.com/office/drawing/2014/main" id="{F1423D03-94B9-B34E-9C4C-77B2A4420660}"/>
                </a:ext>
              </a:extLst>
            </p:cNvPr>
            <p:cNvSpPr/>
            <p:nvPr/>
          </p:nvSpPr>
          <p:spPr>
            <a:xfrm>
              <a:off x="3625571" y="1617981"/>
              <a:ext cx="55508" cy="87630"/>
            </a:xfrm>
            <a:custGeom>
              <a:avLst/>
              <a:gdLst/>
              <a:ahLst/>
              <a:cxnLst/>
              <a:rect l="l" t="t" r="r" b="b"/>
              <a:pathLst>
                <a:path w="1728" h="2728" extrusionOk="0">
                  <a:moveTo>
                    <a:pt x="1171" y="1"/>
                  </a:moveTo>
                  <a:cubicBezTo>
                    <a:pt x="1156" y="1"/>
                    <a:pt x="1142" y="6"/>
                    <a:pt x="1131" y="17"/>
                  </a:cubicBezTo>
                  <a:lnTo>
                    <a:pt x="22" y="1126"/>
                  </a:lnTo>
                  <a:cubicBezTo>
                    <a:pt x="0" y="1148"/>
                    <a:pt x="0" y="1184"/>
                    <a:pt x="22" y="1206"/>
                  </a:cubicBezTo>
                  <a:lnTo>
                    <a:pt x="1528" y="2711"/>
                  </a:lnTo>
                  <a:cubicBezTo>
                    <a:pt x="1538" y="2722"/>
                    <a:pt x="1553" y="2728"/>
                    <a:pt x="1567" y="2728"/>
                  </a:cubicBezTo>
                  <a:cubicBezTo>
                    <a:pt x="1582" y="2728"/>
                    <a:pt x="1596" y="2722"/>
                    <a:pt x="1607" y="2711"/>
                  </a:cubicBezTo>
                  <a:lnTo>
                    <a:pt x="1727" y="2593"/>
                  </a:lnTo>
                  <a:lnTo>
                    <a:pt x="339" y="1206"/>
                  </a:lnTo>
                  <a:cubicBezTo>
                    <a:pt x="317" y="1184"/>
                    <a:pt x="317" y="1148"/>
                    <a:pt x="339" y="1126"/>
                  </a:cubicBezTo>
                  <a:lnTo>
                    <a:pt x="1329" y="136"/>
                  </a:lnTo>
                  <a:lnTo>
                    <a:pt x="1211" y="17"/>
                  </a:lnTo>
                  <a:cubicBezTo>
                    <a:pt x="1200" y="6"/>
                    <a:pt x="1185" y="1"/>
                    <a:pt x="11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848;p58">
              <a:extLst>
                <a:ext uri="{FF2B5EF4-FFF2-40B4-BE49-F238E27FC236}">
                  <a16:creationId xmlns:a16="http://schemas.microsoft.com/office/drawing/2014/main" id="{D0AC400A-2392-A84A-907E-BB98F48BC48A}"/>
                </a:ext>
              </a:extLst>
            </p:cNvPr>
            <p:cNvSpPr/>
            <p:nvPr/>
          </p:nvSpPr>
          <p:spPr>
            <a:xfrm>
              <a:off x="3658755" y="1638251"/>
              <a:ext cx="8962" cy="8930"/>
            </a:xfrm>
            <a:custGeom>
              <a:avLst/>
              <a:gdLst/>
              <a:ahLst/>
              <a:cxnLst/>
              <a:rect l="l" t="t" r="r" b="b"/>
              <a:pathLst>
                <a:path w="279" h="278" extrusionOk="0">
                  <a:moveTo>
                    <a:pt x="140" y="0"/>
                  </a:moveTo>
                  <a:cubicBezTo>
                    <a:pt x="63" y="0"/>
                    <a:pt x="1" y="62"/>
                    <a:pt x="1" y="139"/>
                  </a:cubicBezTo>
                  <a:cubicBezTo>
                    <a:pt x="1" y="216"/>
                    <a:pt x="63" y="278"/>
                    <a:pt x="140" y="278"/>
                  </a:cubicBezTo>
                  <a:cubicBezTo>
                    <a:pt x="217" y="278"/>
                    <a:pt x="279" y="216"/>
                    <a:pt x="279" y="139"/>
                  </a:cubicBezTo>
                  <a:cubicBezTo>
                    <a:pt x="279" y="62"/>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849;p58">
              <a:extLst>
                <a:ext uri="{FF2B5EF4-FFF2-40B4-BE49-F238E27FC236}">
                  <a16:creationId xmlns:a16="http://schemas.microsoft.com/office/drawing/2014/main" id="{6CBF4F60-C9ED-EB48-B315-750E2DB7A643}"/>
                </a:ext>
              </a:extLst>
            </p:cNvPr>
            <p:cNvSpPr/>
            <p:nvPr/>
          </p:nvSpPr>
          <p:spPr>
            <a:xfrm>
              <a:off x="3652362" y="1657301"/>
              <a:ext cx="8994" cy="8962"/>
            </a:xfrm>
            <a:custGeom>
              <a:avLst/>
              <a:gdLst/>
              <a:ahLst/>
              <a:cxnLst/>
              <a:rect l="l" t="t" r="r" b="b"/>
              <a:pathLst>
                <a:path w="280" h="279" extrusionOk="0">
                  <a:moveTo>
                    <a:pt x="139" y="1"/>
                  </a:moveTo>
                  <a:cubicBezTo>
                    <a:pt x="62" y="1"/>
                    <a:pt x="0" y="63"/>
                    <a:pt x="0" y="140"/>
                  </a:cubicBezTo>
                  <a:cubicBezTo>
                    <a:pt x="0" y="216"/>
                    <a:pt x="62" y="279"/>
                    <a:pt x="139" y="279"/>
                  </a:cubicBezTo>
                  <a:cubicBezTo>
                    <a:pt x="217" y="279"/>
                    <a:pt x="280" y="216"/>
                    <a:pt x="280" y="140"/>
                  </a:cubicBezTo>
                  <a:cubicBezTo>
                    <a:pt x="280" y="63"/>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850;p58">
              <a:extLst>
                <a:ext uri="{FF2B5EF4-FFF2-40B4-BE49-F238E27FC236}">
                  <a16:creationId xmlns:a16="http://schemas.microsoft.com/office/drawing/2014/main" id="{02CCD206-169F-6E4A-831C-06D2F5618E4E}"/>
                </a:ext>
              </a:extLst>
            </p:cNvPr>
            <p:cNvSpPr/>
            <p:nvPr/>
          </p:nvSpPr>
          <p:spPr>
            <a:xfrm>
              <a:off x="3665083" y="1669990"/>
              <a:ext cx="9026" cy="9026"/>
            </a:xfrm>
            <a:custGeom>
              <a:avLst/>
              <a:gdLst/>
              <a:ahLst/>
              <a:cxnLst/>
              <a:rect l="l" t="t" r="r" b="b"/>
              <a:pathLst>
                <a:path w="281" h="281" extrusionOk="0">
                  <a:moveTo>
                    <a:pt x="140" y="1"/>
                  </a:moveTo>
                  <a:cubicBezTo>
                    <a:pt x="63" y="1"/>
                    <a:pt x="1" y="63"/>
                    <a:pt x="1" y="140"/>
                  </a:cubicBezTo>
                  <a:cubicBezTo>
                    <a:pt x="1" y="218"/>
                    <a:pt x="63" y="280"/>
                    <a:pt x="140" y="280"/>
                  </a:cubicBezTo>
                  <a:cubicBezTo>
                    <a:pt x="216" y="280"/>
                    <a:pt x="280" y="218"/>
                    <a:pt x="280" y="140"/>
                  </a:cubicBezTo>
                  <a:cubicBezTo>
                    <a:pt x="280"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851;p58">
              <a:extLst>
                <a:ext uri="{FF2B5EF4-FFF2-40B4-BE49-F238E27FC236}">
                  <a16:creationId xmlns:a16="http://schemas.microsoft.com/office/drawing/2014/main" id="{8CC862FB-AAC5-8A41-B36F-66800210199F}"/>
                </a:ext>
              </a:extLst>
            </p:cNvPr>
            <p:cNvSpPr/>
            <p:nvPr/>
          </p:nvSpPr>
          <p:spPr>
            <a:xfrm>
              <a:off x="3671412" y="1650940"/>
              <a:ext cx="9026" cy="8994"/>
            </a:xfrm>
            <a:custGeom>
              <a:avLst/>
              <a:gdLst/>
              <a:ahLst/>
              <a:cxnLst/>
              <a:rect l="l" t="t" r="r" b="b"/>
              <a:pathLst>
                <a:path w="281" h="280" extrusionOk="0">
                  <a:moveTo>
                    <a:pt x="141" y="0"/>
                  </a:moveTo>
                  <a:cubicBezTo>
                    <a:pt x="63" y="0"/>
                    <a:pt x="1" y="62"/>
                    <a:pt x="1" y="139"/>
                  </a:cubicBezTo>
                  <a:cubicBezTo>
                    <a:pt x="1" y="217"/>
                    <a:pt x="63" y="280"/>
                    <a:pt x="141" y="280"/>
                  </a:cubicBezTo>
                  <a:cubicBezTo>
                    <a:pt x="218" y="280"/>
                    <a:pt x="280" y="217"/>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852;p58">
              <a:extLst>
                <a:ext uri="{FF2B5EF4-FFF2-40B4-BE49-F238E27FC236}">
                  <a16:creationId xmlns:a16="http://schemas.microsoft.com/office/drawing/2014/main" id="{F2DB7306-4D09-EA41-9F7C-8FEE7632F624}"/>
                </a:ext>
              </a:extLst>
            </p:cNvPr>
            <p:cNvSpPr/>
            <p:nvPr/>
          </p:nvSpPr>
          <p:spPr>
            <a:xfrm>
              <a:off x="3684165" y="1663661"/>
              <a:ext cx="8962" cy="9026"/>
            </a:xfrm>
            <a:custGeom>
              <a:avLst/>
              <a:gdLst/>
              <a:ahLst/>
              <a:cxnLst/>
              <a:rect l="l" t="t" r="r" b="b"/>
              <a:pathLst>
                <a:path w="279" h="281" extrusionOk="0">
                  <a:moveTo>
                    <a:pt x="139" y="1"/>
                  </a:moveTo>
                  <a:cubicBezTo>
                    <a:pt x="63" y="1"/>
                    <a:pt x="0" y="63"/>
                    <a:pt x="0" y="140"/>
                  </a:cubicBezTo>
                  <a:cubicBezTo>
                    <a:pt x="0" y="217"/>
                    <a:pt x="63" y="280"/>
                    <a:pt x="139" y="280"/>
                  </a:cubicBezTo>
                  <a:cubicBezTo>
                    <a:pt x="216" y="280"/>
                    <a:pt x="278" y="217"/>
                    <a:pt x="278" y="140"/>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853;p58">
              <a:extLst>
                <a:ext uri="{FF2B5EF4-FFF2-40B4-BE49-F238E27FC236}">
                  <a16:creationId xmlns:a16="http://schemas.microsoft.com/office/drawing/2014/main" id="{C5A69A8F-E5A0-AE49-8C98-E608129D3391}"/>
                </a:ext>
              </a:extLst>
            </p:cNvPr>
            <p:cNvSpPr/>
            <p:nvPr/>
          </p:nvSpPr>
          <p:spPr>
            <a:xfrm>
              <a:off x="3556472" y="1714546"/>
              <a:ext cx="18342" cy="17507"/>
            </a:xfrm>
            <a:custGeom>
              <a:avLst/>
              <a:gdLst/>
              <a:ahLst/>
              <a:cxnLst/>
              <a:rect l="l" t="t" r="r" b="b"/>
              <a:pathLst>
                <a:path w="571" h="545" extrusionOk="0">
                  <a:moveTo>
                    <a:pt x="153" y="1"/>
                  </a:moveTo>
                  <a:cubicBezTo>
                    <a:pt x="117" y="1"/>
                    <a:pt x="81" y="14"/>
                    <a:pt x="54" y="41"/>
                  </a:cubicBezTo>
                  <a:cubicBezTo>
                    <a:pt x="0" y="96"/>
                    <a:pt x="0" y="184"/>
                    <a:pt x="54" y="239"/>
                  </a:cubicBezTo>
                  <a:lnTo>
                    <a:pt x="319" y="503"/>
                  </a:lnTo>
                  <a:cubicBezTo>
                    <a:pt x="346" y="530"/>
                    <a:pt x="382" y="545"/>
                    <a:pt x="418" y="545"/>
                  </a:cubicBezTo>
                  <a:cubicBezTo>
                    <a:pt x="455" y="545"/>
                    <a:pt x="491" y="530"/>
                    <a:pt x="515" y="503"/>
                  </a:cubicBezTo>
                  <a:cubicBezTo>
                    <a:pt x="570" y="449"/>
                    <a:pt x="570" y="360"/>
                    <a:pt x="515" y="306"/>
                  </a:cubicBezTo>
                  <a:lnTo>
                    <a:pt x="251" y="41"/>
                  </a:lnTo>
                  <a:cubicBezTo>
                    <a:pt x="224" y="14"/>
                    <a:pt x="188"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854;p58">
              <a:extLst>
                <a:ext uri="{FF2B5EF4-FFF2-40B4-BE49-F238E27FC236}">
                  <a16:creationId xmlns:a16="http://schemas.microsoft.com/office/drawing/2014/main" id="{9577379D-B53F-5F46-98B6-8108FB7024C0}"/>
                </a:ext>
              </a:extLst>
            </p:cNvPr>
            <p:cNvSpPr/>
            <p:nvPr/>
          </p:nvSpPr>
          <p:spPr>
            <a:xfrm>
              <a:off x="3577674" y="1735779"/>
              <a:ext cx="18342" cy="17507"/>
            </a:xfrm>
            <a:custGeom>
              <a:avLst/>
              <a:gdLst/>
              <a:ahLst/>
              <a:cxnLst/>
              <a:rect l="l" t="t" r="r" b="b"/>
              <a:pathLst>
                <a:path w="571" h="545" extrusionOk="0">
                  <a:moveTo>
                    <a:pt x="153" y="0"/>
                  </a:moveTo>
                  <a:cubicBezTo>
                    <a:pt x="117" y="0"/>
                    <a:pt x="82" y="14"/>
                    <a:pt x="55" y="42"/>
                  </a:cubicBezTo>
                  <a:cubicBezTo>
                    <a:pt x="0" y="95"/>
                    <a:pt x="0" y="185"/>
                    <a:pt x="55" y="239"/>
                  </a:cubicBezTo>
                  <a:lnTo>
                    <a:pt x="319" y="502"/>
                  </a:lnTo>
                  <a:cubicBezTo>
                    <a:pt x="346" y="530"/>
                    <a:pt x="382" y="544"/>
                    <a:pt x="419" y="544"/>
                  </a:cubicBezTo>
                  <a:cubicBezTo>
                    <a:pt x="455" y="544"/>
                    <a:pt x="491" y="530"/>
                    <a:pt x="516" y="502"/>
                  </a:cubicBezTo>
                  <a:cubicBezTo>
                    <a:pt x="571" y="448"/>
                    <a:pt x="571" y="360"/>
                    <a:pt x="516" y="305"/>
                  </a:cubicBezTo>
                  <a:lnTo>
                    <a:pt x="252" y="42"/>
                  </a:lnTo>
                  <a:cubicBezTo>
                    <a:pt x="225" y="14"/>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855;p58">
              <a:extLst>
                <a:ext uri="{FF2B5EF4-FFF2-40B4-BE49-F238E27FC236}">
                  <a16:creationId xmlns:a16="http://schemas.microsoft.com/office/drawing/2014/main" id="{39D505A0-8B32-8040-9B26-B3023A0EAA50}"/>
                </a:ext>
              </a:extLst>
            </p:cNvPr>
            <p:cNvSpPr/>
            <p:nvPr/>
          </p:nvSpPr>
          <p:spPr>
            <a:xfrm>
              <a:off x="3598875" y="1756949"/>
              <a:ext cx="18342" cy="17475"/>
            </a:xfrm>
            <a:custGeom>
              <a:avLst/>
              <a:gdLst/>
              <a:ahLst/>
              <a:cxnLst/>
              <a:rect l="l" t="t" r="r" b="b"/>
              <a:pathLst>
                <a:path w="571" h="544" extrusionOk="0">
                  <a:moveTo>
                    <a:pt x="153" y="0"/>
                  </a:moveTo>
                  <a:cubicBezTo>
                    <a:pt x="118" y="0"/>
                    <a:pt x="82" y="14"/>
                    <a:pt x="55" y="41"/>
                  </a:cubicBezTo>
                  <a:cubicBezTo>
                    <a:pt x="0" y="95"/>
                    <a:pt x="0" y="185"/>
                    <a:pt x="55" y="238"/>
                  </a:cubicBezTo>
                  <a:lnTo>
                    <a:pt x="319" y="503"/>
                  </a:lnTo>
                  <a:cubicBezTo>
                    <a:pt x="346" y="529"/>
                    <a:pt x="383" y="544"/>
                    <a:pt x="419" y="544"/>
                  </a:cubicBezTo>
                  <a:cubicBezTo>
                    <a:pt x="455" y="544"/>
                    <a:pt x="490" y="532"/>
                    <a:pt x="517" y="503"/>
                  </a:cubicBezTo>
                  <a:cubicBezTo>
                    <a:pt x="571" y="448"/>
                    <a:pt x="571" y="360"/>
                    <a:pt x="517" y="305"/>
                  </a:cubicBezTo>
                  <a:lnTo>
                    <a:pt x="252" y="41"/>
                  </a:lnTo>
                  <a:cubicBezTo>
                    <a:pt x="225" y="14"/>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856;p58">
              <a:extLst>
                <a:ext uri="{FF2B5EF4-FFF2-40B4-BE49-F238E27FC236}">
                  <a16:creationId xmlns:a16="http://schemas.microsoft.com/office/drawing/2014/main" id="{4C1AD2F8-B4AC-414D-BF7D-EC43FEFD0177}"/>
                </a:ext>
              </a:extLst>
            </p:cNvPr>
            <p:cNvSpPr/>
            <p:nvPr/>
          </p:nvSpPr>
          <p:spPr>
            <a:xfrm>
              <a:off x="3543718" y="1727299"/>
              <a:ext cx="18342" cy="17507"/>
            </a:xfrm>
            <a:custGeom>
              <a:avLst/>
              <a:gdLst/>
              <a:ahLst/>
              <a:cxnLst/>
              <a:rect l="l" t="t" r="r" b="b"/>
              <a:pathLst>
                <a:path w="571" h="545" extrusionOk="0">
                  <a:moveTo>
                    <a:pt x="153" y="1"/>
                  </a:moveTo>
                  <a:cubicBezTo>
                    <a:pt x="118" y="1"/>
                    <a:pt x="82" y="14"/>
                    <a:pt x="55" y="41"/>
                  </a:cubicBezTo>
                  <a:cubicBezTo>
                    <a:pt x="0" y="96"/>
                    <a:pt x="0" y="184"/>
                    <a:pt x="55" y="239"/>
                  </a:cubicBezTo>
                  <a:lnTo>
                    <a:pt x="319" y="503"/>
                  </a:lnTo>
                  <a:cubicBezTo>
                    <a:pt x="346" y="530"/>
                    <a:pt x="383" y="545"/>
                    <a:pt x="419" y="545"/>
                  </a:cubicBezTo>
                  <a:cubicBezTo>
                    <a:pt x="455" y="545"/>
                    <a:pt x="491" y="530"/>
                    <a:pt x="516" y="503"/>
                  </a:cubicBezTo>
                  <a:cubicBezTo>
                    <a:pt x="571" y="449"/>
                    <a:pt x="571" y="359"/>
                    <a:pt x="516" y="306"/>
                  </a:cubicBezTo>
                  <a:lnTo>
                    <a:pt x="252" y="41"/>
                  </a:lnTo>
                  <a:cubicBezTo>
                    <a:pt x="225" y="14"/>
                    <a:pt x="189"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857;p58">
              <a:extLst>
                <a:ext uri="{FF2B5EF4-FFF2-40B4-BE49-F238E27FC236}">
                  <a16:creationId xmlns:a16="http://schemas.microsoft.com/office/drawing/2014/main" id="{07081B37-A39E-B740-96F8-418801E02465}"/>
                </a:ext>
              </a:extLst>
            </p:cNvPr>
            <p:cNvSpPr/>
            <p:nvPr/>
          </p:nvSpPr>
          <p:spPr>
            <a:xfrm>
              <a:off x="3564920" y="1748468"/>
              <a:ext cx="18342" cy="17507"/>
            </a:xfrm>
            <a:custGeom>
              <a:avLst/>
              <a:gdLst/>
              <a:ahLst/>
              <a:cxnLst/>
              <a:rect l="l" t="t" r="r" b="b"/>
              <a:pathLst>
                <a:path w="571" h="545" extrusionOk="0">
                  <a:moveTo>
                    <a:pt x="154" y="0"/>
                  </a:moveTo>
                  <a:cubicBezTo>
                    <a:pt x="118" y="0"/>
                    <a:pt x="82" y="14"/>
                    <a:pt x="56" y="40"/>
                  </a:cubicBezTo>
                  <a:cubicBezTo>
                    <a:pt x="1" y="95"/>
                    <a:pt x="1" y="184"/>
                    <a:pt x="56" y="239"/>
                  </a:cubicBezTo>
                  <a:lnTo>
                    <a:pt x="319" y="502"/>
                  </a:lnTo>
                  <a:cubicBezTo>
                    <a:pt x="347" y="530"/>
                    <a:pt x="383" y="544"/>
                    <a:pt x="419" y="544"/>
                  </a:cubicBezTo>
                  <a:cubicBezTo>
                    <a:pt x="455" y="544"/>
                    <a:pt x="491" y="531"/>
                    <a:pt x="517" y="502"/>
                  </a:cubicBezTo>
                  <a:cubicBezTo>
                    <a:pt x="571" y="449"/>
                    <a:pt x="571" y="359"/>
                    <a:pt x="517" y="305"/>
                  </a:cubicBezTo>
                  <a:lnTo>
                    <a:pt x="252" y="40"/>
                  </a:lnTo>
                  <a:cubicBezTo>
                    <a:pt x="226" y="14"/>
                    <a:pt x="190" y="0"/>
                    <a:pt x="1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858;p58">
              <a:extLst>
                <a:ext uri="{FF2B5EF4-FFF2-40B4-BE49-F238E27FC236}">
                  <a16:creationId xmlns:a16="http://schemas.microsoft.com/office/drawing/2014/main" id="{15D32CC7-2331-C743-A6B8-A43017BB6E9E}"/>
                </a:ext>
              </a:extLst>
            </p:cNvPr>
            <p:cNvSpPr/>
            <p:nvPr/>
          </p:nvSpPr>
          <p:spPr>
            <a:xfrm>
              <a:off x="3586186" y="1769670"/>
              <a:ext cx="18310" cy="17507"/>
            </a:xfrm>
            <a:custGeom>
              <a:avLst/>
              <a:gdLst/>
              <a:ahLst/>
              <a:cxnLst/>
              <a:rect l="l" t="t" r="r" b="b"/>
              <a:pathLst>
                <a:path w="570" h="545" extrusionOk="0">
                  <a:moveTo>
                    <a:pt x="153" y="1"/>
                  </a:moveTo>
                  <a:cubicBezTo>
                    <a:pt x="117" y="1"/>
                    <a:pt x="81" y="15"/>
                    <a:pt x="54" y="42"/>
                  </a:cubicBezTo>
                  <a:cubicBezTo>
                    <a:pt x="0" y="96"/>
                    <a:pt x="0" y="184"/>
                    <a:pt x="54" y="239"/>
                  </a:cubicBezTo>
                  <a:lnTo>
                    <a:pt x="319" y="502"/>
                  </a:lnTo>
                  <a:cubicBezTo>
                    <a:pt x="345" y="530"/>
                    <a:pt x="381" y="544"/>
                    <a:pt x="417" y="544"/>
                  </a:cubicBezTo>
                  <a:cubicBezTo>
                    <a:pt x="453" y="544"/>
                    <a:pt x="488" y="531"/>
                    <a:pt x="515" y="502"/>
                  </a:cubicBezTo>
                  <a:cubicBezTo>
                    <a:pt x="569" y="449"/>
                    <a:pt x="569" y="361"/>
                    <a:pt x="515" y="306"/>
                  </a:cubicBezTo>
                  <a:lnTo>
                    <a:pt x="251" y="42"/>
                  </a:lnTo>
                  <a:cubicBezTo>
                    <a:pt x="224" y="15"/>
                    <a:pt x="188"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859;p58">
              <a:extLst>
                <a:ext uri="{FF2B5EF4-FFF2-40B4-BE49-F238E27FC236}">
                  <a16:creationId xmlns:a16="http://schemas.microsoft.com/office/drawing/2014/main" id="{9EEBE241-A999-AF49-BBB5-3249E8003CF3}"/>
                </a:ext>
              </a:extLst>
            </p:cNvPr>
            <p:cNvSpPr/>
            <p:nvPr/>
          </p:nvSpPr>
          <p:spPr>
            <a:xfrm>
              <a:off x="3530965" y="1740052"/>
              <a:ext cx="18374" cy="17507"/>
            </a:xfrm>
            <a:custGeom>
              <a:avLst/>
              <a:gdLst/>
              <a:ahLst/>
              <a:cxnLst/>
              <a:rect l="l" t="t" r="r" b="b"/>
              <a:pathLst>
                <a:path w="572" h="545" extrusionOk="0">
                  <a:moveTo>
                    <a:pt x="154" y="0"/>
                  </a:moveTo>
                  <a:cubicBezTo>
                    <a:pt x="118" y="0"/>
                    <a:pt x="83" y="14"/>
                    <a:pt x="56" y="40"/>
                  </a:cubicBezTo>
                  <a:cubicBezTo>
                    <a:pt x="1" y="95"/>
                    <a:pt x="1" y="184"/>
                    <a:pt x="56" y="237"/>
                  </a:cubicBezTo>
                  <a:lnTo>
                    <a:pt x="319" y="502"/>
                  </a:lnTo>
                  <a:cubicBezTo>
                    <a:pt x="347" y="530"/>
                    <a:pt x="383" y="544"/>
                    <a:pt x="419" y="544"/>
                  </a:cubicBezTo>
                  <a:cubicBezTo>
                    <a:pt x="455" y="544"/>
                    <a:pt x="492" y="530"/>
                    <a:pt x="516" y="502"/>
                  </a:cubicBezTo>
                  <a:cubicBezTo>
                    <a:pt x="571" y="447"/>
                    <a:pt x="571" y="359"/>
                    <a:pt x="516" y="305"/>
                  </a:cubicBezTo>
                  <a:lnTo>
                    <a:pt x="253" y="40"/>
                  </a:lnTo>
                  <a:cubicBezTo>
                    <a:pt x="225" y="14"/>
                    <a:pt x="189" y="0"/>
                    <a:pt x="1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860;p58">
              <a:extLst>
                <a:ext uri="{FF2B5EF4-FFF2-40B4-BE49-F238E27FC236}">
                  <a16:creationId xmlns:a16="http://schemas.microsoft.com/office/drawing/2014/main" id="{3CAE57CC-33B0-8542-B098-918B5877F180}"/>
                </a:ext>
              </a:extLst>
            </p:cNvPr>
            <p:cNvSpPr/>
            <p:nvPr/>
          </p:nvSpPr>
          <p:spPr>
            <a:xfrm>
              <a:off x="3552167" y="1761190"/>
              <a:ext cx="18374" cy="17507"/>
            </a:xfrm>
            <a:custGeom>
              <a:avLst/>
              <a:gdLst/>
              <a:ahLst/>
              <a:cxnLst/>
              <a:rect l="l" t="t" r="r" b="b"/>
              <a:pathLst>
                <a:path w="572" h="545" extrusionOk="0">
                  <a:moveTo>
                    <a:pt x="154" y="1"/>
                  </a:moveTo>
                  <a:cubicBezTo>
                    <a:pt x="119" y="1"/>
                    <a:pt x="83" y="14"/>
                    <a:pt x="56" y="41"/>
                  </a:cubicBezTo>
                  <a:cubicBezTo>
                    <a:pt x="1" y="96"/>
                    <a:pt x="1" y="184"/>
                    <a:pt x="56" y="238"/>
                  </a:cubicBezTo>
                  <a:lnTo>
                    <a:pt x="321" y="503"/>
                  </a:lnTo>
                  <a:cubicBezTo>
                    <a:pt x="347" y="530"/>
                    <a:pt x="383" y="545"/>
                    <a:pt x="419" y="545"/>
                  </a:cubicBezTo>
                  <a:cubicBezTo>
                    <a:pt x="455" y="545"/>
                    <a:pt x="492" y="532"/>
                    <a:pt x="518" y="503"/>
                  </a:cubicBezTo>
                  <a:cubicBezTo>
                    <a:pt x="571" y="448"/>
                    <a:pt x="571" y="360"/>
                    <a:pt x="518" y="306"/>
                  </a:cubicBezTo>
                  <a:lnTo>
                    <a:pt x="253" y="41"/>
                  </a:lnTo>
                  <a:cubicBezTo>
                    <a:pt x="226" y="14"/>
                    <a:pt x="190" y="1"/>
                    <a:pt x="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861;p58">
              <a:extLst>
                <a:ext uri="{FF2B5EF4-FFF2-40B4-BE49-F238E27FC236}">
                  <a16:creationId xmlns:a16="http://schemas.microsoft.com/office/drawing/2014/main" id="{BFD5B096-B45B-F84E-9BF8-53045326BD55}"/>
                </a:ext>
              </a:extLst>
            </p:cNvPr>
            <p:cNvSpPr/>
            <p:nvPr/>
          </p:nvSpPr>
          <p:spPr>
            <a:xfrm>
              <a:off x="3573433" y="1782423"/>
              <a:ext cx="18310" cy="17507"/>
            </a:xfrm>
            <a:custGeom>
              <a:avLst/>
              <a:gdLst/>
              <a:ahLst/>
              <a:cxnLst/>
              <a:rect l="l" t="t" r="r" b="b"/>
              <a:pathLst>
                <a:path w="570" h="545" extrusionOk="0">
                  <a:moveTo>
                    <a:pt x="153" y="0"/>
                  </a:moveTo>
                  <a:cubicBezTo>
                    <a:pt x="117" y="0"/>
                    <a:pt x="82" y="13"/>
                    <a:pt x="54" y="40"/>
                  </a:cubicBezTo>
                  <a:cubicBezTo>
                    <a:pt x="0" y="95"/>
                    <a:pt x="0" y="184"/>
                    <a:pt x="54" y="239"/>
                  </a:cubicBezTo>
                  <a:lnTo>
                    <a:pt x="319" y="502"/>
                  </a:lnTo>
                  <a:cubicBezTo>
                    <a:pt x="346" y="530"/>
                    <a:pt x="383" y="544"/>
                    <a:pt x="419" y="544"/>
                  </a:cubicBezTo>
                  <a:cubicBezTo>
                    <a:pt x="455" y="544"/>
                    <a:pt x="491" y="531"/>
                    <a:pt x="516" y="502"/>
                  </a:cubicBezTo>
                  <a:cubicBezTo>
                    <a:pt x="569" y="448"/>
                    <a:pt x="569" y="359"/>
                    <a:pt x="516" y="305"/>
                  </a:cubicBezTo>
                  <a:lnTo>
                    <a:pt x="251" y="40"/>
                  </a:lnTo>
                  <a:cubicBezTo>
                    <a:pt x="224" y="13"/>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62;p58">
              <a:extLst>
                <a:ext uri="{FF2B5EF4-FFF2-40B4-BE49-F238E27FC236}">
                  <a16:creationId xmlns:a16="http://schemas.microsoft.com/office/drawing/2014/main" id="{394066A0-34F1-DD46-A61F-63B9D37AFB33}"/>
                </a:ext>
              </a:extLst>
            </p:cNvPr>
            <p:cNvSpPr/>
            <p:nvPr/>
          </p:nvSpPr>
          <p:spPr>
            <a:xfrm>
              <a:off x="3518340" y="1752709"/>
              <a:ext cx="18342" cy="17475"/>
            </a:xfrm>
            <a:custGeom>
              <a:avLst/>
              <a:gdLst/>
              <a:ahLst/>
              <a:cxnLst/>
              <a:rect l="l" t="t" r="r" b="b"/>
              <a:pathLst>
                <a:path w="571" h="544" extrusionOk="0">
                  <a:moveTo>
                    <a:pt x="153" y="0"/>
                  </a:moveTo>
                  <a:cubicBezTo>
                    <a:pt x="117" y="0"/>
                    <a:pt x="81" y="14"/>
                    <a:pt x="54" y="42"/>
                  </a:cubicBezTo>
                  <a:cubicBezTo>
                    <a:pt x="0" y="95"/>
                    <a:pt x="0" y="184"/>
                    <a:pt x="54" y="239"/>
                  </a:cubicBezTo>
                  <a:lnTo>
                    <a:pt x="319" y="502"/>
                  </a:lnTo>
                  <a:cubicBezTo>
                    <a:pt x="346" y="530"/>
                    <a:pt x="382" y="544"/>
                    <a:pt x="418" y="544"/>
                  </a:cubicBezTo>
                  <a:cubicBezTo>
                    <a:pt x="452" y="544"/>
                    <a:pt x="488" y="531"/>
                    <a:pt x="515" y="502"/>
                  </a:cubicBezTo>
                  <a:cubicBezTo>
                    <a:pt x="570" y="448"/>
                    <a:pt x="570" y="360"/>
                    <a:pt x="515" y="305"/>
                  </a:cubicBezTo>
                  <a:lnTo>
                    <a:pt x="252" y="42"/>
                  </a:lnTo>
                  <a:cubicBezTo>
                    <a:pt x="224" y="14"/>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63;p58">
              <a:extLst>
                <a:ext uri="{FF2B5EF4-FFF2-40B4-BE49-F238E27FC236}">
                  <a16:creationId xmlns:a16="http://schemas.microsoft.com/office/drawing/2014/main" id="{ED7A9A06-76A4-1249-B74C-DADB3658747E}"/>
                </a:ext>
              </a:extLst>
            </p:cNvPr>
            <p:cNvSpPr/>
            <p:nvPr/>
          </p:nvSpPr>
          <p:spPr>
            <a:xfrm>
              <a:off x="3539478" y="1773911"/>
              <a:ext cx="18374" cy="17507"/>
            </a:xfrm>
            <a:custGeom>
              <a:avLst/>
              <a:gdLst/>
              <a:ahLst/>
              <a:cxnLst/>
              <a:rect l="l" t="t" r="r" b="b"/>
              <a:pathLst>
                <a:path w="572" h="545" extrusionOk="0">
                  <a:moveTo>
                    <a:pt x="153" y="1"/>
                  </a:moveTo>
                  <a:cubicBezTo>
                    <a:pt x="118" y="1"/>
                    <a:pt x="82" y="14"/>
                    <a:pt x="54" y="42"/>
                  </a:cubicBezTo>
                  <a:cubicBezTo>
                    <a:pt x="1" y="95"/>
                    <a:pt x="1" y="185"/>
                    <a:pt x="54" y="239"/>
                  </a:cubicBezTo>
                  <a:lnTo>
                    <a:pt x="319" y="504"/>
                  </a:lnTo>
                  <a:cubicBezTo>
                    <a:pt x="347" y="530"/>
                    <a:pt x="383" y="544"/>
                    <a:pt x="419" y="544"/>
                  </a:cubicBezTo>
                  <a:cubicBezTo>
                    <a:pt x="455" y="544"/>
                    <a:pt x="491" y="533"/>
                    <a:pt x="516" y="504"/>
                  </a:cubicBezTo>
                  <a:cubicBezTo>
                    <a:pt x="571" y="449"/>
                    <a:pt x="571" y="360"/>
                    <a:pt x="516" y="305"/>
                  </a:cubicBezTo>
                  <a:lnTo>
                    <a:pt x="251" y="42"/>
                  </a:lnTo>
                  <a:cubicBezTo>
                    <a:pt x="224" y="14"/>
                    <a:pt x="189"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64;p58">
              <a:extLst>
                <a:ext uri="{FF2B5EF4-FFF2-40B4-BE49-F238E27FC236}">
                  <a16:creationId xmlns:a16="http://schemas.microsoft.com/office/drawing/2014/main" id="{F683C0D5-CC4A-4945-878E-B477219AA6AC}"/>
                </a:ext>
              </a:extLst>
            </p:cNvPr>
            <p:cNvSpPr/>
            <p:nvPr/>
          </p:nvSpPr>
          <p:spPr>
            <a:xfrm>
              <a:off x="3560680" y="1795145"/>
              <a:ext cx="18374" cy="17507"/>
            </a:xfrm>
            <a:custGeom>
              <a:avLst/>
              <a:gdLst/>
              <a:ahLst/>
              <a:cxnLst/>
              <a:rect l="l" t="t" r="r" b="b"/>
              <a:pathLst>
                <a:path w="572" h="545" extrusionOk="0">
                  <a:moveTo>
                    <a:pt x="154" y="1"/>
                  </a:moveTo>
                  <a:cubicBezTo>
                    <a:pt x="118" y="1"/>
                    <a:pt x="83" y="14"/>
                    <a:pt x="56" y="41"/>
                  </a:cubicBezTo>
                  <a:cubicBezTo>
                    <a:pt x="1" y="96"/>
                    <a:pt x="1" y="184"/>
                    <a:pt x="56" y="238"/>
                  </a:cubicBezTo>
                  <a:lnTo>
                    <a:pt x="319" y="503"/>
                  </a:lnTo>
                  <a:cubicBezTo>
                    <a:pt x="347" y="530"/>
                    <a:pt x="383" y="545"/>
                    <a:pt x="419" y="545"/>
                  </a:cubicBezTo>
                  <a:cubicBezTo>
                    <a:pt x="455" y="545"/>
                    <a:pt x="492" y="530"/>
                    <a:pt x="516" y="503"/>
                  </a:cubicBezTo>
                  <a:cubicBezTo>
                    <a:pt x="571" y="448"/>
                    <a:pt x="571" y="359"/>
                    <a:pt x="516" y="306"/>
                  </a:cubicBezTo>
                  <a:lnTo>
                    <a:pt x="253" y="41"/>
                  </a:lnTo>
                  <a:cubicBezTo>
                    <a:pt x="225" y="14"/>
                    <a:pt x="189" y="1"/>
                    <a:pt x="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65;p58">
              <a:extLst>
                <a:ext uri="{FF2B5EF4-FFF2-40B4-BE49-F238E27FC236}">
                  <a16:creationId xmlns:a16="http://schemas.microsoft.com/office/drawing/2014/main" id="{E306C6CE-C4A7-204E-9891-A271DCFB8100}"/>
                </a:ext>
              </a:extLst>
            </p:cNvPr>
            <p:cNvSpPr/>
            <p:nvPr/>
          </p:nvSpPr>
          <p:spPr>
            <a:xfrm>
              <a:off x="3569193" y="1701824"/>
              <a:ext cx="18310" cy="17507"/>
            </a:xfrm>
            <a:custGeom>
              <a:avLst/>
              <a:gdLst/>
              <a:ahLst/>
              <a:cxnLst/>
              <a:rect l="l" t="t" r="r" b="b"/>
              <a:pathLst>
                <a:path w="570" h="545" extrusionOk="0">
                  <a:moveTo>
                    <a:pt x="153" y="1"/>
                  </a:moveTo>
                  <a:cubicBezTo>
                    <a:pt x="118" y="1"/>
                    <a:pt x="82" y="14"/>
                    <a:pt x="54" y="42"/>
                  </a:cubicBezTo>
                  <a:cubicBezTo>
                    <a:pt x="1" y="95"/>
                    <a:pt x="1" y="185"/>
                    <a:pt x="54" y="239"/>
                  </a:cubicBezTo>
                  <a:lnTo>
                    <a:pt x="319" y="504"/>
                  </a:lnTo>
                  <a:cubicBezTo>
                    <a:pt x="345" y="530"/>
                    <a:pt x="381" y="544"/>
                    <a:pt x="418" y="544"/>
                  </a:cubicBezTo>
                  <a:cubicBezTo>
                    <a:pt x="454" y="544"/>
                    <a:pt x="490" y="530"/>
                    <a:pt x="516" y="504"/>
                  </a:cubicBezTo>
                  <a:cubicBezTo>
                    <a:pt x="570" y="449"/>
                    <a:pt x="570" y="360"/>
                    <a:pt x="516" y="305"/>
                  </a:cubicBezTo>
                  <a:lnTo>
                    <a:pt x="251" y="42"/>
                  </a:lnTo>
                  <a:cubicBezTo>
                    <a:pt x="224" y="14"/>
                    <a:pt x="189" y="1"/>
                    <a:pt x="1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66;p58">
              <a:extLst>
                <a:ext uri="{FF2B5EF4-FFF2-40B4-BE49-F238E27FC236}">
                  <a16:creationId xmlns:a16="http://schemas.microsoft.com/office/drawing/2014/main" id="{2F54626B-7BD7-A944-A678-00205798A118}"/>
                </a:ext>
              </a:extLst>
            </p:cNvPr>
            <p:cNvSpPr/>
            <p:nvPr/>
          </p:nvSpPr>
          <p:spPr>
            <a:xfrm>
              <a:off x="3611597" y="1744196"/>
              <a:ext cx="18374" cy="17539"/>
            </a:xfrm>
            <a:custGeom>
              <a:avLst/>
              <a:gdLst/>
              <a:ahLst/>
              <a:cxnLst/>
              <a:rect l="l" t="t" r="r" b="b"/>
              <a:pathLst>
                <a:path w="572" h="546" extrusionOk="0">
                  <a:moveTo>
                    <a:pt x="154" y="0"/>
                  </a:moveTo>
                  <a:cubicBezTo>
                    <a:pt x="118" y="0"/>
                    <a:pt x="83" y="14"/>
                    <a:pt x="56" y="42"/>
                  </a:cubicBezTo>
                  <a:cubicBezTo>
                    <a:pt x="1" y="95"/>
                    <a:pt x="1" y="185"/>
                    <a:pt x="56" y="239"/>
                  </a:cubicBezTo>
                  <a:lnTo>
                    <a:pt x="319" y="504"/>
                  </a:lnTo>
                  <a:cubicBezTo>
                    <a:pt x="347" y="530"/>
                    <a:pt x="383" y="546"/>
                    <a:pt x="419" y="546"/>
                  </a:cubicBezTo>
                  <a:cubicBezTo>
                    <a:pt x="454" y="546"/>
                    <a:pt x="490" y="532"/>
                    <a:pt x="516" y="504"/>
                  </a:cubicBezTo>
                  <a:cubicBezTo>
                    <a:pt x="571" y="449"/>
                    <a:pt x="571" y="360"/>
                    <a:pt x="516" y="305"/>
                  </a:cubicBezTo>
                  <a:lnTo>
                    <a:pt x="253" y="42"/>
                  </a:lnTo>
                  <a:cubicBezTo>
                    <a:pt x="225" y="14"/>
                    <a:pt x="190" y="0"/>
                    <a:pt x="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67;p58">
              <a:extLst>
                <a:ext uri="{FF2B5EF4-FFF2-40B4-BE49-F238E27FC236}">
                  <a16:creationId xmlns:a16="http://schemas.microsoft.com/office/drawing/2014/main" id="{F50C11FD-3DC4-BD48-B4D6-E38A305E792C}"/>
                </a:ext>
              </a:extLst>
            </p:cNvPr>
            <p:cNvSpPr/>
            <p:nvPr/>
          </p:nvSpPr>
          <p:spPr>
            <a:xfrm>
              <a:off x="3519850" y="1778729"/>
              <a:ext cx="9026" cy="8962"/>
            </a:xfrm>
            <a:custGeom>
              <a:avLst/>
              <a:gdLst/>
              <a:ahLst/>
              <a:cxnLst/>
              <a:rect l="l" t="t" r="r" b="b"/>
              <a:pathLst>
                <a:path w="281" h="279" extrusionOk="0">
                  <a:moveTo>
                    <a:pt x="141" y="0"/>
                  </a:moveTo>
                  <a:cubicBezTo>
                    <a:pt x="64" y="0"/>
                    <a:pt x="1" y="63"/>
                    <a:pt x="1" y="139"/>
                  </a:cubicBezTo>
                  <a:cubicBezTo>
                    <a:pt x="1" y="216"/>
                    <a:pt x="64" y="278"/>
                    <a:pt x="141" y="278"/>
                  </a:cubicBezTo>
                  <a:cubicBezTo>
                    <a:pt x="218" y="278"/>
                    <a:pt x="280" y="216"/>
                    <a:pt x="280" y="139"/>
                  </a:cubicBezTo>
                  <a:cubicBezTo>
                    <a:pt x="280" y="63"/>
                    <a:pt x="218" y="0"/>
                    <a:pt x="1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68;p58">
              <a:extLst>
                <a:ext uri="{FF2B5EF4-FFF2-40B4-BE49-F238E27FC236}">
                  <a16:creationId xmlns:a16="http://schemas.microsoft.com/office/drawing/2014/main" id="{F3EA824D-99F9-6840-8C27-49BBD06BE2FA}"/>
                </a:ext>
              </a:extLst>
            </p:cNvPr>
            <p:cNvSpPr/>
            <p:nvPr/>
          </p:nvSpPr>
          <p:spPr>
            <a:xfrm>
              <a:off x="3531800" y="1790615"/>
              <a:ext cx="8962" cy="8962"/>
            </a:xfrm>
            <a:custGeom>
              <a:avLst/>
              <a:gdLst/>
              <a:ahLst/>
              <a:cxnLst/>
              <a:rect l="l" t="t" r="r" b="b"/>
              <a:pathLst>
                <a:path w="279" h="279" extrusionOk="0">
                  <a:moveTo>
                    <a:pt x="140" y="1"/>
                  </a:moveTo>
                  <a:cubicBezTo>
                    <a:pt x="63" y="1"/>
                    <a:pt x="1" y="63"/>
                    <a:pt x="1" y="140"/>
                  </a:cubicBezTo>
                  <a:cubicBezTo>
                    <a:pt x="1" y="217"/>
                    <a:pt x="63" y="279"/>
                    <a:pt x="140" y="279"/>
                  </a:cubicBezTo>
                  <a:cubicBezTo>
                    <a:pt x="217" y="279"/>
                    <a:pt x="279" y="217"/>
                    <a:pt x="279" y="140"/>
                  </a:cubicBezTo>
                  <a:cubicBezTo>
                    <a:pt x="279" y="63"/>
                    <a:pt x="217" y="1"/>
                    <a:pt x="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69;p58">
              <a:extLst>
                <a:ext uri="{FF2B5EF4-FFF2-40B4-BE49-F238E27FC236}">
                  <a16:creationId xmlns:a16="http://schemas.microsoft.com/office/drawing/2014/main" id="{05717849-44AE-2341-86E5-7189798E0595}"/>
                </a:ext>
              </a:extLst>
            </p:cNvPr>
            <p:cNvSpPr/>
            <p:nvPr/>
          </p:nvSpPr>
          <p:spPr>
            <a:xfrm>
              <a:off x="3543654" y="1802501"/>
              <a:ext cx="8962" cy="8994"/>
            </a:xfrm>
            <a:custGeom>
              <a:avLst/>
              <a:gdLst/>
              <a:ahLst/>
              <a:cxnLst/>
              <a:rect l="l" t="t" r="r" b="b"/>
              <a:pathLst>
                <a:path w="279" h="280" extrusionOk="0">
                  <a:moveTo>
                    <a:pt x="140" y="0"/>
                  </a:moveTo>
                  <a:cubicBezTo>
                    <a:pt x="63" y="0"/>
                    <a:pt x="1" y="62"/>
                    <a:pt x="1" y="139"/>
                  </a:cubicBezTo>
                  <a:cubicBezTo>
                    <a:pt x="1" y="216"/>
                    <a:pt x="63" y="279"/>
                    <a:pt x="140" y="279"/>
                  </a:cubicBezTo>
                  <a:cubicBezTo>
                    <a:pt x="217" y="279"/>
                    <a:pt x="279" y="216"/>
                    <a:pt x="279" y="139"/>
                  </a:cubicBezTo>
                  <a:cubicBezTo>
                    <a:pt x="279" y="62"/>
                    <a:pt x="217" y="0"/>
                    <a:pt x="1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70;p58">
              <a:extLst>
                <a:ext uri="{FF2B5EF4-FFF2-40B4-BE49-F238E27FC236}">
                  <a16:creationId xmlns:a16="http://schemas.microsoft.com/office/drawing/2014/main" id="{172AB6A4-AF35-0C4C-9681-264F534A03D5}"/>
                </a:ext>
              </a:extLst>
            </p:cNvPr>
            <p:cNvSpPr/>
            <p:nvPr/>
          </p:nvSpPr>
          <p:spPr>
            <a:xfrm>
              <a:off x="3588885" y="1669187"/>
              <a:ext cx="73850" cy="73978"/>
            </a:xfrm>
            <a:custGeom>
              <a:avLst/>
              <a:gdLst/>
              <a:ahLst/>
              <a:cxnLst/>
              <a:rect l="l" t="t" r="r" b="b"/>
              <a:pathLst>
                <a:path w="2299" h="2303" extrusionOk="0">
                  <a:moveTo>
                    <a:pt x="732" y="1"/>
                  </a:moveTo>
                  <a:cubicBezTo>
                    <a:pt x="717" y="1"/>
                    <a:pt x="703" y="6"/>
                    <a:pt x="692" y="17"/>
                  </a:cubicBezTo>
                  <a:lnTo>
                    <a:pt x="22" y="709"/>
                  </a:lnTo>
                  <a:cubicBezTo>
                    <a:pt x="0" y="731"/>
                    <a:pt x="0" y="767"/>
                    <a:pt x="22" y="789"/>
                  </a:cubicBezTo>
                  <a:lnTo>
                    <a:pt x="1488" y="2287"/>
                  </a:lnTo>
                  <a:cubicBezTo>
                    <a:pt x="1499" y="2297"/>
                    <a:pt x="1513" y="2303"/>
                    <a:pt x="1527" y="2303"/>
                  </a:cubicBezTo>
                  <a:cubicBezTo>
                    <a:pt x="1541" y="2303"/>
                    <a:pt x="1556" y="2297"/>
                    <a:pt x="1566" y="2284"/>
                  </a:cubicBezTo>
                  <a:lnTo>
                    <a:pt x="1684" y="2181"/>
                  </a:lnTo>
                  <a:lnTo>
                    <a:pt x="2277" y="1588"/>
                  </a:lnTo>
                  <a:cubicBezTo>
                    <a:pt x="2299" y="1566"/>
                    <a:pt x="2299" y="1530"/>
                    <a:pt x="2277" y="1508"/>
                  </a:cubicBezTo>
                  <a:lnTo>
                    <a:pt x="890" y="123"/>
                  </a:lnTo>
                  <a:lnTo>
                    <a:pt x="772" y="17"/>
                  </a:lnTo>
                  <a:cubicBezTo>
                    <a:pt x="761" y="6"/>
                    <a:pt x="746" y="1"/>
                    <a:pt x="7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71;p58">
              <a:extLst>
                <a:ext uri="{FF2B5EF4-FFF2-40B4-BE49-F238E27FC236}">
                  <a16:creationId xmlns:a16="http://schemas.microsoft.com/office/drawing/2014/main" id="{DD0E7A28-BC21-E940-9338-D36A31F36F99}"/>
                </a:ext>
              </a:extLst>
            </p:cNvPr>
            <p:cNvSpPr/>
            <p:nvPr/>
          </p:nvSpPr>
          <p:spPr>
            <a:xfrm>
              <a:off x="3587471" y="1668737"/>
              <a:ext cx="55508" cy="74878"/>
            </a:xfrm>
            <a:custGeom>
              <a:avLst/>
              <a:gdLst/>
              <a:ahLst/>
              <a:cxnLst/>
              <a:rect l="l" t="t" r="r" b="b"/>
              <a:pathLst>
                <a:path w="1728" h="2331" extrusionOk="0">
                  <a:moveTo>
                    <a:pt x="776" y="0"/>
                  </a:moveTo>
                  <a:cubicBezTo>
                    <a:pt x="761" y="0"/>
                    <a:pt x="747" y="6"/>
                    <a:pt x="736" y="17"/>
                  </a:cubicBezTo>
                  <a:lnTo>
                    <a:pt x="22" y="730"/>
                  </a:lnTo>
                  <a:cubicBezTo>
                    <a:pt x="1" y="752"/>
                    <a:pt x="1" y="788"/>
                    <a:pt x="22" y="810"/>
                  </a:cubicBezTo>
                  <a:lnTo>
                    <a:pt x="1528" y="2315"/>
                  </a:lnTo>
                  <a:cubicBezTo>
                    <a:pt x="1539" y="2326"/>
                    <a:pt x="1553" y="2331"/>
                    <a:pt x="1568" y="2331"/>
                  </a:cubicBezTo>
                  <a:cubicBezTo>
                    <a:pt x="1582" y="2331"/>
                    <a:pt x="1597" y="2326"/>
                    <a:pt x="1608" y="2315"/>
                  </a:cubicBezTo>
                  <a:lnTo>
                    <a:pt x="1728" y="2195"/>
                  </a:lnTo>
                  <a:lnTo>
                    <a:pt x="326" y="797"/>
                  </a:lnTo>
                  <a:cubicBezTo>
                    <a:pt x="312" y="782"/>
                    <a:pt x="312" y="759"/>
                    <a:pt x="326" y="743"/>
                  </a:cubicBezTo>
                  <a:lnTo>
                    <a:pt x="934" y="137"/>
                  </a:lnTo>
                  <a:lnTo>
                    <a:pt x="816" y="17"/>
                  </a:lnTo>
                  <a:cubicBezTo>
                    <a:pt x="805" y="6"/>
                    <a:pt x="790" y="0"/>
                    <a:pt x="77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72;p58">
              <a:extLst>
                <a:ext uri="{FF2B5EF4-FFF2-40B4-BE49-F238E27FC236}">
                  <a16:creationId xmlns:a16="http://schemas.microsoft.com/office/drawing/2014/main" id="{E9660660-42C5-694D-953D-815D51A62899}"/>
                </a:ext>
              </a:extLst>
            </p:cNvPr>
            <p:cNvSpPr/>
            <p:nvPr/>
          </p:nvSpPr>
          <p:spPr>
            <a:xfrm>
              <a:off x="3620270" y="1701760"/>
              <a:ext cx="22582" cy="21747"/>
            </a:xfrm>
            <a:custGeom>
              <a:avLst/>
              <a:gdLst/>
              <a:ahLst/>
              <a:cxnLst/>
              <a:rect l="l" t="t" r="r" b="b"/>
              <a:pathLst>
                <a:path w="703" h="677" extrusionOk="0">
                  <a:moveTo>
                    <a:pt x="154" y="1"/>
                  </a:moveTo>
                  <a:cubicBezTo>
                    <a:pt x="118" y="1"/>
                    <a:pt x="82" y="14"/>
                    <a:pt x="55" y="41"/>
                  </a:cubicBezTo>
                  <a:cubicBezTo>
                    <a:pt x="0" y="96"/>
                    <a:pt x="0" y="184"/>
                    <a:pt x="55" y="239"/>
                  </a:cubicBezTo>
                  <a:lnTo>
                    <a:pt x="452" y="636"/>
                  </a:lnTo>
                  <a:cubicBezTo>
                    <a:pt x="478" y="662"/>
                    <a:pt x="514" y="677"/>
                    <a:pt x="550" y="677"/>
                  </a:cubicBezTo>
                  <a:cubicBezTo>
                    <a:pt x="587" y="677"/>
                    <a:pt x="623" y="662"/>
                    <a:pt x="649" y="636"/>
                  </a:cubicBezTo>
                  <a:cubicBezTo>
                    <a:pt x="702" y="581"/>
                    <a:pt x="702" y="493"/>
                    <a:pt x="649" y="438"/>
                  </a:cubicBezTo>
                  <a:lnTo>
                    <a:pt x="252" y="41"/>
                  </a:lnTo>
                  <a:cubicBezTo>
                    <a:pt x="225" y="14"/>
                    <a:pt x="190" y="1"/>
                    <a:pt x="1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891;p58">
            <a:extLst>
              <a:ext uri="{FF2B5EF4-FFF2-40B4-BE49-F238E27FC236}">
                <a16:creationId xmlns:a16="http://schemas.microsoft.com/office/drawing/2014/main" id="{067884F2-CF9C-CE46-8521-7F120992ADA5}"/>
              </a:ext>
            </a:extLst>
          </p:cNvPr>
          <p:cNvGrpSpPr/>
          <p:nvPr/>
        </p:nvGrpSpPr>
        <p:grpSpPr>
          <a:xfrm>
            <a:off x="94686" y="582820"/>
            <a:ext cx="297685" cy="209599"/>
            <a:chOff x="2202730" y="1587142"/>
            <a:chExt cx="297685" cy="209599"/>
          </a:xfrm>
        </p:grpSpPr>
        <p:sp>
          <p:nvSpPr>
            <p:cNvPr id="348" name="Google Shape;3892;p58">
              <a:extLst>
                <a:ext uri="{FF2B5EF4-FFF2-40B4-BE49-F238E27FC236}">
                  <a16:creationId xmlns:a16="http://schemas.microsoft.com/office/drawing/2014/main" id="{392AEA70-80AD-954A-8403-A7C2290947A9}"/>
                </a:ext>
              </a:extLst>
            </p:cNvPr>
            <p:cNvSpPr/>
            <p:nvPr/>
          </p:nvSpPr>
          <p:spPr>
            <a:xfrm>
              <a:off x="2312659" y="1598546"/>
              <a:ext cx="187756" cy="186824"/>
            </a:xfrm>
            <a:custGeom>
              <a:avLst/>
              <a:gdLst/>
              <a:ahLst/>
              <a:cxnLst/>
              <a:rect l="l" t="t" r="r" b="b"/>
              <a:pathLst>
                <a:path w="5845" h="5816" extrusionOk="0">
                  <a:moveTo>
                    <a:pt x="2922" y="2310"/>
                  </a:moveTo>
                  <a:cubicBezTo>
                    <a:pt x="3232" y="2310"/>
                    <a:pt x="3520" y="2598"/>
                    <a:pt x="3520" y="2908"/>
                  </a:cubicBezTo>
                  <a:cubicBezTo>
                    <a:pt x="3520" y="3216"/>
                    <a:pt x="3232" y="3504"/>
                    <a:pt x="2922" y="3504"/>
                  </a:cubicBezTo>
                  <a:cubicBezTo>
                    <a:pt x="2613" y="3504"/>
                    <a:pt x="2363" y="3216"/>
                    <a:pt x="2363" y="2908"/>
                  </a:cubicBezTo>
                  <a:cubicBezTo>
                    <a:pt x="2363" y="2598"/>
                    <a:pt x="2613" y="2310"/>
                    <a:pt x="2922" y="2310"/>
                  </a:cubicBezTo>
                  <a:close/>
                  <a:moveTo>
                    <a:pt x="3211" y="0"/>
                  </a:moveTo>
                  <a:cubicBezTo>
                    <a:pt x="3115" y="0"/>
                    <a:pt x="3019" y="42"/>
                    <a:pt x="2922" y="42"/>
                  </a:cubicBezTo>
                  <a:cubicBezTo>
                    <a:pt x="1308" y="42"/>
                    <a:pt x="0" y="1294"/>
                    <a:pt x="0" y="2908"/>
                  </a:cubicBezTo>
                  <a:cubicBezTo>
                    <a:pt x="0" y="4522"/>
                    <a:pt x="1308" y="5774"/>
                    <a:pt x="2922" y="5774"/>
                  </a:cubicBezTo>
                  <a:cubicBezTo>
                    <a:pt x="3017" y="5774"/>
                    <a:pt x="3110" y="5815"/>
                    <a:pt x="3204" y="5815"/>
                  </a:cubicBezTo>
                  <a:cubicBezTo>
                    <a:pt x="3215" y="5815"/>
                    <a:pt x="3225" y="5815"/>
                    <a:pt x="3236" y="5813"/>
                  </a:cubicBezTo>
                  <a:cubicBezTo>
                    <a:pt x="4702" y="5659"/>
                    <a:pt x="5845" y="4416"/>
                    <a:pt x="5845" y="2908"/>
                  </a:cubicBezTo>
                  <a:cubicBezTo>
                    <a:pt x="5845" y="1398"/>
                    <a:pt x="4701" y="158"/>
                    <a:pt x="3236" y="1"/>
                  </a:cubicBezTo>
                  <a:cubicBezTo>
                    <a:pt x="3227" y="0"/>
                    <a:pt x="3219" y="0"/>
                    <a:pt x="3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93;p58">
              <a:extLst>
                <a:ext uri="{FF2B5EF4-FFF2-40B4-BE49-F238E27FC236}">
                  <a16:creationId xmlns:a16="http://schemas.microsoft.com/office/drawing/2014/main" id="{E5A33033-2DE5-D34D-9BC8-AAD3AAB86FCE}"/>
                </a:ext>
              </a:extLst>
            </p:cNvPr>
            <p:cNvSpPr/>
            <p:nvPr/>
          </p:nvSpPr>
          <p:spPr>
            <a:xfrm>
              <a:off x="2312627" y="1598000"/>
              <a:ext cx="103981" cy="187756"/>
            </a:xfrm>
            <a:custGeom>
              <a:avLst/>
              <a:gdLst/>
              <a:ahLst/>
              <a:cxnLst/>
              <a:rect l="l" t="t" r="r" b="b"/>
              <a:pathLst>
                <a:path w="3237" h="5845" extrusionOk="0">
                  <a:moveTo>
                    <a:pt x="2923" y="1"/>
                  </a:moveTo>
                  <a:cubicBezTo>
                    <a:pt x="1309" y="1"/>
                    <a:pt x="0" y="1308"/>
                    <a:pt x="0" y="2922"/>
                  </a:cubicBezTo>
                  <a:cubicBezTo>
                    <a:pt x="0" y="4536"/>
                    <a:pt x="1309" y="5845"/>
                    <a:pt x="2923" y="5845"/>
                  </a:cubicBezTo>
                  <a:cubicBezTo>
                    <a:pt x="3030" y="5845"/>
                    <a:pt x="3133" y="5839"/>
                    <a:pt x="3237" y="5829"/>
                  </a:cubicBezTo>
                  <a:lnTo>
                    <a:pt x="3237" y="3462"/>
                  </a:lnTo>
                  <a:cubicBezTo>
                    <a:pt x="3146" y="3523"/>
                    <a:pt x="3039" y="3558"/>
                    <a:pt x="2923" y="3558"/>
                  </a:cubicBezTo>
                  <a:cubicBezTo>
                    <a:pt x="2614" y="3558"/>
                    <a:pt x="2364" y="3233"/>
                    <a:pt x="2364" y="2925"/>
                  </a:cubicBezTo>
                  <a:cubicBezTo>
                    <a:pt x="2364" y="2617"/>
                    <a:pt x="2614" y="2291"/>
                    <a:pt x="2923" y="2288"/>
                  </a:cubicBezTo>
                  <a:cubicBezTo>
                    <a:pt x="3039" y="2288"/>
                    <a:pt x="3147" y="2324"/>
                    <a:pt x="3237" y="2384"/>
                  </a:cubicBezTo>
                  <a:lnTo>
                    <a:pt x="3237" y="17"/>
                  </a:lnTo>
                  <a:cubicBezTo>
                    <a:pt x="3133" y="5"/>
                    <a:pt x="3028" y="1"/>
                    <a:pt x="292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94;p58">
              <a:extLst>
                <a:ext uri="{FF2B5EF4-FFF2-40B4-BE49-F238E27FC236}">
                  <a16:creationId xmlns:a16="http://schemas.microsoft.com/office/drawing/2014/main" id="{41F5E446-D046-F540-B0CF-8F24F1873827}"/>
                </a:ext>
              </a:extLst>
            </p:cNvPr>
            <p:cNvSpPr/>
            <p:nvPr/>
          </p:nvSpPr>
          <p:spPr>
            <a:xfrm>
              <a:off x="2366691" y="1653125"/>
              <a:ext cx="79728" cy="77640"/>
            </a:xfrm>
            <a:custGeom>
              <a:avLst/>
              <a:gdLst/>
              <a:ahLst/>
              <a:cxnLst/>
              <a:rect l="l" t="t" r="r" b="b"/>
              <a:pathLst>
                <a:path w="2482" h="2417" extrusionOk="0">
                  <a:moveTo>
                    <a:pt x="1240" y="594"/>
                  </a:moveTo>
                  <a:cubicBezTo>
                    <a:pt x="1356" y="594"/>
                    <a:pt x="1463" y="684"/>
                    <a:pt x="1554" y="746"/>
                  </a:cubicBezTo>
                  <a:cubicBezTo>
                    <a:pt x="1702" y="847"/>
                    <a:pt x="1800" y="1017"/>
                    <a:pt x="1800" y="1209"/>
                  </a:cubicBezTo>
                  <a:cubicBezTo>
                    <a:pt x="1800" y="1402"/>
                    <a:pt x="1702" y="1572"/>
                    <a:pt x="1554" y="1672"/>
                  </a:cubicBezTo>
                  <a:cubicBezTo>
                    <a:pt x="1463" y="1733"/>
                    <a:pt x="1356" y="1824"/>
                    <a:pt x="1240" y="1824"/>
                  </a:cubicBezTo>
                  <a:cubicBezTo>
                    <a:pt x="931" y="1824"/>
                    <a:pt x="681" y="1517"/>
                    <a:pt x="681" y="1209"/>
                  </a:cubicBezTo>
                  <a:cubicBezTo>
                    <a:pt x="681" y="899"/>
                    <a:pt x="931" y="594"/>
                    <a:pt x="1240" y="594"/>
                  </a:cubicBezTo>
                  <a:close/>
                  <a:moveTo>
                    <a:pt x="1481" y="0"/>
                  </a:moveTo>
                  <a:cubicBezTo>
                    <a:pt x="1402" y="0"/>
                    <a:pt x="1322" y="25"/>
                    <a:pt x="1240" y="25"/>
                  </a:cubicBezTo>
                  <a:cubicBezTo>
                    <a:pt x="557" y="25"/>
                    <a:pt x="1" y="524"/>
                    <a:pt x="1" y="1209"/>
                  </a:cubicBezTo>
                  <a:cubicBezTo>
                    <a:pt x="1" y="1892"/>
                    <a:pt x="557" y="2392"/>
                    <a:pt x="1240" y="2392"/>
                  </a:cubicBezTo>
                  <a:cubicBezTo>
                    <a:pt x="1322" y="2392"/>
                    <a:pt x="1403" y="2416"/>
                    <a:pt x="1482" y="2416"/>
                  </a:cubicBezTo>
                  <a:cubicBezTo>
                    <a:pt x="1506" y="2416"/>
                    <a:pt x="1530" y="2414"/>
                    <a:pt x="1554" y="2408"/>
                  </a:cubicBezTo>
                  <a:cubicBezTo>
                    <a:pt x="2090" y="2270"/>
                    <a:pt x="2482" y="1785"/>
                    <a:pt x="2482" y="1209"/>
                  </a:cubicBezTo>
                  <a:cubicBezTo>
                    <a:pt x="2482" y="631"/>
                    <a:pt x="2087" y="146"/>
                    <a:pt x="1554" y="9"/>
                  </a:cubicBezTo>
                  <a:cubicBezTo>
                    <a:pt x="1530" y="3"/>
                    <a:pt x="1506" y="0"/>
                    <a:pt x="1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95;p58">
              <a:extLst>
                <a:ext uri="{FF2B5EF4-FFF2-40B4-BE49-F238E27FC236}">
                  <a16:creationId xmlns:a16="http://schemas.microsoft.com/office/drawing/2014/main" id="{C494C1AF-EE04-0144-8FF4-969D577A8A78}"/>
                </a:ext>
              </a:extLst>
            </p:cNvPr>
            <p:cNvSpPr/>
            <p:nvPr/>
          </p:nvSpPr>
          <p:spPr>
            <a:xfrm>
              <a:off x="2366659" y="1652097"/>
              <a:ext cx="49886" cy="79696"/>
            </a:xfrm>
            <a:custGeom>
              <a:avLst/>
              <a:gdLst/>
              <a:ahLst/>
              <a:cxnLst/>
              <a:rect l="l" t="t" r="r" b="b"/>
              <a:pathLst>
                <a:path w="1553" h="2481" extrusionOk="0">
                  <a:moveTo>
                    <a:pt x="1239" y="0"/>
                  </a:moveTo>
                  <a:cubicBezTo>
                    <a:pt x="556" y="0"/>
                    <a:pt x="0" y="556"/>
                    <a:pt x="0" y="1240"/>
                  </a:cubicBezTo>
                  <a:cubicBezTo>
                    <a:pt x="0" y="1924"/>
                    <a:pt x="556" y="2480"/>
                    <a:pt x="1239" y="2480"/>
                  </a:cubicBezTo>
                  <a:cubicBezTo>
                    <a:pt x="1348" y="2480"/>
                    <a:pt x="1454" y="2466"/>
                    <a:pt x="1552" y="2440"/>
                  </a:cubicBezTo>
                  <a:lnTo>
                    <a:pt x="1552" y="1704"/>
                  </a:lnTo>
                  <a:cubicBezTo>
                    <a:pt x="1399" y="1803"/>
                    <a:pt x="1270" y="1798"/>
                    <a:pt x="1236" y="1800"/>
                  </a:cubicBezTo>
                  <a:cubicBezTo>
                    <a:pt x="1231" y="1800"/>
                    <a:pt x="1226" y="1800"/>
                    <a:pt x="1221" y="1800"/>
                  </a:cubicBezTo>
                  <a:cubicBezTo>
                    <a:pt x="920" y="1800"/>
                    <a:pt x="682" y="1544"/>
                    <a:pt x="682" y="1241"/>
                  </a:cubicBezTo>
                  <a:cubicBezTo>
                    <a:pt x="682" y="933"/>
                    <a:pt x="927" y="694"/>
                    <a:pt x="1236" y="681"/>
                  </a:cubicBezTo>
                  <a:cubicBezTo>
                    <a:pt x="1242" y="681"/>
                    <a:pt x="1247" y="681"/>
                    <a:pt x="1252" y="681"/>
                  </a:cubicBezTo>
                  <a:cubicBezTo>
                    <a:pt x="1400" y="681"/>
                    <a:pt x="1530" y="760"/>
                    <a:pt x="1552" y="776"/>
                  </a:cubicBezTo>
                  <a:lnTo>
                    <a:pt x="1552" y="41"/>
                  </a:lnTo>
                  <a:cubicBezTo>
                    <a:pt x="1451" y="15"/>
                    <a:pt x="1348" y="0"/>
                    <a:pt x="1239" y="0"/>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96;p58">
              <a:extLst>
                <a:ext uri="{FF2B5EF4-FFF2-40B4-BE49-F238E27FC236}">
                  <a16:creationId xmlns:a16="http://schemas.microsoft.com/office/drawing/2014/main" id="{624C01BD-4A30-F64F-A043-FC019EA9053E}"/>
                </a:ext>
              </a:extLst>
            </p:cNvPr>
            <p:cNvSpPr/>
            <p:nvPr/>
          </p:nvSpPr>
          <p:spPr>
            <a:xfrm>
              <a:off x="2203983" y="1587174"/>
              <a:ext cx="202436" cy="208411"/>
            </a:xfrm>
            <a:custGeom>
              <a:avLst/>
              <a:gdLst/>
              <a:ahLst/>
              <a:cxnLst/>
              <a:rect l="l" t="t" r="r" b="b"/>
              <a:pathLst>
                <a:path w="6302" h="6488" extrusionOk="0">
                  <a:moveTo>
                    <a:pt x="261" y="1"/>
                  </a:moveTo>
                  <a:lnTo>
                    <a:pt x="187" y="38"/>
                  </a:lnTo>
                  <a:cubicBezTo>
                    <a:pt x="84" y="38"/>
                    <a:pt x="0" y="122"/>
                    <a:pt x="0" y="225"/>
                  </a:cubicBezTo>
                  <a:lnTo>
                    <a:pt x="0" y="6302"/>
                  </a:lnTo>
                  <a:cubicBezTo>
                    <a:pt x="0" y="6405"/>
                    <a:pt x="84" y="6487"/>
                    <a:pt x="187" y="6487"/>
                  </a:cubicBezTo>
                  <a:lnTo>
                    <a:pt x="6078" y="6487"/>
                  </a:lnTo>
                  <a:cubicBezTo>
                    <a:pt x="6180" y="6487"/>
                    <a:pt x="6264" y="6403"/>
                    <a:pt x="6264" y="6299"/>
                  </a:cubicBezTo>
                  <a:lnTo>
                    <a:pt x="6302" y="6225"/>
                  </a:lnTo>
                  <a:lnTo>
                    <a:pt x="6302" y="187"/>
                  </a:lnTo>
                  <a:cubicBezTo>
                    <a:pt x="6302" y="83"/>
                    <a:pt x="6218" y="1"/>
                    <a:pt x="61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97;p58">
              <a:extLst>
                <a:ext uri="{FF2B5EF4-FFF2-40B4-BE49-F238E27FC236}">
                  <a16:creationId xmlns:a16="http://schemas.microsoft.com/office/drawing/2014/main" id="{CFD58C04-C37D-B343-8F1C-D9EFC2FD09BD}"/>
                </a:ext>
              </a:extLst>
            </p:cNvPr>
            <p:cNvSpPr/>
            <p:nvPr/>
          </p:nvSpPr>
          <p:spPr>
            <a:xfrm>
              <a:off x="2202730" y="1587142"/>
              <a:ext cx="203657" cy="209599"/>
            </a:xfrm>
            <a:custGeom>
              <a:avLst/>
              <a:gdLst/>
              <a:ahLst/>
              <a:cxnLst/>
              <a:rect l="l" t="t" r="r" b="b"/>
              <a:pathLst>
                <a:path w="6340" h="6525" extrusionOk="0">
                  <a:moveTo>
                    <a:pt x="187" y="0"/>
                  </a:moveTo>
                  <a:cubicBezTo>
                    <a:pt x="83" y="0"/>
                    <a:pt x="0" y="83"/>
                    <a:pt x="0" y="187"/>
                  </a:cubicBezTo>
                  <a:lnTo>
                    <a:pt x="0" y="6339"/>
                  </a:lnTo>
                  <a:cubicBezTo>
                    <a:pt x="0" y="6442"/>
                    <a:pt x="83" y="6525"/>
                    <a:pt x="187" y="6525"/>
                  </a:cubicBezTo>
                  <a:lnTo>
                    <a:pt x="6153" y="6525"/>
                  </a:lnTo>
                  <a:cubicBezTo>
                    <a:pt x="6255" y="6525"/>
                    <a:pt x="6339" y="6442"/>
                    <a:pt x="6339" y="6339"/>
                  </a:cubicBezTo>
                  <a:lnTo>
                    <a:pt x="6339" y="6226"/>
                  </a:lnTo>
                  <a:lnTo>
                    <a:pt x="372" y="6226"/>
                  </a:lnTo>
                  <a:cubicBezTo>
                    <a:pt x="332" y="6226"/>
                    <a:pt x="298" y="6195"/>
                    <a:pt x="298" y="6153"/>
                  </a:cubicBezTo>
                  <a:lnTo>
                    <a:pt x="29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98;p58">
              <a:extLst>
                <a:ext uri="{FF2B5EF4-FFF2-40B4-BE49-F238E27FC236}">
                  <a16:creationId xmlns:a16="http://schemas.microsoft.com/office/drawing/2014/main" id="{B1435714-88F0-E140-A63B-4B920F3D0FCE}"/>
                </a:ext>
              </a:extLst>
            </p:cNvPr>
            <p:cNvSpPr/>
            <p:nvPr/>
          </p:nvSpPr>
          <p:spPr>
            <a:xfrm>
              <a:off x="2286702" y="1774296"/>
              <a:ext cx="84964" cy="8962"/>
            </a:xfrm>
            <a:custGeom>
              <a:avLst/>
              <a:gdLst/>
              <a:ahLst/>
              <a:cxnLst/>
              <a:rect l="l" t="t" r="r" b="b"/>
              <a:pathLst>
                <a:path w="2645" h="279" extrusionOk="0">
                  <a:moveTo>
                    <a:pt x="140" y="1"/>
                  </a:moveTo>
                  <a:cubicBezTo>
                    <a:pt x="64" y="1"/>
                    <a:pt x="1" y="62"/>
                    <a:pt x="1" y="140"/>
                  </a:cubicBezTo>
                  <a:cubicBezTo>
                    <a:pt x="1" y="217"/>
                    <a:pt x="63" y="279"/>
                    <a:pt x="140" y="279"/>
                  </a:cubicBezTo>
                  <a:lnTo>
                    <a:pt x="2504" y="279"/>
                  </a:lnTo>
                  <a:cubicBezTo>
                    <a:pt x="2582" y="279"/>
                    <a:pt x="2644" y="218"/>
                    <a:pt x="2643" y="140"/>
                  </a:cubicBezTo>
                  <a:cubicBezTo>
                    <a:pt x="2643" y="65"/>
                    <a:pt x="2582" y="1"/>
                    <a:pt x="250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99;p58">
              <a:extLst>
                <a:ext uri="{FF2B5EF4-FFF2-40B4-BE49-F238E27FC236}">
                  <a16:creationId xmlns:a16="http://schemas.microsoft.com/office/drawing/2014/main" id="{3B01409B-EBB3-4749-B3E6-7D3AEAF70687}"/>
                </a:ext>
              </a:extLst>
            </p:cNvPr>
            <p:cNvSpPr/>
            <p:nvPr/>
          </p:nvSpPr>
          <p:spPr>
            <a:xfrm>
              <a:off x="2237553" y="1774296"/>
              <a:ext cx="40249" cy="8962"/>
            </a:xfrm>
            <a:custGeom>
              <a:avLst/>
              <a:gdLst/>
              <a:ahLst/>
              <a:cxnLst/>
              <a:rect l="l" t="t" r="r" b="b"/>
              <a:pathLst>
                <a:path w="1253" h="279" extrusionOk="0">
                  <a:moveTo>
                    <a:pt x="139" y="1"/>
                  </a:moveTo>
                  <a:cubicBezTo>
                    <a:pt x="63" y="1"/>
                    <a:pt x="1" y="62"/>
                    <a:pt x="1" y="140"/>
                  </a:cubicBezTo>
                  <a:cubicBezTo>
                    <a:pt x="1" y="217"/>
                    <a:pt x="61" y="279"/>
                    <a:pt x="139" y="279"/>
                  </a:cubicBezTo>
                  <a:lnTo>
                    <a:pt x="1112" y="279"/>
                  </a:lnTo>
                  <a:cubicBezTo>
                    <a:pt x="1189" y="279"/>
                    <a:pt x="1253" y="218"/>
                    <a:pt x="1251" y="140"/>
                  </a:cubicBezTo>
                  <a:cubicBezTo>
                    <a:pt x="1251" y="65"/>
                    <a:pt x="1190" y="1"/>
                    <a:pt x="111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900;p58">
              <a:extLst>
                <a:ext uri="{FF2B5EF4-FFF2-40B4-BE49-F238E27FC236}">
                  <a16:creationId xmlns:a16="http://schemas.microsoft.com/office/drawing/2014/main" id="{280867E8-64A8-D14A-BC74-A6CC8307AEE7}"/>
                </a:ext>
              </a:extLst>
            </p:cNvPr>
            <p:cNvSpPr/>
            <p:nvPr/>
          </p:nvSpPr>
          <p:spPr>
            <a:xfrm>
              <a:off x="2243174" y="1646411"/>
              <a:ext cx="123961" cy="88176"/>
            </a:xfrm>
            <a:custGeom>
              <a:avLst/>
              <a:gdLst/>
              <a:ahLst/>
              <a:cxnLst/>
              <a:rect l="l" t="t" r="r" b="b"/>
              <a:pathLst>
                <a:path w="3859" h="2745" extrusionOk="0">
                  <a:moveTo>
                    <a:pt x="225" y="1"/>
                  </a:moveTo>
                  <a:lnTo>
                    <a:pt x="57" y="38"/>
                  </a:lnTo>
                  <a:cubicBezTo>
                    <a:pt x="25" y="38"/>
                    <a:pt x="1" y="65"/>
                    <a:pt x="1" y="95"/>
                  </a:cubicBezTo>
                  <a:lnTo>
                    <a:pt x="1" y="2649"/>
                  </a:lnTo>
                  <a:lnTo>
                    <a:pt x="57" y="2722"/>
                  </a:lnTo>
                  <a:lnTo>
                    <a:pt x="3721" y="2744"/>
                  </a:lnTo>
                  <a:lnTo>
                    <a:pt x="3859" y="2649"/>
                  </a:lnTo>
                  <a:lnTo>
                    <a:pt x="3859" y="57"/>
                  </a:lnTo>
                  <a:cubicBezTo>
                    <a:pt x="3859" y="25"/>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901;p58">
              <a:extLst>
                <a:ext uri="{FF2B5EF4-FFF2-40B4-BE49-F238E27FC236}">
                  <a16:creationId xmlns:a16="http://schemas.microsoft.com/office/drawing/2014/main" id="{603AC975-19A1-7347-8FB1-D2CD83252DCD}"/>
                </a:ext>
              </a:extLst>
            </p:cNvPr>
            <p:cNvSpPr/>
            <p:nvPr/>
          </p:nvSpPr>
          <p:spPr>
            <a:xfrm>
              <a:off x="2242018" y="1646411"/>
              <a:ext cx="8416" cy="87662"/>
            </a:xfrm>
            <a:custGeom>
              <a:avLst/>
              <a:gdLst/>
              <a:ahLst/>
              <a:cxnLst/>
              <a:rect l="l" t="t" r="r" b="b"/>
              <a:pathLst>
                <a:path w="262" h="2729" extrusionOk="0">
                  <a:moveTo>
                    <a:pt x="57" y="1"/>
                  </a:moveTo>
                  <a:cubicBezTo>
                    <a:pt x="25" y="1"/>
                    <a:pt x="0" y="25"/>
                    <a:pt x="0" y="57"/>
                  </a:cubicBezTo>
                  <a:lnTo>
                    <a:pt x="0" y="2649"/>
                  </a:lnTo>
                  <a:lnTo>
                    <a:pt x="87" y="2728"/>
                  </a:lnTo>
                  <a:lnTo>
                    <a:pt x="203" y="2704"/>
                  </a:lnTo>
                  <a:lnTo>
                    <a:pt x="261" y="2649"/>
                  </a:ln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902;p58">
              <a:extLst>
                <a:ext uri="{FF2B5EF4-FFF2-40B4-BE49-F238E27FC236}">
                  <a16:creationId xmlns:a16="http://schemas.microsoft.com/office/drawing/2014/main" id="{3F1BE920-B458-8444-9E4A-BBFA944C8AEA}"/>
                </a:ext>
              </a:extLst>
            </p:cNvPr>
            <p:cNvSpPr/>
            <p:nvPr/>
          </p:nvSpPr>
          <p:spPr>
            <a:xfrm>
              <a:off x="2279442" y="1659967"/>
              <a:ext cx="50304" cy="8994"/>
            </a:xfrm>
            <a:custGeom>
              <a:avLst/>
              <a:gdLst/>
              <a:ahLst/>
              <a:cxnLst/>
              <a:rect l="l" t="t" r="r" b="b"/>
              <a:pathLst>
                <a:path w="1566" h="280" extrusionOk="0">
                  <a:moveTo>
                    <a:pt x="140" y="0"/>
                  </a:moveTo>
                  <a:cubicBezTo>
                    <a:pt x="65" y="0"/>
                    <a:pt x="1" y="64"/>
                    <a:pt x="1" y="139"/>
                  </a:cubicBezTo>
                  <a:cubicBezTo>
                    <a:pt x="1" y="216"/>
                    <a:pt x="62" y="279"/>
                    <a:pt x="140" y="279"/>
                  </a:cubicBezTo>
                  <a:lnTo>
                    <a:pt x="1425" y="279"/>
                  </a:lnTo>
                  <a:cubicBezTo>
                    <a:pt x="1502" y="279"/>
                    <a:pt x="1566" y="216"/>
                    <a:pt x="1566" y="139"/>
                  </a:cubicBezTo>
                  <a:cubicBezTo>
                    <a:pt x="1566" y="64"/>
                    <a:pt x="1505" y="0"/>
                    <a:pt x="142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903;p58">
              <a:extLst>
                <a:ext uri="{FF2B5EF4-FFF2-40B4-BE49-F238E27FC236}">
                  <a16:creationId xmlns:a16="http://schemas.microsoft.com/office/drawing/2014/main" id="{DE249A65-6781-3F42-BB4E-4C1958405DB6}"/>
                </a:ext>
              </a:extLst>
            </p:cNvPr>
            <p:cNvSpPr/>
            <p:nvPr/>
          </p:nvSpPr>
          <p:spPr>
            <a:xfrm>
              <a:off x="2262352" y="1677892"/>
              <a:ext cx="84418" cy="9026"/>
            </a:xfrm>
            <a:custGeom>
              <a:avLst/>
              <a:gdLst/>
              <a:ahLst/>
              <a:cxnLst/>
              <a:rect l="l" t="t" r="r" b="b"/>
              <a:pathLst>
                <a:path w="2628" h="281" extrusionOk="0">
                  <a:moveTo>
                    <a:pt x="141" y="1"/>
                  </a:moveTo>
                  <a:cubicBezTo>
                    <a:pt x="64" y="1"/>
                    <a:pt x="0" y="63"/>
                    <a:pt x="0" y="141"/>
                  </a:cubicBezTo>
                  <a:cubicBezTo>
                    <a:pt x="0" y="217"/>
                    <a:pt x="62" y="280"/>
                    <a:pt x="141" y="280"/>
                  </a:cubicBezTo>
                  <a:lnTo>
                    <a:pt x="2489" y="280"/>
                  </a:lnTo>
                  <a:cubicBezTo>
                    <a:pt x="2567" y="280"/>
                    <a:pt x="2628" y="217"/>
                    <a:pt x="2628" y="141"/>
                  </a:cubicBezTo>
                  <a:cubicBezTo>
                    <a:pt x="2628" y="65"/>
                    <a:pt x="2567" y="1"/>
                    <a:pt x="248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904;p58">
              <a:extLst>
                <a:ext uri="{FF2B5EF4-FFF2-40B4-BE49-F238E27FC236}">
                  <a16:creationId xmlns:a16="http://schemas.microsoft.com/office/drawing/2014/main" id="{723E13F8-6AD7-9F47-808F-EC94EC8F5C1F}"/>
                </a:ext>
              </a:extLst>
            </p:cNvPr>
            <p:cNvSpPr/>
            <p:nvPr/>
          </p:nvSpPr>
          <p:spPr>
            <a:xfrm>
              <a:off x="2275234" y="1701824"/>
              <a:ext cx="59298" cy="32090"/>
            </a:xfrm>
            <a:custGeom>
              <a:avLst/>
              <a:gdLst/>
              <a:ahLst/>
              <a:cxnLst/>
              <a:rect l="l" t="t" r="r" b="b"/>
              <a:pathLst>
                <a:path w="1846" h="999" extrusionOk="0">
                  <a:moveTo>
                    <a:pt x="1035" y="1"/>
                  </a:moveTo>
                  <a:cubicBezTo>
                    <a:pt x="995" y="1"/>
                    <a:pt x="955" y="12"/>
                    <a:pt x="914" y="12"/>
                  </a:cubicBezTo>
                  <a:cubicBezTo>
                    <a:pt x="401" y="12"/>
                    <a:pt x="4" y="413"/>
                    <a:pt x="0" y="925"/>
                  </a:cubicBezTo>
                  <a:lnTo>
                    <a:pt x="0" y="976"/>
                  </a:lnTo>
                  <a:lnTo>
                    <a:pt x="1800" y="999"/>
                  </a:lnTo>
                  <a:lnTo>
                    <a:pt x="1846" y="924"/>
                  </a:lnTo>
                  <a:cubicBezTo>
                    <a:pt x="1840" y="463"/>
                    <a:pt x="1503" y="75"/>
                    <a:pt x="1061" y="3"/>
                  </a:cubicBezTo>
                  <a:cubicBezTo>
                    <a:pt x="1052" y="2"/>
                    <a:pt x="1043" y="1"/>
                    <a:pt x="1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905;p58">
              <a:extLst>
                <a:ext uri="{FF2B5EF4-FFF2-40B4-BE49-F238E27FC236}">
                  <a16:creationId xmlns:a16="http://schemas.microsoft.com/office/drawing/2014/main" id="{005C5337-4F7C-E440-80B9-9DC2A95DC8E3}"/>
                </a:ext>
              </a:extLst>
            </p:cNvPr>
            <p:cNvSpPr/>
            <p:nvPr/>
          </p:nvSpPr>
          <p:spPr>
            <a:xfrm>
              <a:off x="2274560" y="1701535"/>
              <a:ext cx="34789" cy="32347"/>
            </a:xfrm>
            <a:custGeom>
              <a:avLst/>
              <a:gdLst/>
              <a:ahLst/>
              <a:cxnLst/>
              <a:rect l="l" t="t" r="r" b="b"/>
              <a:pathLst>
                <a:path w="1083" h="1007" extrusionOk="0">
                  <a:moveTo>
                    <a:pt x="932" y="0"/>
                  </a:moveTo>
                  <a:cubicBezTo>
                    <a:pt x="421" y="0"/>
                    <a:pt x="7" y="422"/>
                    <a:pt x="1" y="933"/>
                  </a:cubicBezTo>
                  <a:lnTo>
                    <a:pt x="56" y="1006"/>
                  </a:lnTo>
                  <a:lnTo>
                    <a:pt x="247" y="1005"/>
                  </a:lnTo>
                  <a:lnTo>
                    <a:pt x="299" y="933"/>
                  </a:lnTo>
                  <a:cubicBezTo>
                    <a:pt x="305" y="472"/>
                    <a:pt x="641" y="86"/>
                    <a:pt x="1082" y="13"/>
                  </a:cubicBezTo>
                  <a:cubicBezTo>
                    <a:pt x="1036" y="3"/>
                    <a:pt x="985" y="0"/>
                    <a:pt x="93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906;p58">
              <a:extLst>
                <a:ext uri="{FF2B5EF4-FFF2-40B4-BE49-F238E27FC236}">
                  <a16:creationId xmlns:a16="http://schemas.microsoft.com/office/drawing/2014/main" id="{87D2BC09-9C53-9242-9752-05988F6BF51E}"/>
                </a:ext>
              </a:extLst>
            </p:cNvPr>
            <p:cNvSpPr/>
            <p:nvPr/>
          </p:nvSpPr>
          <p:spPr>
            <a:xfrm>
              <a:off x="2243142" y="1731475"/>
              <a:ext cx="123993" cy="28204"/>
            </a:xfrm>
            <a:custGeom>
              <a:avLst/>
              <a:gdLst/>
              <a:ahLst/>
              <a:cxnLst/>
              <a:rect l="l" t="t" r="r" b="b"/>
              <a:pathLst>
                <a:path w="3860" h="878" extrusionOk="0">
                  <a:moveTo>
                    <a:pt x="225" y="1"/>
                  </a:moveTo>
                  <a:lnTo>
                    <a:pt x="0" y="38"/>
                  </a:lnTo>
                  <a:lnTo>
                    <a:pt x="0" y="821"/>
                  </a:lnTo>
                  <a:cubicBezTo>
                    <a:pt x="0" y="852"/>
                    <a:pt x="25" y="878"/>
                    <a:pt x="55" y="878"/>
                  </a:cubicBezTo>
                  <a:lnTo>
                    <a:pt x="3766" y="878"/>
                  </a:lnTo>
                  <a:cubicBezTo>
                    <a:pt x="3796" y="878"/>
                    <a:pt x="3822" y="852"/>
                    <a:pt x="3822" y="821"/>
                  </a:cubicBezTo>
                  <a:lnTo>
                    <a:pt x="3860" y="653"/>
                  </a:lnTo>
                  <a:lnTo>
                    <a:pt x="38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907;p58">
              <a:extLst>
                <a:ext uri="{FF2B5EF4-FFF2-40B4-BE49-F238E27FC236}">
                  <a16:creationId xmlns:a16="http://schemas.microsoft.com/office/drawing/2014/main" id="{129063AC-942C-2849-AA98-7EBF181C902E}"/>
                </a:ext>
              </a:extLst>
            </p:cNvPr>
            <p:cNvSpPr/>
            <p:nvPr/>
          </p:nvSpPr>
          <p:spPr>
            <a:xfrm>
              <a:off x="2241986" y="1731475"/>
              <a:ext cx="125149" cy="29360"/>
            </a:xfrm>
            <a:custGeom>
              <a:avLst/>
              <a:gdLst/>
              <a:ahLst/>
              <a:cxnLst/>
              <a:rect l="l" t="t" r="r" b="b"/>
              <a:pathLst>
                <a:path w="3896" h="914" extrusionOk="0">
                  <a:moveTo>
                    <a:pt x="0" y="1"/>
                  </a:moveTo>
                  <a:lnTo>
                    <a:pt x="0" y="858"/>
                  </a:lnTo>
                  <a:cubicBezTo>
                    <a:pt x="0" y="888"/>
                    <a:pt x="25" y="914"/>
                    <a:pt x="55" y="914"/>
                  </a:cubicBezTo>
                  <a:lnTo>
                    <a:pt x="3839" y="914"/>
                  </a:lnTo>
                  <a:cubicBezTo>
                    <a:pt x="3870" y="914"/>
                    <a:pt x="3896" y="888"/>
                    <a:pt x="3896" y="858"/>
                  </a:cubicBezTo>
                  <a:lnTo>
                    <a:pt x="3896" y="653"/>
                  </a:lnTo>
                  <a:lnTo>
                    <a:pt x="298" y="653"/>
                  </a:lnTo>
                  <a:cubicBezTo>
                    <a:pt x="277" y="653"/>
                    <a:pt x="261" y="635"/>
                    <a:pt x="261" y="616"/>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908;p58">
              <a:extLst>
                <a:ext uri="{FF2B5EF4-FFF2-40B4-BE49-F238E27FC236}">
                  <a16:creationId xmlns:a16="http://schemas.microsoft.com/office/drawing/2014/main" id="{23F3044B-562B-7348-AD34-41E0A49BA1FF}"/>
                </a:ext>
              </a:extLst>
            </p:cNvPr>
            <p:cNvSpPr/>
            <p:nvPr/>
          </p:nvSpPr>
          <p:spPr>
            <a:xfrm>
              <a:off x="2243174" y="1605067"/>
              <a:ext cx="124025" cy="22839"/>
            </a:xfrm>
            <a:custGeom>
              <a:avLst/>
              <a:gdLst/>
              <a:ahLst/>
              <a:cxnLst/>
              <a:rect l="l" t="t" r="r" b="b"/>
              <a:pathLst>
                <a:path w="3861" h="711" extrusionOk="0">
                  <a:moveTo>
                    <a:pt x="225" y="1"/>
                  </a:moveTo>
                  <a:lnTo>
                    <a:pt x="57" y="39"/>
                  </a:lnTo>
                  <a:cubicBezTo>
                    <a:pt x="25" y="39"/>
                    <a:pt x="1" y="65"/>
                    <a:pt x="1" y="95"/>
                  </a:cubicBezTo>
                  <a:lnTo>
                    <a:pt x="1" y="636"/>
                  </a:lnTo>
                  <a:cubicBezTo>
                    <a:pt x="1" y="667"/>
                    <a:pt x="25" y="693"/>
                    <a:pt x="57" y="693"/>
                  </a:cubicBezTo>
                  <a:lnTo>
                    <a:pt x="3766" y="710"/>
                  </a:lnTo>
                  <a:cubicBezTo>
                    <a:pt x="3796" y="710"/>
                    <a:pt x="3822" y="686"/>
                    <a:pt x="3822" y="654"/>
                  </a:cubicBezTo>
                  <a:lnTo>
                    <a:pt x="3860" y="468"/>
                  </a:lnTo>
                  <a:lnTo>
                    <a:pt x="3860" y="57"/>
                  </a:lnTo>
                  <a:cubicBezTo>
                    <a:pt x="3860" y="27"/>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909;p58">
              <a:extLst>
                <a:ext uri="{FF2B5EF4-FFF2-40B4-BE49-F238E27FC236}">
                  <a16:creationId xmlns:a16="http://schemas.microsoft.com/office/drawing/2014/main" id="{02869BF9-5B1C-5848-8AD4-8F7E06DC91FA}"/>
                </a:ext>
              </a:extLst>
            </p:cNvPr>
            <p:cNvSpPr/>
            <p:nvPr/>
          </p:nvSpPr>
          <p:spPr>
            <a:xfrm>
              <a:off x="2241986" y="1605067"/>
              <a:ext cx="125149" cy="23449"/>
            </a:xfrm>
            <a:custGeom>
              <a:avLst/>
              <a:gdLst/>
              <a:ahLst/>
              <a:cxnLst/>
              <a:rect l="l" t="t" r="r" b="b"/>
              <a:pathLst>
                <a:path w="3896" h="730" extrusionOk="0">
                  <a:moveTo>
                    <a:pt x="55" y="1"/>
                  </a:moveTo>
                  <a:cubicBezTo>
                    <a:pt x="25" y="1"/>
                    <a:pt x="0" y="27"/>
                    <a:pt x="0" y="57"/>
                  </a:cubicBezTo>
                  <a:lnTo>
                    <a:pt x="0" y="673"/>
                  </a:lnTo>
                  <a:cubicBezTo>
                    <a:pt x="0" y="703"/>
                    <a:pt x="25" y="729"/>
                    <a:pt x="55" y="729"/>
                  </a:cubicBezTo>
                  <a:lnTo>
                    <a:pt x="3839" y="729"/>
                  </a:lnTo>
                  <a:cubicBezTo>
                    <a:pt x="3870" y="729"/>
                    <a:pt x="3896" y="703"/>
                    <a:pt x="3896" y="673"/>
                  </a:cubicBezTo>
                  <a:lnTo>
                    <a:pt x="3896" y="468"/>
                  </a:lnTo>
                  <a:lnTo>
                    <a:pt x="316" y="468"/>
                  </a:lnTo>
                  <a:cubicBezTo>
                    <a:pt x="285" y="468"/>
                    <a:pt x="261" y="442"/>
                    <a:pt x="261" y="412"/>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98494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solidFill>
            <a:schemeClr val="tx2">
              <a:lumMod val="20000"/>
              <a:lumOff val="8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868950" y="3341914"/>
                <a:ext cx="8560898" cy="415498"/>
              </a:xfrm>
              <a:prstGeom prst="rect">
                <a:avLst/>
              </a:prstGeom>
              <a:noFill/>
            </p:spPr>
            <p:txBody>
              <a:bodyPr wrap="square" rtlCol="0">
                <a:spAutoFit/>
              </a:bodyPr>
              <a:lstStyle/>
              <a:p>
                <a:r>
                  <a:rPr lang="en-US" sz="2100" i="1" dirty="0">
                    <a:solidFill>
                      <a:schemeClr val="tx1"/>
                    </a:solidFill>
                    <a:effectLst>
                      <a:glow rad="228600">
                        <a:schemeClr val="accent2">
                          <a:satMod val="175000"/>
                          <a:alpha val="40000"/>
                        </a:schemeClr>
                      </a:glow>
                    </a:effectLst>
                  </a:rPr>
                  <a:t>Alpha power </a:t>
                </a:r>
                <a14:m>
                  <m:oMath xmlns:m="http://schemas.openxmlformats.org/officeDocument/2006/math">
                    <m:r>
                      <a:rPr lang="en-US" sz="2100" i="1" smtClean="0">
                        <a:solidFill>
                          <a:schemeClr val="tx1"/>
                        </a:solidFill>
                        <a:effectLst>
                          <a:glow rad="228600">
                            <a:schemeClr val="accent2">
                              <a:satMod val="175000"/>
                              <a:alpha val="40000"/>
                            </a:schemeClr>
                          </a:glow>
                        </a:effectLst>
                        <a:latin typeface="Cambria Math" panose="02040503050406030204" pitchFamily="18" charset="0"/>
                      </a:rPr>
                      <m:t>= </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rPr>
                          <m:t>0</m:t>
                        </m:r>
                      </m:sub>
                    </m:sSub>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smtClean="0">
                            <a:solidFill>
                              <a:schemeClr val="tx1"/>
                            </a:solidFill>
                            <a:effectLst>
                              <a:glow rad="63500">
                                <a:schemeClr val="accent4">
                                  <a:satMod val="175000"/>
                                  <a:alpha val="40000"/>
                                </a:schemeClr>
                              </a:glow>
                            </a:effectLst>
                            <a:latin typeface="Cambria Math" panose="02040503050406030204" pitchFamily="18" charset="0"/>
                          </a:rPr>
                        </m:ctrlPr>
                      </m:sSubPr>
                      <m:e>
                        <m:r>
                          <a:rPr lang="en-US" sz="2100" i="1">
                            <a:solidFill>
                              <a:schemeClr val="tx1"/>
                            </a:solidFill>
                            <a:effectLst>
                              <a:glow rad="63500">
                                <a:schemeClr val="accent4">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63500">
                                <a:schemeClr val="accent4">
                                  <a:satMod val="175000"/>
                                  <a:alpha val="40000"/>
                                </a:schemeClr>
                              </a:glow>
                            </a:effectLst>
                            <a:latin typeface="Cambria Math" panose="02040503050406030204" pitchFamily="18" charset="0"/>
                            <a:ea typeface="Cambria Math" panose="02040503050406030204" pitchFamily="18" charset="0"/>
                          </a:rPr>
                          <m:t>1</m:t>
                        </m:r>
                      </m:sub>
                    </m:sSub>
                    <m:r>
                      <a:rPr lang="en-US" sz="2100" i="1" smtClean="0">
                        <a:solidFill>
                          <a:schemeClr val="tx1"/>
                        </a:solidFill>
                        <a:effectLst>
                          <a:glow rad="63500">
                            <a:schemeClr val="accent4">
                              <a:satMod val="175000"/>
                              <a:alpha val="40000"/>
                            </a:schemeClr>
                          </a:glow>
                        </a:effectLst>
                        <a:latin typeface="Cambria Math" panose="02040503050406030204" pitchFamily="18" charset="0"/>
                        <a:ea typeface="Cambria Math" panose="02040503050406030204" pitchFamily="18" charset="0"/>
                      </a:rPr>
                      <m:t>𝐴𝑔𝑒</m:t>
                    </m:r>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2</m:t>
                        </m:r>
                      </m:sub>
                    </m:sSub>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𝐴𝑡𝑡𝑒𝑛𝑖𝑜𝑛</m:t>
                    </m:r>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3</m:t>
                        </m:r>
                      </m:sub>
                    </m:sSub>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 </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𝑆𝑙𝑒𝑒𝑝</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 </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𝑄𝑢𝑎𝑙𝑖𝑡𝑦</m:t>
                    </m:r>
                  </m:oMath>
                </a14:m>
                <a:endParaRPr lang="en-US" sz="1050" dirty="0">
                  <a:solidFill>
                    <a:schemeClr val="tx1"/>
                  </a:solidFill>
                  <a:effectLst>
                    <a:glow rad="228600">
                      <a:schemeClr val="accent2">
                        <a:satMod val="175000"/>
                        <a:alpha val="40000"/>
                      </a:schemeClr>
                    </a:glow>
                  </a:effectLst>
                </a:endParaRPr>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868950" y="3341914"/>
                <a:ext cx="8560898" cy="415498"/>
              </a:xfrm>
              <a:prstGeom prst="rect">
                <a:avLst/>
              </a:prstGeom>
              <a:blipFill>
                <a:blip r:embed="rId3"/>
                <a:stretch>
                  <a:fillRect l="-2074" t="-33333" b="-51515"/>
                </a:stretch>
              </a:blipFill>
            </p:spPr>
            <p:txBody>
              <a:bodyPr/>
              <a:lstStyle/>
              <a:p>
                <a:r>
                  <a:rPr lang="en-US">
                    <a:noFill/>
                  </a:rPr>
                  <a:t> </a:t>
                </a:r>
              </a:p>
            </p:txBody>
          </p:sp>
        </mc:Fallback>
      </mc:AlternateContent>
    </p:spTree>
    <p:extLst>
      <p:ext uri="{BB962C8B-B14F-4D97-AF65-F5344CB8AC3E}">
        <p14:creationId xmlns:p14="http://schemas.microsoft.com/office/powerpoint/2010/main" val="351260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solidFill>
            <a:schemeClr val="tx2">
              <a:lumMod val="20000"/>
              <a:lumOff val="8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868950" y="3341914"/>
                <a:ext cx="8560898" cy="415498"/>
              </a:xfrm>
              <a:prstGeom prst="rect">
                <a:avLst/>
              </a:prstGeom>
              <a:noFill/>
            </p:spPr>
            <p:txBody>
              <a:bodyPr wrap="square" rtlCol="0">
                <a:spAutoFit/>
              </a:bodyPr>
              <a:lstStyle/>
              <a:p>
                <a:r>
                  <a:rPr lang="en-US" sz="2100" i="1" dirty="0">
                    <a:solidFill>
                      <a:schemeClr val="tx1"/>
                    </a:solidFill>
                    <a:effectLst>
                      <a:glow rad="228600">
                        <a:schemeClr val="accent2">
                          <a:satMod val="175000"/>
                          <a:alpha val="40000"/>
                        </a:schemeClr>
                      </a:glow>
                    </a:effectLst>
                  </a:rPr>
                  <a:t>Alpha power </a:t>
                </a:r>
                <a14:m>
                  <m:oMath xmlns:m="http://schemas.openxmlformats.org/officeDocument/2006/math">
                    <m:r>
                      <a:rPr lang="en-US" sz="2100" i="1" smtClean="0">
                        <a:solidFill>
                          <a:schemeClr val="tx1"/>
                        </a:solidFill>
                        <a:effectLst>
                          <a:glow rad="228600">
                            <a:schemeClr val="accent2">
                              <a:satMod val="175000"/>
                              <a:alpha val="40000"/>
                            </a:schemeClr>
                          </a:glow>
                        </a:effectLst>
                        <a:latin typeface="Cambria Math" panose="02040503050406030204" pitchFamily="18" charset="0"/>
                      </a:rPr>
                      <m:t>= </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rPr>
                          <m:t>0</m:t>
                        </m:r>
                      </m:sub>
                    </m:sSub>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smtClean="0">
                            <a:solidFill>
                              <a:schemeClr val="tx1"/>
                            </a:solidFill>
                            <a:effectLst>
                              <a:glow rad="63500">
                                <a:schemeClr val="accent4">
                                  <a:satMod val="175000"/>
                                  <a:alpha val="40000"/>
                                </a:schemeClr>
                              </a:glow>
                            </a:effectLst>
                            <a:latin typeface="Cambria Math" panose="02040503050406030204" pitchFamily="18" charset="0"/>
                          </a:rPr>
                        </m:ctrlPr>
                      </m:sSubPr>
                      <m:e>
                        <m:r>
                          <a:rPr lang="en-US" sz="2100" i="1">
                            <a:solidFill>
                              <a:schemeClr val="tx1"/>
                            </a:solidFill>
                            <a:effectLst>
                              <a:glow rad="63500">
                                <a:schemeClr val="accent4">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63500">
                                <a:schemeClr val="accent4">
                                  <a:satMod val="175000"/>
                                  <a:alpha val="40000"/>
                                </a:schemeClr>
                              </a:glow>
                            </a:effectLst>
                            <a:latin typeface="Cambria Math" panose="02040503050406030204" pitchFamily="18" charset="0"/>
                            <a:ea typeface="Cambria Math" panose="02040503050406030204" pitchFamily="18" charset="0"/>
                          </a:rPr>
                          <m:t>1</m:t>
                        </m:r>
                      </m:sub>
                    </m:sSub>
                    <m:r>
                      <a:rPr lang="en-US" sz="2100" i="1" smtClean="0">
                        <a:solidFill>
                          <a:schemeClr val="tx1"/>
                        </a:solidFill>
                        <a:effectLst>
                          <a:glow rad="63500">
                            <a:schemeClr val="accent4">
                              <a:satMod val="175000"/>
                              <a:alpha val="40000"/>
                            </a:schemeClr>
                          </a:glow>
                        </a:effectLst>
                        <a:latin typeface="Cambria Math" panose="02040503050406030204" pitchFamily="18" charset="0"/>
                        <a:ea typeface="Cambria Math" panose="02040503050406030204" pitchFamily="18" charset="0"/>
                      </a:rPr>
                      <m:t>𝐴𝑔𝑒</m:t>
                    </m:r>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2</m:t>
                        </m:r>
                      </m:sub>
                    </m:sSub>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𝐴𝑡𝑡𝑒𝑛𝑖𝑜𝑛</m:t>
                    </m:r>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3</m:t>
                        </m:r>
                      </m:sub>
                    </m:sSub>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 </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𝑆𝑙𝑒𝑒𝑝</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 </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𝑄𝑢𝑎𝑙𝑖𝑡𝑦</m:t>
                    </m:r>
                  </m:oMath>
                </a14:m>
                <a:endParaRPr lang="en-US" sz="1050" dirty="0">
                  <a:solidFill>
                    <a:schemeClr val="tx1"/>
                  </a:solidFill>
                  <a:effectLst>
                    <a:glow rad="228600">
                      <a:schemeClr val="accent2">
                        <a:satMod val="175000"/>
                        <a:alpha val="40000"/>
                      </a:schemeClr>
                    </a:glow>
                  </a:effectLst>
                </a:endParaRPr>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868950" y="3341914"/>
                <a:ext cx="8560898" cy="415498"/>
              </a:xfrm>
              <a:prstGeom prst="rect">
                <a:avLst/>
              </a:prstGeom>
              <a:blipFill>
                <a:blip r:embed="rId3"/>
                <a:stretch>
                  <a:fillRect l="-2074" t="-33333" b="-51515"/>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56CF936-D24C-8340-8F7F-FE2BAEDC5C1C}"/>
              </a:ext>
            </a:extLst>
          </p:cNvPr>
          <p:cNvCxnSpPr>
            <a:cxnSpLocks/>
          </p:cNvCxnSpPr>
          <p:nvPr/>
        </p:nvCxnSpPr>
        <p:spPr>
          <a:xfrm flipV="1">
            <a:off x="3867150" y="3757412"/>
            <a:ext cx="0" cy="2755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959B94D-ACD5-424E-9F94-12D78702B67A}"/>
              </a:ext>
            </a:extLst>
          </p:cNvPr>
          <p:cNvSpPr txBox="1"/>
          <p:nvPr/>
        </p:nvSpPr>
        <p:spPr>
          <a:xfrm>
            <a:off x="2450541" y="3976759"/>
            <a:ext cx="4242918" cy="307777"/>
          </a:xfrm>
          <a:prstGeom prst="rect">
            <a:avLst/>
          </a:prstGeom>
          <a:noFill/>
        </p:spPr>
        <p:txBody>
          <a:bodyPr wrap="square" rtlCol="0">
            <a:spAutoFit/>
          </a:bodyPr>
          <a:lstStyle/>
          <a:p>
            <a:r>
              <a:rPr lang="en-US" dirty="0"/>
              <a:t>controlling for age effects / confounds</a:t>
            </a:r>
          </a:p>
        </p:txBody>
      </p:sp>
    </p:spTree>
    <p:extLst>
      <p:ext uri="{BB962C8B-B14F-4D97-AF65-F5344CB8AC3E}">
        <p14:creationId xmlns:p14="http://schemas.microsoft.com/office/powerpoint/2010/main" val="2959221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Multicollinearity</a:t>
            </a:r>
            <a:r>
              <a:rPr lang="en" dirty="0"/>
              <a:t> </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344837"/>
            <a:ext cx="7406100" cy="3209700"/>
          </a:xfrm>
          <a:prstGeom prst="rect">
            <a:avLst/>
          </a:prstGeom>
          <a:blipFill dpi="0" rotWithShape="1">
            <a:blip r:embed="rId3">
              <a:alphaModFix amt="50000"/>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1"/>
                </a:solidFill>
              </a:rPr>
              <a:t>A problem when two or more of your predictors / regressors/ measures are related to one another (i.e., correlated) </a:t>
            </a:r>
          </a:p>
          <a:p>
            <a:pPr algn="l">
              <a:lnSpc>
                <a:spcPct val="150000"/>
              </a:lnSpc>
            </a:pPr>
            <a:r>
              <a:rPr lang="en-US" sz="2000" dirty="0">
                <a:solidFill>
                  <a:schemeClr val="bg1"/>
                </a:solidFill>
              </a:rPr>
              <a:t>For example, participant height and weight</a:t>
            </a:r>
          </a:p>
          <a:p>
            <a:pPr algn="l">
              <a:lnSpc>
                <a:spcPct val="150000"/>
              </a:lnSpc>
            </a:pPr>
            <a:r>
              <a:rPr lang="en-US" sz="2000" dirty="0">
                <a:solidFill>
                  <a:schemeClr val="bg1"/>
                </a:solidFill>
              </a:rPr>
              <a:t>One assumption of regressions are that the measures are independent, and if this violated the beta coefficients estimated become unstable and sensitive to small changes  </a:t>
            </a:r>
          </a:p>
        </p:txBody>
      </p:sp>
    </p:spTree>
    <p:extLst>
      <p:ext uri="{BB962C8B-B14F-4D97-AF65-F5344CB8AC3E}">
        <p14:creationId xmlns:p14="http://schemas.microsoft.com/office/powerpoint/2010/main" val="2505090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433105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7" name="Picture 6" descr="Chart, line chart&#10;&#10;Description automatically generated">
            <a:extLst>
              <a:ext uri="{FF2B5EF4-FFF2-40B4-BE49-F238E27FC236}">
                <a16:creationId xmlns:a16="http://schemas.microsoft.com/office/drawing/2014/main" id="{DD98B9BB-2F9F-B546-9885-22944652AC89}"/>
              </a:ext>
            </a:extLst>
          </p:cNvPr>
          <p:cNvPicPr>
            <a:picLocks noChangeAspect="1"/>
          </p:cNvPicPr>
          <p:nvPr/>
        </p:nvPicPr>
        <p:blipFill>
          <a:blip r:embed="rId2"/>
          <a:stretch>
            <a:fillRect/>
          </a:stretch>
        </p:blipFill>
        <p:spPr>
          <a:xfrm>
            <a:off x="4823953" y="1336470"/>
            <a:ext cx="3840000" cy="2880000"/>
          </a:xfrm>
          <a:prstGeom prst="rect">
            <a:avLst/>
          </a:prstGeom>
        </p:spPr>
      </p:pic>
      <p:sp>
        <p:nvSpPr>
          <p:cNvPr id="5" name="Title 1">
            <a:extLst>
              <a:ext uri="{FF2B5EF4-FFF2-40B4-BE49-F238E27FC236}">
                <a16:creationId xmlns:a16="http://schemas.microsoft.com/office/drawing/2014/main" id="{22B196E3-3D4B-EF4A-AAC2-0F424381503F}"/>
              </a:ext>
            </a:extLst>
          </p:cNvPr>
          <p:cNvSpPr txBox="1">
            <a:spLocks/>
          </p:cNvSpPr>
          <p:nvPr/>
        </p:nvSpPr>
        <p:spPr>
          <a:xfrm>
            <a:off x="349858" y="441620"/>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Logistic</a:t>
            </a:r>
            <a:r>
              <a:rPr lang="en-US"/>
              <a:t> </a:t>
            </a:r>
            <a:r>
              <a:rPr lang="en-US">
                <a:solidFill>
                  <a:schemeClr val="tx2"/>
                </a:solidFill>
              </a:rPr>
              <a:t>Regression</a:t>
            </a:r>
            <a:r>
              <a:rPr lang="en-US"/>
              <a:t> </a:t>
            </a:r>
            <a:endParaRPr lang="en-US" dirty="0"/>
          </a:p>
        </p:txBody>
      </p:sp>
      <p:sp>
        <p:nvSpPr>
          <p:cNvPr id="6" name="Google Shape;743;p29">
            <a:extLst>
              <a:ext uri="{FF2B5EF4-FFF2-40B4-BE49-F238E27FC236}">
                <a16:creationId xmlns:a16="http://schemas.microsoft.com/office/drawing/2014/main" id="{B59F1067-9BC1-D34E-AE94-5D41BD6126A4}"/>
              </a:ext>
            </a:extLst>
          </p:cNvPr>
          <p:cNvSpPr txBox="1">
            <a:spLocks/>
          </p:cNvSpPr>
          <p:nvPr/>
        </p:nvSpPr>
        <p:spPr>
          <a:xfrm>
            <a:off x="227407" y="1142478"/>
            <a:ext cx="4459796" cy="3835575"/>
          </a:xfrm>
          <a:prstGeom prst="rect">
            <a:avLst/>
          </a:prstGeom>
          <a:blipFill dpi="0" rotWithShape="1">
            <a:blip r:embed="rId3">
              <a:alphaModFix amt="50000"/>
              <a:extLst>
                <a:ext uri="{28A0092B-C50C-407E-A947-70E740481C1C}">
                  <a14:useLocalDpi xmlns:a14="http://schemas.microsoft.com/office/drawing/2010/main" val="0"/>
                </a:ext>
              </a:extLst>
            </a:blip>
            <a:srcRect/>
            <a:tile tx="0" ty="0" sx="100000" sy="100000" flip="none" algn="tl"/>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2"/>
                </a:solidFill>
              </a:rPr>
              <a:t>Linear regression work very well on continuous outcomes, but what happens when your outcome is categorical or binary? Fitting a line just doesn’t cut it </a:t>
            </a:r>
          </a:p>
        </p:txBody>
      </p:sp>
    </p:spTree>
    <p:extLst>
      <p:ext uri="{BB962C8B-B14F-4D97-AF65-F5344CB8AC3E}">
        <p14:creationId xmlns:p14="http://schemas.microsoft.com/office/powerpoint/2010/main" val="2246401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5173780" y="868984"/>
            <a:ext cx="38400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6" name="Picture 5" descr="Chart, line chart&#10;&#10;Description automatically generated">
            <a:extLst>
              <a:ext uri="{FF2B5EF4-FFF2-40B4-BE49-F238E27FC236}">
                <a16:creationId xmlns:a16="http://schemas.microsoft.com/office/drawing/2014/main" id="{19603E1E-EE0A-EF40-921E-C30BF2FF7E78}"/>
              </a:ext>
            </a:extLst>
          </p:cNvPr>
          <p:cNvPicPr>
            <a:picLocks noChangeAspect="1"/>
          </p:cNvPicPr>
          <p:nvPr/>
        </p:nvPicPr>
        <p:blipFill>
          <a:blip r:embed="rId2"/>
          <a:stretch>
            <a:fillRect/>
          </a:stretch>
        </p:blipFill>
        <p:spPr>
          <a:xfrm>
            <a:off x="4823953" y="1336470"/>
            <a:ext cx="3840000" cy="2880000"/>
          </a:xfrm>
          <a:prstGeom prst="rect">
            <a:avLst/>
          </a:prstGeom>
        </p:spPr>
      </p:pic>
      <p:sp>
        <p:nvSpPr>
          <p:cNvPr id="5" name="Title 1">
            <a:extLst>
              <a:ext uri="{FF2B5EF4-FFF2-40B4-BE49-F238E27FC236}">
                <a16:creationId xmlns:a16="http://schemas.microsoft.com/office/drawing/2014/main" id="{1DB5A9BD-9AEC-EB4B-82AC-9D0E985014DA}"/>
              </a:ext>
            </a:extLst>
          </p:cNvPr>
          <p:cNvSpPr txBox="1">
            <a:spLocks/>
          </p:cNvSpPr>
          <p:nvPr/>
        </p:nvSpPr>
        <p:spPr>
          <a:xfrm>
            <a:off x="349858" y="441620"/>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Logistic</a:t>
            </a:r>
            <a:r>
              <a:rPr lang="en-US"/>
              <a:t> </a:t>
            </a:r>
            <a:r>
              <a:rPr lang="en-US">
                <a:solidFill>
                  <a:schemeClr val="tx2"/>
                </a:solidFill>
              </a:rPr>
              <a:t>Regression</a:t>
            </a:r>
            <a:r>
              <a:rPr lang="en-US"/>
              <a:t> </a:t>
            </a:r>
            <a:endParaRPr lang="en-US" dirty="0"/>
          </a:p>
        </p:txBody>
      </p:sp>
      <p:sp>
        <p:nvSpPr>
          <p:cNvPr id="8" name="Google Shape;743;p29">
            <a:extLst>
              <a:ext uri="{FF2B5EF4-FFF2-40B4-BE49-F238E27FC236}">
                <a16:creationId xmlns:a16="http://schemas.microsoft.com/office/drawing/2014/main" id="{7F107563-6192-7C45-BC70-DAB23CAB7AAA}"/>
              </a:ext>
            </a:extLst>
          </p:cNvPr>
          <p:cNvSpPr txBox="1">
            <a:spLocks/>
          </p:cNvSpPr>
          <p:nvPr/>
        </p:nvSpPr>
        <p:spPr>
          <a:xfrm>
            <a:off x="227407" y="1142478"/>
            <a:ext cx="4459796" cy="3835575"/>
          </a:xfrm>
          <a:prstGeom prst="rect">
            <a:avLst/>
          </a:prstGeom>
          <a:blipFill dpi="0" rotWithShape="1">
            <a:blip r:embed="rId3">
              <a:alphaModFix amt="50000"/>
              <a:extLst>
                <a:ext uri="{28A0092B-C50C-407E-A947-70E740481C1C}">
                  <a14:useLocalDpi xmlns:a14="http://schemas.microsoft.com/office/drawing/2010/main" val="0"/>
                </a:ext>
              </a:extLst>
            </a:blip>
            <a:srcRect/>
            <a:tile tx="0" ty="0" sx="100000" sy="100000" flip="none" algn="tl"/>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2"/>
                </a:solidFill>
              </a:rPr>
              <a:t>But if we fit a different function to the data, it might fit it much better…</a:t>
            </a:r>
          </a:p>
          <a:p>
            <a:pPr algn="l">
              <a:lnSpc>
                <a:spcPct val="150000"/>
              </a:lnSpc>
            </a:pPr>
            <a:r>
              <a:rPr lang="en-US" sz="2400" dirty="0">
                <a:solidFill>
                  <a:schemeClr val="tx2"/>
                </a:solidFill>
              </a:rPr>
              <a:t>Here comes in Logistic Functions</a:t>
            </a:r>
          </a:p>
        </p:txBody>
      </p:sp>
    </p:spTree>
    <p:extLst>
      <p:ext uri="{BB962C8B-B14F-4D97-AF65-F5344CB8AC3E}">
        <p14:creationId xmlns:p14="http://schemas.microsoft.com/office/powerpoint/2010/main" val="432931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 line chart&#10;&#10;Description automatically generated with medium confidence">
            <a:extLst>
              <a:ext uri="{FF2B5EF4-FFF2-40B4-BE49-F238E27FC236}">
                <a16:creationId xmlns:a16="http://schemas.microsoft.com/office/drawing/2014/main" id="{EB0B77D9-FBB5-1F4D-9757-E02475CC9F9D}"/>
              </a:ext>
            </a:extLst>
          </p:cNvPr>
          <p:cNvPicPr>
            <a:picLocks noChangeAspect="1"/>
          </p:cNvPicPr>
          <p:nvPr/>
        </p:nvPicPr>
        <p:blipFill>
          <a:blip r:embed="rId2"/>
          <a:stretch>
            <a:fillRect/>
          </a:stretch>
        </p:blipFill>
        <p:spPr>
          <a:xfrm>
            <a:off x="4823953" y="1336470"/>
            <a:ext cx="3840000" cy="2880000"/>
          </a:xfrm>
          <a:prstGeom prst="rect">
            <a:avLst/>
          </a:prstGeom>
        </p:spPr>
      </p:pic>
      <p:sp>
        <p:nvSpPr>
          <p:cNvPr id="5" name="Title 1">
            <a:extLst>
              <a:ext uri="{FF2B5EF4-FFF2-40B4-BE49-F238E27FC236}">
                <a16:creationId xmlns:a16="http://schemas.microsoft.com/office/drawing/2014/main" id="{A8244A82-20E9-8F4D-9828-712818FAC413}"/>
              </a:ext>
            </a:extLst>
          </p:cNvPr>
          <p:cNvSpPr txBox="1">
            <a:spLocks/>
          </p:cNvSpPr>
          <p:nvPr/>
        </p:nvSpPr>
        <p:spPr>
          <a:xfrm>
            <a:off x="349858" y="441620"/>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Logistic</a:t>
            </a:r>
            <a:r>
              <a:rPr lang="en-US"/>
              <a:t> </a:t>
            </a:r>
            <a:r>
              <a:rPr lang="en-US">
                <a:solidFill>
                  <a:schemeClr val="tx2"/>
                </a:solidFill>
              </a:rPr>
              <a:t>Regression</a:t>
            </a:r>
            <a:r>
              <a:rPr lang="en-US"/>
              <a:t> </a:t>
            </a:r>
            <a:endParaRPr lang="en-US" dirty="0"/>
          </a:p>
        </p:txBody>
      </p:sp>
      <p:sp>
        <p:nvSpPr>
          <p:cNvPr id="7" name="Google Shape;743;p29">
            <a:extLst>
              <a:ext uri="{FF2B5EF4-FFF2-40B4-BE49-F238E27FC236}">
                <a16:creationId xmlns:a16="http://schemas.microsoft.com/office/drawing/2014/main" id="{F7DD2301-6009-9045-8448-2A00E62E010A}"/>
              </a:ext>
            </a:extLst>
          </p:cNvPr>
          <p:cNvSpPr txBox="1">
            <a:spLocks/>
          </p:cNvSpPr>
          <p:nvPr/>
        </p:nvSpPr>
        <p:spPr>
          <a:xfrm>
            <a:off x="227407" y="1142478"/>
            <a:ext cx="4459796" cy="3835575"/>
          </a:xfrm>
          <a:prstGeom prst="rect">
            <a:avLst/>
          </a:prstGeom>
          <a:blipFill dpi="0" rotWithShape="1">
            <a:blip r:embed="rId3">
              <a:alphaModFix amt="50000"/>
              <a:extLst>
                <a:ext uri="{28A0092B-C50C-407E-A947-70E740481C1C}">
                  <a14:useLocalDpi xmlns:a14="http://schemas.microsoft.com/office/drawing/2010/main" val="0"/>
                </a:ext>
              </a:extLst>
            </a:blip>
            <a:srcRect/>
            <a:tile tx="0" ty="0" sx="100000" sy="100000" flip="none" algn="tl"/>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2"/>
                </a:solidFill>
              </a:rPr>
              <a:t>But if we fit a different function to the data, it might fit it much better…</a:t>
            </a:r>
          </a:p>
          <a:p>
            <a:pPr algn="l">
              <a:lnSpc>
                <a:spcPct val="150000"/>
              </a:lnSpc>
            </a:pPr>
            <a:r>
              <a:rPr lang="en-US" sz="2400" dirty="0">
                <a:solidFill>
                  <a:schemeClr val="tx2"/>
                </a:solidFill>
              </a:rPr>
              <a:t>Here comes in Logistic Functions</a:t>
            </a:r>
          </a:p>
        </p:txBody>
      </p:sp>
    </p:spTree>
    <p:extLst>
      <p:ext uri="{BB962C8B-B14F-4D97-AF65-F5344CB8AC3E}">
        <p14:creationId xmlns:p14="http://schemas.microsoft.com/office/powerpoint/2010/main" val="765786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Google Shape;743;p29">
                <a:extLst>
                  <a:ext uri="{FF2B5EF4-FFF2-40B4-BE49-F238E27FC236}">
                    <a16:creationId xmlns:a16="http://schemas.microsoft.com/office/drawing/2014/main" id="{C9FC8971-F7AC-7D4B-A351-CFB7923AFA45}"/>
                  </a:ext>
                </a:extLst>
              </p:cNvPr>
              <p:cNvSpPr txBox="1">
                <a:spLocks/>
              </p:cNvSpPr>
              <p:nvPr/>
            </p:nvSpPr>
            <p:spPr>
              <a:xfrm>
                <a:off x="752603" y="1104900"/>
                <a:ext cx="7638793" cy="3835575"/>
              </a:xfrm>
              <a:prstGeom prst="rect">
                <a:avLst/>
              </a:prstGeom>
              <a:blipFill dpi="0" rotWithShape="1">
                <a:blip r:embed="rId2">
                  <a:alphaModFix amt="50000"/>
                  <a:extLst>
                    <a:ext uri="{28A0092B-C50C-407E-A947-70E740481C1C}">
                      <a14:useLocalDpi val="0"/>
                    </a:ext>
                  </a:extLst>
                </a:blip>
                <a:srcRect/>
                <a:tile tx="0" ty="0" sx="100000" sy="100000" flip="none" algn="tl"/>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bg1"/>
                    </a:solidFill>
                  </a:rPr>
                  <a:t>Logistic regression run on the odds </a:t>
                </a:r>
                <a14:m>
                  <m:oMath xmlns:m="http://schemas.openxmlformats.org/officeDocument/2006/math">
                    <m:f>
                      <m:fPr>
                        <m:ctrlPr>
                          <a:rPr lang="en-CA"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𝑝</m:t>
                        </m:r>
                      </m:num>
                      <m:den>
                        <m:r>
                          <a:rPr lang="en-US" sz="2400" i="1">
                            <a:solidFill>
                              <a:schemeClr val="bg1"/>
                            </a:solidFill>
                            <a:latin typeface="Cambria Math" panose="02040503050406030204" pitchFamily="18" charset="0"/>
                          </a:rPr>
                          <m:t>1−</m:t>
                        </m:r>
                        <m:r>
                          <a:rPr lang="en-US" sz="2400" i="1">
                            <a:solidFill>
                              <a:schemeClr val="bg1"/>
                            </a:solidFill>
                            <a:latin typeface="Cambria Math" panose="02040503050406030204" pitchFamily="18" charset="0"/>
                          </a:rPr>
                          <m:t>𝑝</m:t>
                        </m:r>
                      </m:den>
                    </m:f>
                  </m:oMath>
                </a14:m>
                <a:r>
                  <a:rPr lang="en-US" sz="2400" dirty="0">
                    <a:solidFill>
                      <a:schemeClr val="bg1"/>
                    </a:solidFill>
                  </a:rPr>
                  <a:t> </a:t>
                </a:r>
              </a:p>
              <a:p>
                <a:pPr algn="l">
                  <a:lnSpc>
                    <a:spcPct val="150000"/>
                  </a:lnSpc>
                </a:pPr>
                <a:r>
                  <a:rPr lang="en-US" sz="2400" dirty="0">
                    <a:solidFill>
                      <a:schemeClr val="bg1"/>
                    </a:solidFill>
                  </a:rPr>
                  <a:t>(specifically the log odds) </a:t>
                </a:r>
              </a:p>
              <a:p>
                <a:pPr lvl="1">
                  <a:lnSpc>
                    <a:spcPct val="90000"/>
                  </a:lnSpc>
                </a:pPr>
                <a:r>
                  <a:rPr lang="en-US" sz="2000" dirty="0">
                    <a:solidFill>
                      <a:schemeClr val="bg1"/>
                    </a:solidFill>
                  </a:rPr>
                  <a:t>an Odds of 1 means equally likely to happen or not happen</a:t>
                </a:r>
              </a:p>
              <a:p>
                <a:pPr lvl="1">
                  <a:lnSpc>
                    <a:spcPct val="90000"/>
                  </a:lnSpc>
                </a:pPr>
                <a:r>
                  <a:rPr lang="en-US" sz="2000" dirty="0">
                    <a:solidFill>
                      <a:schemeClr val="bg1"/>
                    </a:solidFill>
                  </a:rPr>
                  <a:t>An Odds &lt; 1 means less likely to happen</a:t>
                </a:r>
              </a:p>
              <a:p>
                <a:pPr lvl="1">
                  <a:lnSpc>
                    <a:spcPct val="90000"/>
                  </a:lnSpc>
                </a:pPr>
                <a:r>
                  <a:rPr lang="en-US" sz="2000" dirty="0">
                    <a:solidFill>
                      <a:schemeClr val="bg1"/>
                    </a:solidFill>
                  </a:rPr>
                  <a:t>An Odds &gt;1 means more likely to happen</a:t>
                </a:r>
              </a:p>
              <a:p>
                <a:pPr algn="l">
                  <a:lnSpc>
                    <a:spcPct val="150000"/>
                  </a:lnSpc>
                </a:pPr>
                <a:endParaRPr lang="en-US" sz="2400" dirty="0">
                  <a:solidFill>
                    <a:schemeClr val="bg1"/>
                  </a:solidFill>
                </a:endParaRPr>
              </a:p>
            </p:txBody>
          </p:sp>
        </mc:Choice>
        <mc:Fallback xmlns="">
          <p:sp>
            <p:nvSpPr>
              <p:cNvPr id="4" name="Google Shape;743;p29">
                <a:extLst>
                  <a:ext uri="{FF2B5EF4-FFF2-40B4-BE49-F238E27FC236}">
                    <a16:creationId xmlns:a16="http://schemas.microsoft.com/office/drawing/2014/main" id="{C9FC8971-F7AC-7D4B-A351-CFB7923AFA45}"/>
                  </a:ext>
                </a:extLst>
              </p:cNvPr>
              <p:cNvSpPr txBox="1">
                <a:spLocks noRot="1" noChangeAspect="1" noMove="1" noResize="1" noEditPoints="1" noAdjustHandles="1" noChangeArrowheads="1" noChangeShapeType="1" noTextEdit="1"/>
              </p:cNvSpPr>
              <p:nvPr/>
            </p:nvSpPr>
            <p:spPr>
              <a:xfrm>
                <a:off x="752603" y="1104900"/>
                <a:ext cx="7638793" cy="3835575"/>
              </a:xfrm>
              <a:prstGeom prst="rect">
                <a:avLst/>
              </a:prstGeom>
              <a:blipFill>
                <a:blip r:embed="rId3"/>
                <a:stretch>
                  <a:fillRect/>
                </a:stretch>
              </a:blipFill>
              <a:ln>
                <a:noFill/>
              </a:ln>
            </p:spPr>
            <p:txBody>
              <a:bodyPr/>
              <a:lstStyle/>
              <a:p>
                <a:r>
                  <a:rPr lang="en-CA">
                    <a:noFill/>
                  </a:rPr>
                  <a:t> </a:t>
                </a:r>
              </a:p>
            </p:txBody>
          </p:sp>
        </mc:Fallback>
      </mc:AlternateContent>
      <p:sp>
        <p:nvSpPr>
          <p:cNvPr id="5" name="Title 1">
            <a:extLst>
              <a:ext uri="{FF2B5EF4-FFF2-40B4-BE49-F238E27FC236}">
                <a16:creationId xmlns:a16="http://schemas.microsoft.com/office/drawing/2014/main" id="{46156F3B-3E2A-D549-ADA8-F86A3407BD0D}"/>
              </a:ext>
            </a:extLst>
          </p:cNvPr>
          <p:cNvSpPr txBox="1">
            <a:spLocks/>
          </p:cNvSpPr>
          <p:nvPr/>
        </p:nvSpPr>
        <p:spPr>
          <a:xfrm>
            <a:off x="349858" y="441620"/>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Logistic</a:t>
            </a:r>
            <a:r>
              <a:rPr lang="en-US"/>
              <a:t> </a:t>
            </a:r>
            <a:r>
              <a:rPr lang="en-US">
                <a:solidFill>
                  <a:schemeClr val="tx2"/>
                </a:solidFill>
              </a:rPr>
              <a:t>Regression</a:t>
            </a:r>
            <a:r>
              <a:rPr lang="en-US"/>
              <a:t> </a:t>
            </a:r>
            <a:endParaRPr lang="en-US" dirty="0"/>
          </a:p>
        </p:txBody>
      </p:sp>
    </p:spTree>
    <p:extLst>
      <p:ext uri="{BB962C8B-B14F-4D97-AF65-F5344CB8AC3E}">
        <p14:creationId xmlns:p14="http://schemas.microsoft.com/office/powerpoint/2010/main" val="2147460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3755732" y="326641"/>
            <a:ext cx="1632536" cy="573087"/>
          </a:xfrm>
        </p:spPr>
        <p:txBody>
          <a:bodyPr/>
          <a:lstStyle/>
          <a:p>
            <a:r>
              <a:rPr lang="en-US" dirty="0"/>
              <a:t>Odds</a:t>
            </a:r>
          </a:p>
        </p:txBody>
      </p:sp>
      <p:cxnSp>
        <p:nvCxnSpPr>
          <p:cNvPr id="3" name="Straight Arrow Connector 2">
            <a:extLst>
              <a:ext uri="{FF2B5EF4-FFF2-40B4-BE49-F238E27FC236}">
                <a16:creationId xmlns:a16="http://schemas.microsoft.com/office/drawing/2014/main" id="{8C41C132-BBF1-CB49-8C9D-DD4979DCBCD4}"/>
              </a:ext>
            </a:extLst>
          </p:cNvPr>
          <p:cNvCxnSpPr>
            <a:cxnSpLocks/>
          </p:cNvCxnSpPr>
          <p:nvPr/>
        </p:nvCxnSpPr>
        <p:spPr>
          <a:xfrm>
            <a:off x="1468027" y="4446383"/>
            <a:ext cx="6644942" cy="0"/>
          </a:xfrm>
          <a:prstGeom prst="straightConnector1">
            <a:avLst/>
          </a:prstGeom>
          <a:ln w="76200">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AA5DCB6-0E06-3249-BFBA-5E261DB1CCF6}"/>
              </a:ext>
            </a:extLst>
          </p:cNvPr>
          <p:cNvSpPr txBox="1"/>
          <p:nvPr/>
        </p:nvSpPr>
        <p:spPr>
          <a:xfrm>
            <a:off x="1507151" y="4530663"/>
            <a:ext cx="7636849" cy="307777"/>
          </a:xfrm>
          <a:prstGeom prst="rect">
            <a:avLst/>
          </a:prstGeom>
          <a:noFill/>
          <a:ln>
            <a:noFill/>
          </a:ln>
        </p:spPr>
        <p:txBody>
          <a:bodyPr wrap="square" rtlCol="0">
            <a:spAutoFit/>
          </a:bodyPr>
          <a:lstStyle/>
          <a:p>
            <a:pPr algn="just"/>
            <a:r>
              <a:rPr lang="en-US" dirty="0">
                <a:solidFill>
                  <a:schemeClr val="tx2"/>
                </a:solidFill>
              </a:rPr>
              <a:t>-Inf			        0		                	         Inf</a:t>
            </a:r>
          </a:p>
        </p:txBody>
      </p:sp>
      <p:cxnSp>
        <p:nvCxnSpPr>
          <p:cNvPr id="5" name="Straight Arrow Connector 4">
            <a:extLst>
              <a:ext uri="{FF2B5EF4-FFF2-40B4-BE49-F238E27FC236}">
                <a16:creationId xmlns:a16="http://schemas.microsoft.com/office/drawing/2014/main" id="{7A418AE8-085F-E34D-AB02-EAC0C46C8BE5}"/>
              </a:ext>
            </a:extLst>
          </p:cNvPr>
          <p:cNvCxnSpPr>
            <a:cxnSpLocks/>
          </p:cNvCxnSpPr>
          <p:nvPr/>
        </p:nvCxnSpPr>
        <p:spPr>
          <a:xfrm>
            <a:off x="1468027" y="2798628"/>
            <a:ext cx="6644942" cy="0"/>
          </a:xfrm>
          <a:prstGeom prst="straightConnector1">
            <a:avLst/>
          </a:prstGeom>
          <a:ln w="76200">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9B8FCA-CAD0-EF4A-BE0B-E3F6F997A3F5}"/>
              </a:ext>
            </a:extLst>
          </p:cNvPr>
          <p:cNvSpPr txBox="1"/>
          <p:nvPr/>
        </p:nvSpPr>
        <p:spPr>
          <a:xfrm>
            <a:off x="1507152" y="2929758"/>
            <a:ext cx="6406636" cy="307777"/>
          </a:xfrm>
          <a:prstGeom prst="rect">
            <a:avLst/>
          </a:prstGeom>
          <a:noFill/>
          <a:ln>
            <a:noFill/>
          </a:ln>
        </p:spPr>
        <p:txBody>
          <a:bodyPr wrap="square" rtlCol="0">
            <a:spAutoFit/>
          </a:bodyPr>
          <a:lstStyle/>
          <a:p>
            <a:pPr algn="just"/>
            <a:r>
              <a:rPr lang="en-US" dirty="0">
                <a:solidFill>
                  <a:schemeClr val="tx2"/>
                </a:solidFill>
              </a:rPr>
              <a:t>0			       1			        Inf</a:t>
            </a:r>
          </a:p>
        </p:txBody>
      </p:sp>
      <p:cxnSp>
        <p:nvCxnSpPr>
          <p:cNvPr id="7" name="Straight Arrow Connector 6">
            <a:extLst>
              <a:ext uri="{FF2B5EF4-FFF2-40B4-BE49-F238E27FC236}">
                <a16:creationId xmlns:a16="http://schemas.microsoft.com/office/drawing/2014/main" id="{4E68D4F1-E659-A84D-8F35-001E65568FBF}"/>
              </a:ext>
            </a:extLst>
          </p:cNvPr>
          <p:cNvCxnSpPr>
            <a:cxnSpLocks/>
          </p:cNvCxnSpPr>
          <p:nvPr/>
        </p:nvCxnSpPr>
        <p:spPr>
          <a:xfrm>
            <a:off x="4720683" y="3518224"/>
            <a:ext cx="0" cy="742278"/>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598042-4B16-9343-B309-200475257F6E}"/>
              </a:ext>
            </a:extLst>
          </p:cNvPr>
          <p:cNvSpPr txBox="1"/>
          <p:nvPr/>
        </p:nvSpPr>
        <p:spPr>
          <a:xfrm>
            <a:off x="4918990" y="3647104"/>
            <a:ext cx="813170" cy="307777"/>
          </a:xfrm>
          <a:prstGeom prst="rect">
            <a:avLst/>
          </a:prstGeom>
          <a:noFill/>
          <a:ln>
            <a:noFill/>
          </a:ln>
        </p:spPr>
        <p:txBody>
          <a:bodyPr wrap="square" rtlCol="0">
            <a:spAutoFit/>
          </a:bodyPr>
          <a:lstStyle/>
          <a:p>
            <a:r>
              <a:rPr lang="en-US" dirty="0">
                <a:solidFill>
                  <a:schemeClr val="tx2"/>
                </a:solidFill>
              </a:rPr>
              <a:t>ln(x)</a:t>
            </a:r>
          </a:p>
        </p:txBody>
      </p:sp>
      <p:sp>
        <p:nvSpPr>
          <p:cNvPr id="9" name="TextBox 8">
            <a:extLst>
              <a:ext uri="{FF2B5EF4-FFF2-40B4-BE49-F238E27FC236}">
                <a16:creationId xmlns:a16="http://schemas.microsoft.com/office/drawing/2014/main" id="{4C4979BE-4EF5-8948-8B3A-C21880E1F550}"/>
              </a:ext>
            </a:extLst>
          </p:cNvPr>
          <p:cNvSpPr txBox="1"/>
          <p:nvPr/>
        </p:nvSpPr>
        <p:spPr>
          <a:xfrm>
            <a:off x="416630" y="2670419"/>
            <a:ext cx="813170" cy="307777"/>
          </a:xfrm>
          <a:prstGeom prst="rect">
            <a:avLst/>
          </a:prstGeom>
          <a:noFill/>
          <a:ln>
            <a:noFill/>
          </a:ln>
        </p:spPr>
        <p:txBody>
          <a:bodyPr wrap="square" rtlCol="0">
            <a:spAutoFit/>
          </a:bodyPr>
          <a:lstStyle/>
          <a:p>
            <a:r>
              <a:rPr lang="en-US" dirty="0">
                <a:solidFill>
                  <a:schemeClr val="tx2"/>
                </a:solidFill>
              </a:rPr>
              <a:t>Odds</a:t>
            </a:r>
          </a:p>
        </p:txBody>
      </p:sp>
      <p:sp>
        <p:nvSpPr>
          <p:cNvPr id="10" name="TextBox 9">
            <a:extLst>
              <a:ext uri="{FF2B5EF4-FFF2-40B4-BE49-F238E27FC236}">
                <a16:creationId xmlns:a16="http://schemas.microsoft.com/office/drawing/2014/main" id="{B1B09BCA-7FFF-EE44-8DEB-EAF13510B347}"/>
              </a:ext>
            </a:extLst>
          </p:cNvPr>
          <p:cNvSpPr txBox="1"/>
          <p:nvPr/>
        </p:nvSpPr>
        <p:spPr>
          <a:xfrm>
            <a:off x="416630" y="4217904"/>
            <a:ext cx="1090522" cy="307777"/>
          </a:xfrm>
          <a:prstGeom prst="rect">
            <a:avLst/>
          </a:prstGeom>
          <a:noFill/>
          <a:ln>
            <a:noFill/>
          </a:ln>
        </p:spPr>
        <p:txBody>
          <a:bodyPr wrap="square" rtlCol="0">
            <a:spAutoFit/>
          </a:bodyPr>
          <a:lstStyle/>
          <a:p>
            <a:r>
              <a:rPr lang="en-US" dirty="0">
                <a:solidFill>
                  <a:schemeClr val="tx2"/>
                </a:solidFill>
              </a:rPr>
              <a:t>Log Odds</a:t>
            </a:r>
          </a:p>
        </p:txBody>
      </p:sp>
      <p:cxnSp>
        <p:nvCxnSpPr>
          <p:cNvPr id="11" name="Straight Arrow Connector 10">
            <a:extLst>
              <a:ext uri="{FF2B5EF4-FFF2-40B4-BE49-F238E27FC236}">
                <a16:creationId xmlns:a16="http://schemas.microsoft.com/office/drawing/2014/main" id="{0E5D0E2D-CAB8-F44D-B235-07865D178434}"/>
              </a:ext>
            </a:extLst>
          </p:cNvPr>
          <p:cNvCxnSpPr>
            <a:cxnSpLocks/>
          </p:cNvCxnSpPr>
          <p:nvPr/>
        </p:nvCxnSpPr>
        <p:spPr>
          <a:xfrm>
            <a:off x="1468026" y="1150873"/>
            <a:ext cx="6644942" cy="0"/>
          </a:xfrm>
          <a:prstGeom prst="straightConnector1">
            <a:avLst/>
          </a:prstGeom>
          <a:ln w="76200">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1A5F3EC-9242-FF48-ACBD-DACC2597B4FE}"/>
              </a:ext>
            </a:extLst>
          </p:cNvPr>
          <p:cNvSpPr txBox="1"/>
          <p:nvPr/>
        </p:nvSpPr>
        <p:spPr>
          <a:xfrm>
            <a:off x="1507152" y="1259308"/>
            <a:ext cx="6406636" cy="307777"/>
          </a:xfrm>
          <a:prstGeom prst="rect">
            <a:avLst/>
          </a:prstGeom>
          <a:noFill/>
          <a:ln>
            <a:noFill/>
          </a:ln>
        </p:spPr>
        <p:txBody>
          <a:bodyPr wrap="square" rtlCol="0">
            <a:spAutoFit/>
          </a:bodyPr>
          <a:lstStyle/>
          <a:p>
            <a:pPr algn="just"/>
            <a:r>
              <a:rPr lang="en-US" dirty="0">
                <a:solidFill>
                  <a:schemeClr val="tx2"/>
                </a:solidFill>
              </a:rPr>
              <a:t>0			     0.5			           1</a:t>
            </a:r>
          </a:p>
        </p:txBody>
      </p:sp>
      <p:sp>
        <p:nvSpPr>
          <p:cNvPr id="13" name="TextBox 12">
            <a:extLst>
              <a:ext uri="{FF2B5EF4-FFF2-40B4-BE49-F238E27FC236}">
                <a16:creationId xmlns:a16="http://schemas.microsoft.com/office/drawing/2014/main" id="{8C1838D2-DDED-5C43-8C86-8A34113B58DA}"/>
              </a:ext>
            </a:extLst>
          </p:cNvPr>
          <p:cNvSpPr txBox="1"/>
          <p:nvPr/>
        </p:nvSpPr>
        <p:spPr>
          <a:xfrm>
            <a:off x="337373" y="1008728"/>
            <a:ext cx="1370046" cy="307777"/>
          </a:xfrm>
          <a:prstGeom prst="rect">
            <a:avLst/>
          </a:prstGeom>
          <a:noFill/>
          <a:ln>
            <a:noFill/>
          </a:ln>
        </p:spPr>
        <p:txBody>
          <a:bodyPr wrap="square" rtlCol="0">
            <a:spAutoFit/>
          </a:bodyPr>
          <a:lstStyle/>
          <a:p>
            <a:r>
              <a:rPr lang="en-US" dirty="0">
                <a:solidFill>
                  <a:schemeClr val="tx2"/>
                </a:solidFill>
              </a:rPr>
              <a:t>Probability</a:t>
            </a:r>
          </a:p>
        </p:txBody>
      </p:sp>
      <p:cxnSp>
        <p:nvCxnSpPr>
          <p:cNvPr id="14" name="Straight Arrow Connector 13">
            <a:extLst>
              <a:ext uri="{FF2B5EF4-FFF2-40B4-BE49-F238E27FC236}">
                <a16:creationId xmlns:a16="http://schemas.microsoft.com/office/drawing/2014/main" id="{675AA457-8805-894D-B736-EF161A6AF011}"/>
              </a:ext>
            </a:extLst>
          </p:cNvPr>
          <p:cNvCxnSpPr>
            <a:cxnSpLocks/>
          </p:cNvCxnSpPr>
          <p:nvPr/>
        </p:nvCxnSpPr>
        <p:spPr>
          <a:xfrm>
            <a:off x="4720683" y="1775662"/>
            <a:ext cx="0" cy="742278"/>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FECF90-0D9B-E645-B09C-C4B6303E6F21}"/>
              </a:ext>
            </a:extLst>
          </p:cNvPr>
          <p:cNvSpPr txBox="1"/>
          <p:nvPr/>
        </p:nvSpPr>
        <p:spPr>
          <a:xfrm>
            <a:off x="4944761" y="1844728"/>
            <a:ext cx="813170" cy="307777"/>
          </a:xfrm>
          <a:prstGeom prst="rect">
            <a:avLst/>
          </a:prstGeom>
          <a:noFill/>
          <a:ln>
            <a:noFill/>
          </a:ln>
        </p:spPr>
        <p:txBody>
          <a:bodyPr wrap="square" rtlCol="0">
            <a:spAutoFit/>
          </a:bodyPr>
          <a:lstStyle/>
          <a:p>
            <a:r>
              <a:rPr lang="en-US" dirty="0">
                <a:solidFill>
                  <a:schemeClr val="tx2"/>
                </a:solidFill>
              </a:rPr>
              <a:t>p/(1-p)</a:t>
            </a:r>
          </a:p>
        </p:txBody>
      </p:sp>
    </p:spTree>
    <p:extLst>
      <p:ext uri="{BB962C8B-B14F-4D97-AF65-F5344CB8AC3E}">
        <p14:creationId xmlns:p14="http://schemas.microsoft.com/office/powerpoint/2010/main" val="3538088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mc:AlternateContent xmlns:mc="http://schemas.openxmlformats.org/markup-compatibility/2006" xmlns:a14="http://schemas.microsoft.com/office/drawing/2010/main">
        <mc:Choice Requires="a14">
          <p:sp>
            <p:nvSpPr>
              <p:cNvPr id="5" name="Google Shape;743;p29">
                <a:extLst>
                  <a:ext uri="{FF2B5EF4-FFF2-40B4-BE49-F238E27FC236}">
                    <a16:creationId xmlns:a16="http://schemas.microsoft.com/office/drawing/2014/main" id="{FD305371-BDD7-864E-8F1E-921788E7A81E}"/>
                  </a:ext>
                </a:extLst>
              </p:cNvPr>
              <p:cNvSpPr txBox="1">
                <a:spLocks/>
              </p:cNvSpPr>
              <p:nvPr/>
            </p:nvSpPr>
            <p:spPr>
              <a:xfrm>
                <a:off x="0" y="1104900"/>
                <a:ext cx="9143999" cy="4038600"/>
              </a:xfrm>
              <a:prstGeom prst="rect">
                <a:avLst/>
              </a:prstGeom>
              <a:blipFill dpi="0" rotWithShape="1">
                <a:blip r:embed="rId2">
                  <a:alphaModFix amt="50000"/>
                  <a:extLst>
                    <a:ext uri="{28A0092B-C50C-407E-A947-70E740481C1C}">
                      <a14:useLocalDpi val="0"/>
                    </a:ext>
                  </a:extLst>
                </a:blip>
                <a:srcRect/>
                <a:tile tx="0" ty="0" sx="100000" sy="100000" flip="none" algn="tl"/>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bg1"/>
                    </a:solidFill>
                  </a:rPr>
                  <a:t>Logistic regression are harder to converge and require more data to fit </a:t>
                </a:r>
              </a:p>
              <a:p>
                <a:pPr algn="l">
                  <a:lnSpc>
                    <a:spcPct val="150000"/>
                  </a:lnSpc>
                </a:pPr>
                <a14:m>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𝑙𝑜𝑔</m:t>
                        </m:r>
                      </m:e>
                      <m:sub>
                        <m:r>
                          <a:rPr lang="en-US" sz="2400" i="1">
                            <a:solidFill>
                              <a:schemeClr val="bg1"/>
                            </a:solidFill>
                            <a:latin typeface="Cambria Math" panose="02040503050406030204" pitchFamily="18" charset="0"/>
                          </a:rPr>
                          <m:t>𝑒</m:t>
                        </m:r>
                      </m:sub>
                    </m:sSub>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𝑝</m:t>
                        </m:r>
                      </m:num>
                      <m:den>
                        <m:r>
                          <a:rPr lang="en-US" sz="2400" i="1">
                            <a:solidFill>
                              <a:schemeClr val="bg1"/>
                            </a:solidFill>
                            <a:latin typeface="Cambria Math" panose="02040503050406030204" pitchFamily="18" charset="0"/>
                          </a:rPr>
                          <m:t>1−</m:t>
                        </m:r>
                        <m:r>
                          <a:rPr lang="en-US" sz="2400" i="1">
                            <a:solidFill>
                              <a:schemeClr val="bg1"/>
                            </a:solidFill>
                            <a:latin typeface="Cambria Math" panose="02040503050406030204" pitchFamily="18" charset="0"/>
                          </a:rPr>
                          <m:t>𝑝</m:t>
                        </m:r>
                      </m:den>
                    </m:f>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𝛽</m:t>
                        </m:r>
                      </m:e>
                      <m:sub>
                        <m:r>
                          <a:rPr lang="en-US" sz="2400" i="1">
                            <a:solidFill>
                              <a:schemeClr val="bg1"/>
                            </a:solidFill>
                            <a:latin typeface="Cambria Math" panose="02040503050406030204" pitchFamily="18" charset="0"/>
                          </a:rPr>
                          <m:t>0</m:t>
                        </m:r>
                        <m:r>
                          <a:rPr lang="en-US" sz="2400" i="1">
                            <a:solidFill>
                              <a:schemeClr val="bg1"/>
                            </a:solidFill>
                            <a:latin typeface="Cambria Math" panose="02040503050406030204" pitchFamily="18" charset="0"/>
                          </a:rPr>
                          <m:t>𝑗</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𝛽</m:t>
                        </m:r>
                      </m:e>
                      <m:sub>
                        <m:r>
                          <a:rPr lang="en-US" sz="2400" i="1">
                            <a:solidFill>
                              <a:schemeClr val="bg1"/>
                            </a:solidFill>
                            <a:latin typeface="Cambria Math" panose="02040503050406030204" pitchFamily="18" charset="0"/>
                          </a:rPr>
                          <m:t>1</m:t>
                        </m:r>
                        <m:r>
                          <a:rPr lang="en-US" sz="2400" i="1">
                            <a:solidFill>
                              <a:schemeClr val="bg1"/>
                            </a:solidFill>
                            <a:latin typeface="Cambria Math" panose="02040503050406030204" pitchFamily="18" charset="0"/>
                          </a:rPr>
                          <m:t>𝑗</m:t>
                        </m:r>
                      </m:sub>
                    </m:sSub>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𝐴𝑔𝑒</m:t>
                    </m:r>
                  </m:oMath>
                </a14:m>
                <a:r>
                  <a:rPr lang="en-US" sz="2400" dirty="0">
                    <a:solidFill>
                      <a:schemeClr val="bg1"/>
                    </a:solidFill>
                  </a:rPr>
                  <a:t> </a:t>
                </a:r>
              </a:p>
              <a:p>
                <a:pPr algn="l">
                  <a:lnSpc>
                    <a:spcPct val="150000"/>
                  </a:lnSpc>
                </a:pPr>
                <a:endParaRPr lang="en-US" sz="2400" dirty="0">
                  <a:solidFill>
                    <a:schemeClr val="bg1"/>
                  </a:solidFill>
                </a:endParaRPr>
              </a:p>
              <a:p>
                <a:pPr indent="-228600" defTabSz="914400">
                  <a:lnSpc>
                    <a:spcPct val="90000"/>
                  </a:lnSpc>
                </a:pPr>
                <a:r>
                  <a:rPr lang="en-US" sz="2400" dirty="0">
                    <a:solidFill>
                      <a:schemeClr val="bg1"/>
                    </a:solidFill>
                  </a:rPr>
                  <a:t>The Intercept is the log Odds of your event when x is 0</a:t>
                </a:r>
              </a:p>
              <a:p>
                <a:pPr indent="-228600" defTabSz="914400">
                  <a:lnSpc>
                    <a:spcPct val="90000"/>
                  </a:lnSpc>
                </a:pPr>
                <a:r>
                  <a:rPr lang="en-US" sz="2400" dirty="0">
                    <a:solidFill>
                      <a:schemeClr val="bg1"/>
                    </a:solidFill>
                  </a:rPr>
                  <a:t>If the intercept is ZERO </a:t>
                </a:r>
                <a:r>
                  <a:rPr lang="en-US" sz="2400" dirty="0">
                    <a:solidFill>
                      <a:schemeClr val="bg1"/>
                    </a:solidFill>
                    <a:sym typeface="Wingdings" pitchFamily="2" charset="2"/>
                  </a:rPr>
                  <a:t> you have a 50/50 chance</a:t>
                </a:r>
                <a:endParaRPr lang="en-US" sz="2400" dirty="0">
                  <a:solidFill>
                    <a:schemeClr val="bg1"/>
                  </a:solidFill>
                </a:endParaRPr>
              </a:p>
              <a:p>
                <a:pPr indent="-228600" defTabSz="914400">
                  <a:lnSpc>
                    <a:spcPct val="90000"/>
                  </a:lnSpc>
                </a:pPr>
                <a:r>
                  <a:rPr lang="en-US" sz="2400" dirty="0">
                    <a:solidFill>
                      <a:schemeClr val="bg1"/>
                    </a:solidFill>
                  </a:rPr>
                  <a:t>If the intercept is negative </a:t>
                </a:r>
                <a:r>
                  <a:rPr lang="en-US" sz="2400" dirty="0">
                    <a:solidFill>
                      <a:schemeClr val="bg1"/>
                    </a:solidFill>
                    <a:sym typeface="Wingdings" pitchFamily="2" charset="2"/>
                  </a:rPr>
                  <a:t> you’re less likely </a:t>
                </a:r>
              </a:p>
              <a:p>
                <a:pPr indent="-228600" defTabSz="914400">
                  <a:lnSpc>
                    <a:spcPct val="90000"/>
                  </a:lnSpc>
                </a:pPr>
                <a:r>
                  <a:rPr lang="en-US" sz="2400" dirty="0">
                    <a:solidFill>
                      <a:schemeClr val="bg1"/>
                    </a:solidFill>
                    <a:sym typeface="Wingdings" pitchFamily="2" charset="2"/>
                  </a:rPr>
                  <a:t>If the intercept is positive  you’re more likely </a:t>
                </a:r>
                <a:endParaRPr lang="en-US" sz="2400" dirty="0">
                  <a:solidFill>
                    <a:schemeClr val="bg1"/>
                  </a:solidFill>
                </a:endParaRPr>
              </a:p>
              <a:p>
                <a:pPr algn="l">
                  <a:lnSpc>
                    <a:spcPct val="150000"/>
                  </a:lnSpc>
                </a:pPr>
                <a:endParaRPr lang="en-US" sz="2400" dirty="0">
                  <a:solidFill>
                    <a:schemeClr val="bg1"/>
                  </a:solidFill>
                </a:endParaRPr>
              </a:p>
            </p:txBody>
          </p:sp>
        </mc:Choice>
        <mc:Fallback xmlns="">
          <p:sp>
            <p:nvSpPr>
              <p:cNvPr id="5" name="Google Shape;743;p29">
                <a:extLst>
                  <a:ext uri="{FF2B5EF4-FFF2-40B4-BE49-F238E27FC236}">
                    <a16:creationId xmlns:a16="http://schemas.microsoft.com/office/drawing/2014/main" id="{FD305371-BDD7-864E-8F1E-921788E7A81E}"/>
                  </a:ext>
                </a:extLst>
              </p:cNvPr>
              <p:cNvSpPr txBox="1">
                <a:spLocks noRot="1" noChangeAspect="1" noMove="1" noResize="1" noEditPoints="1" noAdjustHandles="1" noChangeArrowheads="1" noChangeShapeType="1" noTextEdit="1"/>
              </p:cNvSpPr>
              <p:nvPr/>
            </p:nvSpPr>
            <p:spPr>
              <a:xfrm>
                <a:off x="0" y="1104900"/>
                <a:ext cx="9143999" cy="4038600"/>
              </a:xfrm>
              <a:prstGeom prst="rect">
                <a:avLst/>
              </a:prstGeom>
              <a:blipFill>
                <a:blip r:embed="rId3"/>
                <a:stretch>
                  <a:fillRect r="-333"/>
                </a:stretch>
              </a:blipFill>
              <a:ln>
                <a:noFill/>
              </a:ln>
            </p:spPr>
            <p:txBody>
              <a:bodyPr/>
              <a:lstStyle/>
              <a:p>
                <a:r>
                  <a:rPr lang="en-CA">
                    <a:noFill/>
                  </a:rPr>
                  <a:t> </a:t>
                </a:r>
              </a:p>
            </p:txBody>
          </p:sp>
        </mc:Fallback>
      </mc:AlternateContent>
      <p:sp>
        <p:nvSpPr>
          <p:cNvPr id="6" name="Title 1">
            <a:extLst>
              <a:ext uri="{FF2B5EF4-FFF2-40B4-BE49-F238E27FC236}">
                <a16:creationId xmlns:a16="http://schemas.microsoft.com/office/drawing/2014/main" id="{70530722-8FC2-734B-B91E-FD6FA8F2A325}"/>
              </a:ext>
            </a:extLst>
          </p:cNvPr>
          <p:cNvSpPr txBox="1">
            <a:spLocks/>
          </p:cNvSpPr>
          <p:nvPr/>
        </p:nvSpPr>
        <p:spPr>
          <a:xfrm>
            <a:off x="349858" y="441620"/>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Logistic</a:t>
            </a:r>
            <a:r>
              <a:rPr lang="en-US"/>
              <a:t> </a:t>
            </a:r>
            <a:r>
              <a:rPr lang="en-US">
                <a:solidFill>
                  <a:schemeClr val="tx2"/>
                </a:solidFill>
              </a:rPr>
              <a:t>Regression</a:t>
            </a:r>
            <a:r>
              <a:rPr lang="en-US"/>
              <a:t> </a:t>
            </a:r>
            <a:endParaRPr lang="en-US" dirty="0"/>
          </a:p>
        </p:txBody>
      </p:sp>
    </p:spTree>
    <p:extLst>
      <p:ext uri="{BB962C8B-B14F-4D97-AF65-F5344CB8AC3E}">
        <p14:creationId xmlns:p14="http://schemas.microsoft.com/office/powerpoint/2010/main" val="2839065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349858" y="441620"/>
            <a:ext cx="7702550" cy="565150"/>
          </a:xfrm>
        </p:spPr>
        <p:txBody>
          <a:bodyPr/>
          <a:lstStyle/>
          <a:p>
            <a:r>
              <a:rPr lang="en-US" dirty="0">
                <a:solidFill>
                  <a:schemeClr val="tx2"/>
                </a:solidFill>
              </a:rPr>
              <a:t>Logistic</a:t>
            </a:r>
            <a:r>
              <a:rPr lang="en-US" dirty="0"/>
              <a:t> </a:t>
            </a:r>
            <a:r>
              <a:rPr lang="en-US" dirty="0">
                <a:solidFill>
                  <a:schemeClr val="tx2"/>
                </a:solidFill>
              </a:rPr>
              <a:t>Regression</a:t>
            </a:r>
            <a:r>
              <a:rPr lang="en-US" dirty="0"/>
              <a:t>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69"/>
                <a:ext cx="7638793" cy="3835575"/>
              </a:xfrm>
              <a:prstGeom prst="rect">
                <a:avLst/>
              </a:prstGeom>
              <a:blipFill dpi="0" rotWithShape="1">
                <a:blip r:embed="rId2">
                  <a:alphaModFix amt="50000"/>
                  <a:extLst>
                    <a:ext uri="{28A0092B-C50C-407E-A947-70E740481C1C}">
                      <a14:useLocalDpi val="0"/>
                    </a:ext>
                  </a:extLst>
                </a:blip>
                <a:srcRect/>
                <a:tile tx="0" ty="0" sx="100000" sy="100000" flip="none" algn="tl"/>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bg1"/>
                    </a:solidFill>
                  </a:rPr>
                  <a:t>Logistic regression are harder to converge and require more data to fit </a:t>
                </a:r>
              </a:p>
              <a:p>
                <a:pPr algn="l">
                  <a:lnSpc>
                    <a:spcPct val="150000"/>
                  </a:lnSpc>
                </a:pPr>
                <a14:m>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𝑙𝑜𝑔</m:t>
                        </m:r>
                      </m:e>
                      <m:sub>
                        <m:r>
                          <a:rPr lang="en-US" sz="2400" i="1">
                            <a:solidFill>
                              <a:schemeClr val="bg1"/>
                            </a:solidFill>
                            <a:latin typeface="Cambria Math" panose="02040503050406030204" pitchFamily="18" charset="0"/>
                          </a:rPr>
                          <m:t>𝑒</m:t>
                        </m:r>
                      </m:sub>
                    </m:sSub>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𝑝</m:t>
                        </m:r>
                      </m:num>
                      <m:den>
                        <m:r>
                          <a:rPr lang="en-US" sz="2400" i="1">
                            <a:solidFill>
                              <a:schemeClr val="bg1"/>
                            </a:solidFill>
                            <a:latin typeface="Cambria Math" panose="02040503050406030204" pitchFamily="18" charset="0"/>
                          </a:rPr>
                          <m:t>1−</m:t>
                        </m:r>
                        <m:r>
                          <a:rPr lang="en-US" sz="2400" i="1">
                            <a:solidFill>
                              <a:schemeClr val="bg1"/>
                            </a:solidFill>
                            <a:latin typeface="Cambria Math" panose="02040503050406030204" pitchFamily="18" charset="0"/>
                          </a:rPr>
                          <m:t>𝑝</m:t>
                        </m:r>
                      </m:den>
                    </m:f>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𝛽</m:t>
                        </m:r>
                      </m:e>
                      <m:sub>
                        <m:r>
                          <a:rPr lang="en-US" sz="2400" i="1">
                            <a:solidFill>
                              <a:schemeClr val="bg1"/>
                            </a:solidFill>
                            <a:latin typeface="Cambria Math" panose="02040503050406030204" pitchFamily="18" charset="0"/>
                          </a:rPr>
                          <m:t>0</m:t>
                        </m:r>
                        <m:r>
                          <a:rPr lang="en-US" sz="2400" i="1">
                            <a:solidFill>
                              <a:schemeClr val="bg1"/>
                            </a:solidFill>
                            <a:latin typeface="Cambria Math" panose="02040503050406030204" pitchFamily="18" charset="0"/>
                          </a:rPr>
                          <m:t>𝑗</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𝛽</m:t>
                        </m:r>
                      </m:e>
                      <m:sub>
                        <m:r>
                          <a:rPr lang="en-US" sz="2400" i="1">
                            <a:solidFill>
                              <a:schemeClr val="bg1"/>
                            </a:solidFill>
                            <a:latin typeface="Cambria Math" panose="02040503050406030204" pitchFamily="18" charset="0"/>
                          </a:rPr>
                          <m:t>1</m:t>
                        </m:r>
                        <m:r>
                          <a:rPr lang="en-US" sz="2400" i="1">
                            <a:solidFill>
                              <a:schemeClr val="bg1"/>
                            </a:solidFill>
                            <a:latin typeface="Cambria Math" panose="02040503050406030204" pitchFamily="18" charset="0"/>
                          </a:rPr>
                          <m:t>𝑗</m:t>
                        </m:r>
                      </m:sub>
                    </m:sSub>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𝐴𝑔𝑒</m:t>
                    </m:r>
                  </m:oMath>
                </a14:m>
                <a:r>
                  <a:rPr lang="en-US" sz="2400" dirty="0">
                    <a:solidFill>
                      <a:schemeClr val="bg1"/>
                    </a:solidFill>
                  </a:rPr>
                  <a:t> </a:t>
                </a:r>
              </a:p>
              <a:p>
                <a:pPr algn="l">
                  <a:lnSpc>
                    <a:spcPct val="150000"/>
                  </a:lnSpc>
                </a:pPr>
                <a:endParaRPr lang="en-US" sz="2400" dirty="0">
                  <a:solidFill>
                    <a:schemeClr val="bg1"/>
                  </a:solidFill>
                </a:endParaRPr>
              </a:p>
              <a:p>
                <a:pPr indent="-228600" defTabSz="914400">
                  <a:lnSpc>
                    <a:spcPct val="90000"/>
                  </a:lnSpc>
                </a:pPr>
                <a:r>
                  <a:rPr lang="en-US" sz="1800" dirty="0">
                    <a:solidFill>
                      <a:schemeClr val="bg1"/>
                    </a:solidFill>
                  </a:rPr>
                  <a:t>The Slope controls how steep the relationship is</a:t>
                </a:r>
              </a:p>
              <a:p>
                <a:pPr indent="-228600" defTabSz="914400">
                  <a:lnSpc>
                    <a:spcPct val="90000"/>
                  </a:lnSpc>
                </a:pPr>
                <a:r>
                  <a:rPr lang="en-US" sz="1800" dirty="0">
                    <a:solidFill>
                      <a:schemeClr val="bg1"/>
                    </a:solidFill>
                  </a:rPr>
                  <a:t>If the Slope is small </a:t>
                </a:r>
                <a:r>
                  <a:rPr lang="en-US" sz="1800" dirty="0">
                    <a:solidFill>
                      <a:schemeClr val="bg1"/>
                    </a:solidFill>
                    <a:sym typeface="Wingdings" pitchFamily="2" charset="2"/>
                  </a:rPr>
                  <a:t> the relationship between x &amp; y is noisy</a:t>
                </a:r>
              </a:p>
              <a:p>
                <a:pPr indent="-228600" defTabSz="914400">
                  <a:lnSpc>
                    <a:spcPct val="90000"/>
                  </a:lnSpc>
                </a:pPr>
                <a:r>
                  <a:rPr lang="en-US" sz="1800" dirty="0">
                    <a:solidFill>
                      <a:schemeClr val="bg1"/>
                    </a:solidFill>
                  </a:rPr>
                  <a:t>If the Slope is negative </a:t>
                </a:r>
                <a:r>
                  <a:rPr lang="en-US" sz="1800" dirty="0">
                    <a:solidFill>
                      <a:schemeClr val="bg1"/>
                    </a:solidFill>
                    <a:sym typeface="Wingdings" pitchFamily="2" charset="2"/>
                  </a:rPr>
                  <a:t> small values of X are more likely</a:t>
                </a:r>
              </a:p>
              <a:p>
                <a:pPr indent="-228600" defTabSz="914400">
                  <a:lnSpc>
                    <a:spcPct val="90000"/>
                  </a:lnSpc>
                </a:pPr>
                <a:r>
                  <a:rPr lang="en-US" sz="1800" dirty="0">
                    <a:solidFill>
                      <a:schemeClr val="bg1"/>
                    </a:solidFill>
                    <a:sym typeface="Wingdings" pitchFamily="2" charset="2"/>
                  </a:rPr>
                  <a:t>If the Slope is positive  large values of X are more likely</a:t>
                </a:r>
                <a:endParaRPr lang="en-US" sz="1800" dirty="0">
                  <a:solidFill>
                    <a:schemeClr val="bg1"/>
                  </a:solidFill>
                </a:endParaRPr>
              </a:p>
              <a:p>
                <a:pPr lvl="1" indent="-228600" defTabSz="914400">
                  <a:lnSpc>
                    <a:spcPct val="90000"/>
                  </a:lnSpc>
                  <a:buFont typeface="Arial" panose="020B0604020202020204" pitchFamily="34" charset="0"/>
                  <a:buChar char="•"/>
                </a:pPr>
                <a:endParaRPr lang="en-US" sz="1800" dirty="0">
                  <a:solidFill>
                    <a:schemeClr val="bg1"/>
                  </a:solidFill>
                </a:endParaRPr>
              </a:p>
              <a:p>
                <a:pPr algn="l">
                  <a:lnSpc>
                    <a:spcPct val="150000"/>
                  </a:lnSpc>
                </a:pPr>
                <a:endParaRPr lang="en-US" sz="2400" dirty="0">
                  <a:solidFill>
                    <a:schemeClr val="bg1"/>
                  </a:solidFill>
                </a:endParaRPr>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69"/>
                <a:ext cx="7638793" cy="3835575"/>
              </a:xfrm>
              <a:prstGeom prst="rect">
                <a:avLst/>
              </a:prstGeom>
              <a:blipFill>
                <a:blip r:embed="rId3"/>
                <a:stretch>
                  <a:fillRect/>
                </a:stretch>
              </a:blipFill>
              <a:ln>
                <a:noFill/>
              </a:ln>
            </p:spPr>
            <p:txBody>
              <a:bodyPr/>
              <a:lstStyle/>
              <a:p>
                <a:r>
                  <a:rPr lang="en-CA">
                    <a:noFill/>
                  </a:rPr>
                  <a:t> </a:t>
                </a:r>
              </a:p>
            </p:txBody>
          </p:sp>
        </mc:Fallback>
      </mc:AlternateContent>
    </p:spTree>
    <p:extLst>
      <p:ext uri="{BB962C8B-B14F-4D97-AF65-F5344CB8AC3E}">
        <p14:creationId xmlns:p14="http://schemas.microsoft.com/office/powerpoint/2010/main" val="4240695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3975"/>
            <a:lum/>
          </a:blip>
          <a:srcRect/>
          <a:stretch>
            <a:fillRect/>
          </a:stretch>
        </a:blipFill>
        <a:effectLst/>
      </p:bgPr>
    </p:bg>
    <p:spTree>
      <p:nvGrpSpPr>
        <p:cNvPr id="1" name="Shape 2179"/>
        <p:cNvGrpSpPr/>
        <p:nvPr/>
      </p:nvGrpSpPr>
      <p:grpSpPr>
        <a:xfrm>
          <a:off x="0" y="0"/>
          <a:ext cx="0" cy="0"/>
          <a:chOff x="0" y="0"/>
          <a:chExt cx="0" cy="0"/>
        </a:xfrm>
      </p:grpSpPr>
      <p:grpSp>
        <p:nvGrpSpPr>
          <p:cNvPr id="2180" name="Google Shape;2180;p50"/>
          <p:cNvGrpSpPr/>
          <p:nvPr/>
        </p:nvGrpSpPr>
        <p:grpSpPr>
          <a:xfrm>
            <a:off x="1123325" y="1089000"/>
            <a:ext cx="6897300" cy="2747400"/>
            <a:chOff x="1123325" y="1089000"/>
            <a:chExt cx="6897300" cy="2747400"/>
          </a:xfrm>
        </p:grpSpPr>
        <p:sp>
          <p:nvSpPr>
            <p:cNvPr id="2181" name="Google Shape;2181;p50"/>
            <p:cNvSpPr/>
            <p:nvPr/>
          </p:nvSpPr>
          <p:spPr>
            <a:xfrm>
              <a:off x="1123325" y="1089000"/>
              <a:ext cx="6897300" cy="2747400"/>
            </a:xfrm>
            <a:prstGeom prst="rect">
              <a:avLst/>
            </a:prstGeom>
            <a:solidFill>
              <a:srgbClr val="7C7C7C">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0"/>
            <p:cNvSpPr/>
            <p:nvPr/>
          </p:nvSpPr>
          <p:spPr>
            <a:xfrm>
              <a:off x="1123325" y="1089000"/>
              <a:ext cx="68973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0"/>
            <p:cNvSpPr/>
            <p:nvPr/>
          </p:nvSpPr>
          <p:spPr>
            <a:xfrm>
              <a:off x="123775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0"/>
            <p:cNvSpPr/>
            <p:nvPr/>
          </p:nvSpPr>
          <p:spPr>
            <a:xfrm>
              <a:off x="142120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0"/>
            <p:cNvSpPr/>
            <p:nvPr/>
          </p:nvSpPr>
          <p:spPr>
            <a:xfrm>
              <a:off x="160465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6" name="Google Shape;2186;p50"/>
          <p:cNvSpPr txBox="1">
            <a:spLocks noGrp="1"/>
          </p:cNvSpPr>
          <p:nvPr>
            <p:ph type="title"/>
          </p:nvPr>
        </p:nvSpPr>
        <p:spPr>
          <a:xfrm>
            <a:off x="1123325" y="1366025"/>
            <a:ext cx="6897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bg1"/>
                </a:solidFill>
              </a:rPr>
              <a:t>Advanced regression models</a:t>
            </a:r>
            <a:endParaRPr sz="5400" dirty="0">
              <a:solidFill>
                <a:schemeClr val="bg1"/>
              </a:solidFill>
            </a:endParaRPr>
          </a:p>
        </p:txBody>
      </p:sp>
    </p:spTree>
    <p:extLst>
      <p:ext uri="{BB962C8B-B14F-4D97-AF65-F5344CB8AC3E}">
        <p14:creationId xmlns:p14="http://schemas.microsoft.com/office/powerpoint/2010/main" val="1824762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A02BB-EF54-DC4E-AE16-1D015646FA3D}"/>
              </a:ext>
            </a:extLst>
          </p:cNvPr>
          <p:cNvSpPr>
            <a:spLocks noGrp="1"/>
          </p:cNvSpPr>
          <p:nvPr>
            <p:ph type="title"/>
          </p:nvPr>
        </p:nvSpPr>
        <p:spPr/>
        <p:txBody>
          <a:bodyPr/>
          <a:lstStyle/>
          <a:p>
            <a:endParaRPr lang="en-US"/>
          </a:p>
        </p:txBody>
      </p:sp>
      <p:sp>
        <p:nvSpPr>
          <p:cNvPr id="4" name="Title 3">
            <a:extLst>
              <a:ext uri="{FF2B5EF4-FFF2-40B4-BE49-F238E27FC236}">
                <a16:creationId xmlns:a16="http://schemas.microsoft.com/office/drawing/2014/main" id="{3190F4FE-D728-F146-B275-0B3B63176C49}"/>
              </a:ext>
            </a:extLst>
          </p:cNvPr>
          <p:cNvSpPr>
            <a:spLocks noGrp="1"/>
          </p:cNvSpPr>
          <p:nvPr>
            <p:ph type="title" idx="2"/>
          </p:nvPr>
        </p:nvSpPr>
        <p:spPr>
          <a:xfrm>
            <a:off x="1070550" y="2298167"/>
            <a:ext cx="7002900" cy="841800"/>
          </a:xfrm>
        </p:spPr>
        <p:txBody>
          <a:bodyPr/>
          <a:lstStyle/>
          <a:p>
            <a:r>
              <a:rPr lang="en-US" dirty="0"/>
              <a:t>Hierarchical models</a:t>
            </a:r>
          </a:p>
        </p:txBody>
      </p:sp>
    </p:spTree>
    <p:extLst>
      <p:ext uri="{BB962C8B-B14F-4D97-AF65-F5344CB8AC3E}">
        <p14:creationId xmlns:p14="http://schemas.microsoft.com/office/powerpoint/2010/main" val="1897586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83830" y="320075"/>
            <a:ext cx="7702550" cy="565150"/>
          </a:xfrm>
        </p:spPr>
        <p:txBody>
          <a:bodyPr/>
          <a:lstStyle/>
          <a:p>
            <a:r>
              <a:rPr lang="en-US" dirty="0">
                <a:solidFill>
                  <a:schemeClr val="tx2"/>
                </a:solidFill>
              </a:rPr>
              <a:t>Nested</a:t>
            </a:r>
            <a:r>
              <a:rPr lang="en-US" dirty="0"/>
              <a:t> </a:t>
            </a:r>
            <a:r>
              <a:rPr lang="en-US" dirty="0">
                <a:solidFill>
                  <a:schemeClr val="tx2"/>
                </a:solidFill>
              </a:rPr>
              <a:t>data</a:t>
            </a:r>
            <a:r>
              <a:rPr lang="en-US" dirty="0"/>
              <a:t>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6610" y="2464879"/>
            <a:ext cx="1443638" cy="1443638"/>
          </a:xfrm>
          <a:prstGeom prst="rect">
            <a:avLst/>
          </a:prstGeom>
        </p:spPr>
      </p:pic>
      <p:pic>
        <p:nvPicPr>
          <p:cNvPr id="11" name="Graphic 10" descr="Dancing">
            <a:extLst>
              <a:ext uri="{FF2B5EF4-FFF2-40B4-BE49-F238E27FC236}">
                <a16:creationId xmlns:a16="http://schemas.microsoft.com/office/drawing/2014/main" id="{89B0C392-BFCC-439D-A50A-7AA3FB0844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04020" y="1593679"/>
            <a:ext cx="914400" cy="914400"/>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75204" y="88522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2473528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2464879"/>
            <a:ext cx="1443638" cy="1443638"/>
          </a:xfrm>
          <a:prstGeom prst="rect">
            <a:avLst/>
          </a:prstGeom>
        </p:spPr>
      </p:pic>
      <p:sp>
        <p:nvSpPr>
          <p:cNvPr id="13" name="Title 1">
            <a:extLst>
              <a:ext uri="{FF2B5EF4-FFF2-40B4-BE49-F238E27FC236}">
                <a16:creationId xmlns:a16="http://schemas.microsoft.com/office/drawing/2014/main" id="{CF8851AF-FF79-6A4F-AAD5-2E886B5FA1C4}"/>
              </a:ext>
            </a:extLst>
          </p:cNvPr>
          <p:cNvSpPr txBox="1">
            <a:spLocks/>
          </p:cNvSpPr>
          <p:nvPr/>
        </p:nvSpPr>
        <p:spPr>
          <a:xfrm>
            <a:off x="283830" y="320075"/>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Nested</a:t>
            </a:r>
            <a:r>
              <a:rPr lang="en-US"/>
              <a:t> </a:t>
            </a:r>
            <a:r>
              <a:rPr lang="en-US">
                <a:solidFill>
                  <a:schemeClr val="tx2"/>
                </a:solidFill>
              </a:rPr>
              <a:t>data</a:t>
            </a:r>
            <a:r>
              <a:rPr lang="en-US"/>
              <a:t> </a:t>
            </a:r>
            <a:endParaRPr lang="en-US" dirty="0"/>
          </a:p>
        </p:txBody>
      </p:sp>
      <p:pic>
        <p:nvPicPr>
          <p:cNvPr id="14" name="Graphic 13" descr="Dancing">
            <a:extLst>
              <a:ext uri="{FF2B5EF4-FFF2-40B4-BE49-F238E27FC236}">
                <a16:creationId xmlns:a16="http://schemas.microsoft.com/office/drawing/2014/main" id="{D59CF652-1F68-DA4A-BFF3-1C5D534424E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04020" y="1593679"/>
            <a:ext cx="914400" cy="914400"/>
          </a:xfrm>
          <a:prstGeom prst="rect">
            <a:avLst/>
          </a:prstGeom>
        </p:spPr>
      </p:pic>
      <p:sp>
        <p:nvSpPr>
          <p:cNvPr id="15" name="Title 1">
            <a:extLst>
              <a:ext uri="{FF2B5EF4-FFF2-40B4-BE49-F238E27FC236}">
                <a16:creationId xmlns:a16="http://schemas.microsoft.com/office/drawing/2014/main" id="{40995AA8-93E1-DE49-85D6-CE641D48F8CA}"/>
              </a:ext>
            </a:extLst>
          </p:cNvPr>
          <p:cNvSpPr txBox="1">
            <a:spLocks/>
          </p:cNvSpPr>
          <p:nvPr/>
        </p:nvSpPr>
        <p:spPr>
          <a:xfrm>
            <a:off x="775204" y="88522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1302809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sp>
        <p:nvSpPr>
          <p:cNvPr id="18" name="Title 1">
            <a:extLst>
              <a:ext uri="{FF2B5EF4-FFF2-40B4-BE49-F238E27FC236}">
                <a16:creationId xmlns:a16="http://schemas.microsoft.com/office/drawing/2014/main" id="{9A7F3A57-4872-B546-BD32-F04CDEFA30BC}"/>
              </a:ext>
            </a:extLst>
          </p:cNvPr>
          <p:cNvSpPr txBox="1">
            <a:spLocks/>
          </p:cNvSpPr>
          <p:nvPr/>
        </p:nvSpPr>
        <p:spPr>
          <a:xfrm>
            <a:off x="283830" y="320075"/>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Nested</a:t>
            </a:r>
            <a:r>
              <a:rPr lang="en-US"/>
              <a:t> </a:t>
            </a:r>
            <a:r>
              <a:rPr lang="en-US">
                <a:solidFill>
                  <a:schemeClr val="tx2"/>
                </a:solidFill>
              </a:rPr>
              <a:t>data</a:t>
            </a:r>
            <a:r>
              <a:rPr lang="en-US"/>
              <a:t> </a:t>
            </a:r>
            <a:endParaRPr lang="en-US" dirty="0"/>
          </a:p>
        </p:txBody>
      </p:sp>
      <p:pic>
        <p:nvPicPr>
          <p:cNvPr id="19" name="Graphic 18" descr="Dancing">
            <a:extLst>
              <a:ext uri="{FF2B5EF4-FFF2-40B4-BE49-F238E27FC236}">
                <a16:creationId xmlns:a16="http://schemas.microsoft.com/office/drawing/2014/main" id="{486F2937-EB92-9746-9B29-D3646B77C1A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04020" y="1593679"/>
            <a:ext cx="914400" cy="914400"/>
          </a:xfrm>
          <a:prstGeom prst="rect">
            <a:avLst/>
          </a:prstGeom>
        </p:spPr>
      </p:pic>
      <p:sp>
        <p:nvSpPr>
          <p:cNvPr id="20" name="Title 1">
            <a:extLst>
              <a:ext uri="{FF2B5EF4-FFF2-40B4-BE49-F238E27FC236}">
                <a16:creationId xmlns:a16="http://schemas.microsoft.com/office/drawing/2014/main" id="{4BBB5B66-3022-D140-9BAB-EE82379E969C}"/>
              </a:ext>
            </a:extLst>
          </p:cNvPr>
          <p:cNvSpPr txBox="1">
            <a:spLocks/>
          </p:cNvSpPr>
          <p:nvPr/>
        </p:nvSpPr>
        <p:spPr>
          <a:xfrm>
            <a:off x="775204" y="88522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999271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cxnSp>
        <p:nvCxnSpPr>
          <p:cNvPr id="11" name="Connector: Elbow 10">
            <a:extLst>
              <a:ext uri="{FF2B5EF4-FFF2-40B4-BE49-F238E27FC236}">
                <a16:creationId xmlns:a16="http://schemas.microsoft.com/office/drawing/2014/main" id="{10FF782D-7322-4058-8C31-9326699C0F58}"/>
              </a:ext>
            </a:extLst>
          </p:cNvPr>
          <p:cNvCxnSpPr>
            <a:cxnSpLocks/>
          </p:cNvCxnSpPr>
          <p:nvPr/>
        </p:nvCxnSpPr>
        <p:spPr>
          <a:xfrm rot="5400000" flipH="1" flipV="1">
            <a:off x="1333660" y="2138836"/>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54D1A7E-9F2E-440F-A712-2FBB5F3B3593}"/>
              </a:ext>
            </a:extLst>
          </p:cNvPr>
          <p:cNvCxnSpPr>
            <a:cxnSpLocks/>
          </p:cNvCxnSpPr>
          <p:nvPr/>
        </p:nvCxnSpPr>
        <p:spPr>
          <a:xfrm rot="16200000" flipV="1">
            <a:off x="3190476" y="2133015"/>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461DF47-1D28-4116-9506-D713EF85D535}"/>
              </a:ext>
            </a:extLst>
          </p:cNvPr>
          <p:cNvCxnSpPr>
            <a:cxnSpLocks/>
          </p:cNvCxnSpPr>
          <p:nvPr/>
        </p:nvCxnSpPr>
        <p:spPr>
          <a:xfrm flipV="1">
            <a:off x="2733115" y="2138836"/>
            <a:ext cx="0" cy="865828"/>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8632CB8-42F6-4741-A101-7175AA114D58}"/>
              </a:ext>
            </a:extLst>
          </p:cNvPr>
          <p:cNvCxnSpPr>
            <a:cxnSpLocks/>
          </p:cNvCxnSpPr>
          <p:nvPr/>
        </p:nvCxnSpPr>
        <p:spPr>
          <a:xfrm flipV="1">
            <a:off x="7860927" y="2124215"/>
            <a:ext cx="0" cy="865828"/>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0A209D-E71B-454D-A88E-E7586361CB37}"/>
              </a:ext>
            </a:extLst>
          </p:cNvPr>
          <p:cNvCxnSpPr>
            <a:cxnSpLocks/>
          </p:cNvCxnSpPr>
          <p:nvPr/>
        </p:nvCxnSpPr>
        <p:spPr>
          <a:xfrm flipV="1">
            <a:off x="5256680" y="2097268"/>
            <a:ext cx="0" cy="86582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8F94EB4-5C9D-4AF1-8004-5849980CCCC5}"/>
              </a:ext>
            </a:extLst>
          </p:cNvPr>
          <p:cNvCxnSpPr>
            <a:cxnSpLocks/>
          </p:cNvCxnSpPr>
          <p:nvPr/>
        </p:nvCxnSpPr>
        <p:spPr>
          <a:xfrm rot="16200000" flipV="1">
            <a:off x="5741736" y="2092200"/>
            <a:ext cx="914400" cy="914400"/>
          </a:xfrm>
          <a:prstGeom prst="bentConnector3">
            <a:avLst>
              <a:gd name="adj1" fmla="val 3897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3ADED10-4B0F-426F-AF02-6040F852F07F}"/>
              </a:ext>
            </a:extLst>
          </p:cNvPr>
          <p:cNvSpPr txBox="1"/>
          <p:nvPr/>
        </p:nvSpPr>
        <p:spPr>
          <a:xfrm>
            <a:off x="2337387" y="1761705"/>
            <a:ext cx="996043" cy="307777"/>
          </a:xfrm>
          <a:prstGeom prst="rect">
            <a:avLst/>
          </a:prstGeom>
          <a:noFill/>
        </p:spPr>
        <p:txBody>
          <a:bodyPr wrap="square" rtlCol="0">
            <a:spAutoFit/>
          </a:bodyPr>
          <a:lstStyle/>
          <a:p>
            <a:r>
              <a:rPr lang="en-US" b="1" dirty="0"/>
              <a:t>Canada</a:t>
            </a:r>
          </a:p>
        </p:txBody>
      </p:sp>
      <p:sp>
        <p:nvSpPr>
          <p:cNvPr id="32" name="TextBox 31">
            <a:extLst>
              <a:ext uri="{FF2B5EF4-FFF2-40B4-BE49-F238E27FC236}">
                <a16:creationId xmlns:a16="http://schemas.microsoft.com/office/drawing/2014/main" id="{9D0A3A7D-9E17-4E87-9526-1479D4DABAC5}"/>
              </a:ext>
            </a:extLst>
          </p:cNvPr>
          <p:cNvSpPr txBox="1"/>
          <p:nvPr/>
        </p:nvSpPr>
        <p:spPr>
          <a:xfrm>
            <a:off x="5312550" y="1742423"/>
            <a:ext cx="996043" cy="307777"/>
          </a:xfrm>
          <a:prstGeom prst="rect">
            <a:avLst/>
          </a:prstGeom>
          <a:noFill/>
        </p:spPr>
        <p:txBody>
          <a:bodyPr wrap="square" rtlCol="0">
            <a:spAutoFit/>
          </a:bodyPr>
          <a:lstStyle/>
          <a:p>
            <a:r>
              <a:rPr lang="en-US" b="1" dirty="0"/>
              <a:t>UK</a:t>
            </a:r>
          </a:p>
        </p:txBody>
      </p:sp>
      <p:sp>
        <p:nvSpPr>
          <p:cNvPr id="33" name="TextBox 32">
            <a:extLst>
              <a:ext uri="{FF2B5EF4-FFF2-40B4-BE49-F238E27FC236}">
                <a16:creationId xmlns:a16="http://schemas.microsoft.com/office/drawing/2014/main" id="{AD3E3970-C66A-4ECD-BED8-B16BCCFFE051}"/>
              </a:ext>
            </a:extLst>
          </p:cNvPr>
          <p:cNvSpPr txBox="1"/>
          <p:nvPr/>
        </p:nvSpPr>
        <p:spPr>
          <a:xfrm>
            <a:off x="7543000" y="1742423"/>
            <a:ext cx="996043" cy="307777"/>
          </a:xfrm>
          <a:prstGeom prst="rect">
            <a:avLst/>
          </a:prstGeom>
          <a:noFill/>
        </p:spPr>
        <p:txBody>
          <a:bodyPr wrap="square" rtlCol="0">
            <a:spAutoFit/>
          </a:bodyPr>
          <a:lstStyle/>
          <a:p>
            <a:r>
              <a:rPr lang="en-US" b="1" dirty="0"/>
              <a:t>USA</a:t>
            </a:r>
          </a:p>
        </p:txBody>
      </p:sp>
      <p:sp>
        <p:nvSpPr>
          <p:cNvPr id="25" name="Title 1">
            <a:extLst>
              <a:ext uri="{FF2B5EF4-FFF2-40B4-BE49-F238E27FC236}">
                <a16:creationId xmlns:a16="http://schemas.microsoft.com/office/drawing/2014/main" id="{77A1FA4E-CAFD-8345-93FC-CF1FE9548444}"/>
              </a:ext>
            </a:extLst>
          </p:cNvPr>
          <p:cNvSpPr txBox="1">
            <a:spLocks/>
          </p:cNvSpPr>
          <p:nvPr/>
        </p:nvSpPr>
        <p:spPr>
          <a:xfrm>
            <a:off x="283830" y="320075"/>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Nested</a:t>
            </a:r>
            <a:r>
              <a:rPr lang="en-US"/>
              <a:t> </a:t>
            </a:r>
            <a:r>
              <a:rPr lang="en-US">
                <a:solidFill>
                  <a:schemeClr val="tx2"/>
                </a:solidFill>
              </a:rPr>
              <a:t>data</a:t>
            </a:r>
            <a:r>
              <a:rPr lang="en-US"/>
              <a:t> </a:t>
            </a:r>
            <a:endParaRPr lang="en-US" dirty="0"/>
          </a:p>
        </p:txBody>
      </p:sp>
      <p:sp>
        <p:nvSpPr>
          <p:cNvPr id="30" name="Title 1">
            <a:extLst>
              <a:ext uri="{FF2B5EF4-FFF2-40B4-BE49-F238E27FC236}">
                <a16:creationId xmlns:a16="http://schemas.microsoft.com/office/drawing/2014/main" id="{FEDDEBAC-8A24-FF43-8859-4A0137F14918}"/>
              </a:ext>
            </a:extLst>
          </p:cNvPr>
          <p:cNvSpPr txBox="1">
            <a:spLocks/>
          </p:cNvSpPr>
          <p:nvPr/>
        </p:nvSpPr>
        <p:spPr>
          <a:xfrm>
            <a:off x="775204" y="88522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2404063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58962"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9" y="1006770"/>
            <a:ext cx="6768516" cy="3596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bg1"/>
                </a:solidFill>
              </a:rPr>
              <a:t>Observations within the same country, for example, are more similar to themselves than to a different country </a:t>
            </a:r>
          </a:p>
          <a:p>
            <a:pPr algn="l">
              <a:lnSpc>
                <a:spcPct val="150000"/>
              </a:lnSpc>
            </a:pPr>
            <a:r>
              <a:rPr lang="en-US" sz="2400" dirty="0">
                <a:solidFill>
                  <a:schemeClr val="bg1"/>
                </a:solidFill>
              </a:rPr>
              <a:t>When data is nested, it is important that your model takes into account the correlational structure of your data</a:t>
            </a:r>
          </a:p>
          <a:p>
            <a:pPr algn="l">
              <a:lnSpc>
                <a:spcPct val="150000"/>
              </a:lnSpc>
            </a:pPr>
            <a:endParaRPr lang="en-US" sz="2400" dirty="0">
              <a:solidFill>
                <a:schemeClr val="bg1"/>
              </a:solidFill>
            </a:endParaRPr>
          </a:p>
        </p:txBody>
      </p:sp>
      <p:pic>
        <p:nvPicPr>
          <p:cNvPr id="5" name="Picture 4" descr="A picture containing text, electronics, circuit&#10;&#10;Description automatically generated">
            <a:extLst>
              <a:ext uri="{FF2B5EF4-FFF2-40B4-BE49-F238E27FC236}">
                <a16:creationId xmlns:a16="http://schemas.microsoft.com/office/drawing/2014/main" id="{BD24ECC4-A0B8-7940-B84C-A3754D6F16CE}"/>
              </a:ext>
            </a:extLst>
          </p:cNvPr>
          <p:cNvPicPr>
            <a:picLocks noChangeAspect="1"/>
          </p:cNvPicPr>
          <p:nvPr/>
        </p:nvPicPr>
        <p:blipFill>
          <a:blip r:embed="rId2"/>
          <a:stretch>
            <a:fillRect/>
          </a:stretch>
        </p:blipFill>
        <p:spPr>
          <a:xfrm rot="16200000">
            <a:off x="6521450" y="914400"/>
            <a:ext cx="5410200" cy="3048000"/>
          </a:xfrm>
          <a:prstGeom prst="rect">
            <a:avLst/>
          </a:prstGeom>
        </p:spPr>
      </p:pic>
    </p:spTree>
    <p:extLst>
      <p:ext uri="{BB962C8B-B14F-4D97-AF65-F5344CB8AC3E}">
        <p14:creationId xmlns:p14="http://schemas.microsoft.com/office/powerpoint/2010/main" val="1710570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58962"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9" y="1006770"/>
            <a:ext cx="6768516" cy="3596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bg1"/>
                </a:solidFill>
              </a:rPr>
              <a:t>Regressions assume that all your predictors (i.e., measures) are </a:t>
            </a:r>
            <a:r>
              <a:rPr lang="en-US" sz="2400" b="1" dirty="0">
                <a:solidFill>
                  <a:schemeClr val="bg1"/>
                </a:solidFill>
              </a:rPr>
              <a:t>independent</a:t>
            </a:r>
            <a:r>
              <a:rPr lang="en-US" sz="2400" dirty="0">
                <a:solidFill>
                  <a:schemeClr val="bg1"/>
                </a:solidFill>
              </a:rPr>
              <a:t>. But this may not always be the case, specifically for </a:t>
            </a:r>
            <a:r>
              <a:rPr lang="en-US" sz="2400" b="1" dirty="0">
                <a:solidFill>
                  <a:schemeClr val="bg1"/>
                </a:solidFill>
              </a:rPr>
              <a:t>repeated measure </a:t>
            </a:r>
            <a:r>
              <a:rPr lang="en-US" sz="2400" dirty="0">
                <a:solidFill>
                  <a:schemeClr val="bg1"/>
                </a:solidFill>
              </a:rPr>
              <a:t>designs where participants see multiple experimental conditions </a:t>
            </a:r>
          </a:p>
          <a:p>
            <a:pPr algn="l">
              <a:lnSpc>
                <a:spcPct val="150000"/>
              </a:lnSpc>
            </a:pPr>
            <a:endParaRPr lang="en-US" sz="2400" dirty="0">
              <a:solidFill>
                <a:schemeClr val="bg1"/>
              </a:solidFill>
            </a:endParaRPr>
          </a:p>
        </p:txBody>
      </p:sp>
      <p:pic>
        <p:nvPicPr>
          <p:cNvPr id="5" name="Picture 4" descr="A picture containing text, electronics, circuit&#10;&#10;Description automatically generated">
            <a:extLst>
              <a:ext uri="{FF2B5EF4-FFF2-40B4-BE49-F238E27FC236}">
                <a16:creationId xmlns:a16="http://schemas.microsoft.com/office/drawing/2014/main" id="{BD24ECC4-A0B8-7940-B84C-A3754D6F16CE}"/>
              </a:ext>
            </a:extLst>
          </p:cNvPr>
          <p:cNvPicPr>
            <a:picLocks noChangeAspect="1"/>
          </p:cNvPicPr>
          <p:nvPr/>
        </p:nvPicPr>
        <p:blipFill>
          <a:blip r:embed="rId2"/>
          <a:stretch>
            <a:fillRect/>
          </a:stretch>
        </p:blipFill>
        <p:spPr>
          <a:xfrm rot="16200000">
            <a:off x="6521450" y="914400"/>
            <a:ext cx="5410200" cy="3048000"/>
          </a:xfrm>
          <a:prstGeom prst="rect">
            <a:avLst/>
          </a:prstGeom>
        </p:spPr>
      </p:pic>
    </p:spTree>
    <p:extLst>
      <p:ext uri="{BB962C8B-B14F-4D97-AF65-F5344CB8AC3E}">
        <p14:creationId xmlns:p14="http://schemas.microsoft.com/office/powerpoint/2010/main" val="2030643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58962"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9" y="1006770"/>
            <a:ext cx="6768516" cy="3596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bg1"/>
                </a:solidFill>
              </a:rPr>
              <a:t>The independence of each observation is often violated in real life—data is nested in a big wonderful world</a:t>
            </a:r>
          </a:p>
          <a:p>
            <a:pPr algn="l">
              <a:lnSpc>
                <a:spcPct val="150000"/>
              </a:lnSpc>
            </a:pPr>
            <a:r>
              <a:rPr lang="en-US" sz="2400" dirty="0">
                <a:solidFill>
                  <a:schemeClr val="bg1"/>
                </a:solidFill>
              </a:rPr>
              <a:t>People are more similar to themselves, their family, their friends, people from their city, country </a:t>
            </a:r>
            <a:r>
              <a:rPr lang="en-US" sz="2400" dirty="0" err="1">
                <a:solidFill>
                  <a:schemeClr val="bg1"/>
                </a:solidFill>
              </a:rPr>
              <a:t>etc</a:t>
            </a:r>
            <a:endParaRPr lang="en-US" sz="2400" dirty="0">
              <a:solidFill>
                <a:schemeClr val="bg1"/>
              </a:solidFill>
            </a:endParaRPr>
          </a:p>
          <a:p>
            <a:pPr algn="l">
              <a:lnSpc>
                <a:spcPct val="150000"/>
              </a:lnSpc>
            </a:pPr>
            <a:endParaRPr lang="en-US" sz="2400" dirty="0">
              <a:solidFill>
                <a:schemeClr val="bg1"/>
              </a:solidFill>
            </a:endParaRPr>
          </a:p>
          <a:p>
            <a:pPr algn="l">
              <a:lnSpc>
                <a:spcPct val="150000"/>
              </a:lnSpc>
            </a:pPr>
            <a:endParaRPr lang="en-US" sz="2400" dirty="0">
              <a:solidFill>
                <a:schemeClr val="bg1"/>
              </a:solidFill>
            </a:endParaRPr>
          </a:p>
        </p:txBody>
      </p:sp>
      <p:pic>
        <p:nvPicPr>
          <p:cNvPr id="5" name="Picture 4" descr="A picture containing text, electronics, circuit&#10;&#10;Description automatically generated">
            <a:extLst>
              <a:ext uri="{FF2B5EF4-FFF2-40B4-BE49-F238E27FC236}">
                <a16:creationId xmlns:a16="http://schemas.microsoft.com/office/drawing/2014/main" id="{BD24ECC4-A0B8-7940-B84C-A3754D6F16CE}"/>
              </a:ext>
            </a:extLst>
          </p:cNvPr>
          <p:cNvPicPr>
            <a:picLocks noChangeAspect="1"/>
          </p:cNvPicPr>
          <p:nvPr/>
        </p:nvPicPr>
        <p:blipFill>
          <a:blip r:embed="rId2"/>
          <a:stretch>
            <a:fillRect/>
          </a:stretch>
        </p:blipFill>
        <p:spPr>
          <a:xfrm rot="16200000">
            <a:off x="6521450" y="914400"/>
            <a:ext cx="5410200" cy="3048000"/>
          </a:xfrm>
          <a:prstGeom prst="rect">
            <a:avLst/>
          </a:prstGeom>
        </p:spPr>
      </p:pic>
    </p:spTree>
    <p:extLst>
      <p:ext uri="{BB962C8B-B14F-4D97-AF65-F5344CB8AC3E}">
        <p14:creationId xmlns:p14="http://schemas.microsoft.com/office/powerpoint/2010/main" val="2435038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58962"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9" y="1006770"/>
            <a:ext cx="6768516" cy="3596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bg1"/>
                </a:solidFill>
              </a:rPr>
              <a:t>Regression models need to consider the </a:t>
            </a:r>
            <a:r>
              <a:rPr lang="en-US" sz="2400" b="1" dirty="0">
                <a:solidFill>
                  <a:schemeClr val="bg1"/>
                </a:solidFill>
              </a:rPr>
              <a:t>correlated structure</a:t>
            </a:r>
            <a:r>
              <a:rPr lang="en-US" sz="2400" dirty="0">
                <a:solidFill>
                  <a:schemeClr val="bg1"/>
                </a:solidFill>
              </a:rPr>
              <a:t> of your observations to better deal with noise </a:t>
            </a:r>
          </a:p>
          <a:p>
            <a:pPr algn="l">
              <a:lnSpc>
                <a:spcPct val="150000"/>
              </a:lnSpc>
            </a:pPr>
            <a:r>
              <a:rPr lang="en-US" sz="2400" dirty="0">
                <a:solidFill>
                  <a:schemeClr val="bg1"/>
                </a:solidFill>
              </a:rPr>
              <a:t>Adding this info to your regression will allow you to better predict out of sample </a:t>
            </a:r>
          </a:p>
        </p:txBody>
      </p:sp>
      <p:pic>
        <p:nvPicPr>
          <p:cNvPr id="5" name="Picture 4" descr="A picture containing text, electronics, circuit&#10;&#10;Description automatically generated">
            <a:extLst>
              <a:ext uri="{FF2B5EF4-FFF2-40B4-BE49-F238E27FC236}">
                <a16:creationId xmlns:a16="http://schemas.microsoft.com/office/drawing/2014/main" id="{BD24ECC4-A0B8-7940-B84C-A3754D6F16CE}"/>
              </a:ext>
            </a:extLst>
          </p:cNvPr>
          <p:cNvPicPr>
            <a:picLocks noChangeAspect="1"/>
          </p:cNvPicPr>
          <p:nvPr/>
        </p:nvPicPr>
        <p:blipFill>
          <a:blip r:embed="rId2"/>
          <a:stretch>
            <a:fillRect/>
          </a:stretch>
        </p:blipFill>
        <p:spPr>
          <a:xfrm rot="16200000">
            <a:off x="6521450" y="914400"/>
            <a:ext cx="5410200" cy="3048000"/>
          </a:xfrm>
          <a:prstGeom prst="rect">
            <a:avLst/>
          </a:prstGeom>
        </p:spPr>
      </p:pic>
    </p:spTree>
    <p:extLst>
      <p:ext uri="{BB962C8B-B14F-4D97-AF65-F5344CB8AC3E}">
        <p14:creationId xmlns:p14="http://schemas.microsoft.com/office/powerpoint/2010/main" val="2101541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58962"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9" y="1006770"/>
            <a:ext cx="6768516" cy="3596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i="1" dirty="0">
                <a:solidFill>
                  <a:schemeClr val="bg1"/>
                </a:solidFill>
              </a:rPr>
              <a:t>Hierarchical regressions</a:t>
            </a:r>
            <a:r>
              <a:rPr lang="en-US" sz="2400" dirty="0">
                <a:solidFill>
                  <a:schemeClr val="bg1"/>
                </a:solidFill>
              </a:rPr>
              <a:t> allow you to take into account the structure of your data to help better estimate your effects and deal with noise that can be accounted for by your nested data</a:t>
            </a:r>
          </a:p>
          <a:p>
            <a:pPr algn="l">
              <a:lnSpc>
                <a:spcPct val="150000"/>
              </a:lnSpc>
            </a:pPr>
            <a:endParaRPr lang="en-US" sz="2400" dirty="0">
              <a:solidFill>
                <a:schemeClr val="bg1"/>
              </a:solidFill>
            </a:endParaRPr>
          </a:p>
        </p:txBody>
      </p:sp>
      <p:pic>
        <p:nvPicPr>
          <p:cNvPr id="5" name="Picture 4" descr="A picture containing text, electronics, circuit&#10;&#10;Description automatically generated">
            <a:extLst>
              <a:ext uri="{FF2B5EF4-FFF2-40B4-BE49-F238E27FC236}">
                <a16:creationId xmlns:a16="http://schemas.microsoft.com/office/drawing/2014/main" id="{BD24ECC4-A0B8-7940-B84C-A3754D6F16CE}"/>
              </a:ext>
            </a:extLst>
          </p:cNvPr>
          <p:cNvPicPr>
            <a:picLocks noChangeAspect="1"/>
          </p:cNvPicPr>
          <p:nvPr/>
        </p:nvPicPr>
        <p:blipFill>
          <a:blip r:embed="rId2"/>
          <a:stretch>
            <a:fillRect/>
          </a:stretch>
        </p:blipFill>
        <p:spPr>
          <a:xfrm rot="16200000">
            <a:off x="6521450" y="914400"/>
            <a:ext cx="5410200" cy="3048000"/>
          </a:xfrm>
          <a:prstGeom prst="rect">
            <a:avLst/>
          </a:prstGeom>
        </p:spPr>
      </p:pic>
    </p:spTree>
    <p:extLst>
      <p:ext uri="{BB962C8B-B14F-4D97-AF65-F5344CB8AC3E}">
        <p14:creationId xmlns:p14="http://schemas.microsoft.com/office/powerpoint/2010/main" val="2869295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7000"/>
            <a:lum/>
          </a:blip>
          <a:srcRect/>
          <a:stretch>
            <a:fillRect l="-25000" r="-25000"/>
          </a:stretch>
        </a:blipFill>
        <a:effectLst/>
      </p:bgPr>
    </p:bg>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842839" y="1730375"/>
            <a:ext cx="6702950" cy="841375"/>
          </a:xfrm>
        </p:spPr>
        <p:txBody>
          <a:bodyPr/>
          <a:lstStyle/>
          <a:p>
            <a:r>
              <a:rPr lang="en" sz="2400" dirty="0">
                <a:solidFill>
                  <a:schemeClr val="bg1"/>
                </a:solidFill>
              </a:rPr>
              <a:t>Linear regressions can be a kind of computational model…</a:t>
            </a:r>
            <a:br>
              <a:rPr lang="en" sz="2400" dirty="0">
                <a:solidFill>
                  <a:schemeClr val="bg1"/>
                </a:solidFill>
              </a:rPr>
            </a:br>
            <a:br>
              <a:rPr lang="en" sz="2400" dirty="0">
                <a:solidFill>
                  <a:schemeClr val="bg1"/>
                </a:solidFill>
              </a:rPr>
            </a:br>
            <a:r>
              <a:rPr lang="en" sz="2400" dirty="0">
                <a:solidFill>
                  <a:schemeClr val="bg1"/>
                </a:solidFill>
              </a:rPr>
              <a:t>we can predict values of y from x!</a:t>
            </a:r>
            <a:endParaRPr lang="en-US" sz="2400" dirty="0">
              <a:solidFill>
                <a:schemeClr val="bg1"/>
              </a:solidFill>
            </a:endParaRPr>
          </a:p>
        </p:txBody>
      </p:sp>
    </p:spTree>
    <p:extLst>
      <p:ext uri="{BB962C8B-B14F-4D97-AF65-F5344CB8AC3E}">
        <p14:creationId xmlns:p14="http://schemas.microsoft.com/office/powerpoint/2010/main" val="114520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58962"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9" y="1006770"/>
            <a:ext cx="6768516" cy="3596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bg1"/>
                </a:solidFill>
              </a:rPr>
              <a:t>This is achieved by allowing </a:t>
            </a:r>
            <a:r>
              <a:rPr lang="en-US" sz="2400" b="1" dirty="0">
                <a:solidFill>
                  <a:schemeClr val="bg1"/>
                </a:solidFill>
              </a:rPr>
              <a:t>intercepts</a:t>
            </a:r>
            <a:r>
              <a:rPr lang="en-US" sz="2400" dirty="0">
                <a:solidFill>
                  <a:schemeClr val="bg1"/>
                </a:solidFill>
              </a:rPr>
              <a:t> or </a:t>
            </a:r>
            <a:r>
              <a:rPr lang="en-US" sz="2400" b="1" dirty="0">
                <a:solidFill>
                  <a:schemeClr val="bg1"/>
                </a:solidFill>
              </a:rPr>
              <a:t>slopes</a:t>
            </a:r>
            <a:r>
              <a:rPr lang="en-US" sz="2400" dirty="0">
                <a:solidFill>
                  <a:schemeClr val="bg1"/>
                </a:solidFill>
              </a:rPr>
              <a:t> to </a:t>
            </a:r>
            <a:r>
              <a:rPr lang="en-US" sz="2400" b="1" dirty="0">
                <a:solidFill>
                  <a:schemeClr val="bg1"/>
                </a:solidFill>
              </a:rPr>
              <a:t>vary</a:t>
            </a:r>
            <a:r>
              <a:rPr lang="en-US" sz="2400" dirty="0">
                <a:solidFill>
                  <a:schemeClr val="bg1"/>
                </a:solidFill>
              </a:rPr>
              <a:t> as a function of the levels/ nests within your data</a:t>
            </a:r>
          </a:p>
          <a:p>
            <a:pPr algn="l">
              <a:lnSpc>
                <a:spcPct val="150000"/>
              </a:lnSpc>
            </a:pPr>
            <a:endParaRPr lang="en-US" sz="2400" dirty="0">
              <a:solidFill>
                <a:schemeClr val="bg1"/>
              </a:solidFill>
            </a:endParaRPr>
          </a:p>
        </p:txBody>
      </p:sp>
      <p:pic>
        <p:nvPicPr>
          <p:cNvPr id="5" name="Picture 4" descr="A picture containing text, electronics, circuit&#10;&#10;Description automatically generated">
            <a:extLst>
              <a:ext uri="{FF2B5EF4-FFF2-40B4-BE49-F238E27FC236}">
                <a16:creationId xmlns:a16="http://schemas.microsoft.com/office/drawing/2014/main" id="{BD24ECC4-A0B8-7940-B84C-A3754D6F16CE}"/>
              </a:ext>
            </a:extLst>
          </p:cNvPr>
          <p:cNvPicPr>
            <a:picLocks noChangeAspect="1"/>
          </p:cNvPicPr>
          <p:nvPr/>
        </p:nvPicPr>
        <p:blipFill>
          <a:blip r:embed="rId2"/>
          <a:stretch>
            <a:fillRect/>
          </a:stretch>
        </p:blipFill>
        <p:spPr>
          <a:xfrm rot="16200000">
            <a:off x="6521450" y="914400"/>
            <a:ext cx="5410200" cy="3048000"/>
          </a:xfrm>
          <a:prstGeom prst="rect">
            <a:avLst/>
          </a:prstGeom>
        </p:spPr>
      </p:pic>
    </p:spTree>
    <p:extLst>
      <p:ext uri="{BB962C8B-B14F-4D97-AF65-F5344CB8AC3E}">
        <p14:creationId xmlns:p14="http://schemas.microsoft.com/office/powerpoint/2010/main" val="115108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58962"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9" y="1006770"/>
            <a:ext cx="6768516" cy="3596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bg1"/>
                </a:solidFill>
              </a:rPr>
              <a:t>For example, allowing every person in your sample to get a </a:t>
            </a:r>
            <a:r>
              <a:rPr lang="en-US" sz="2400" b="1" dirty="0">
                <a:solidFill>
                  <a:schemeClr val="bg1"/>
                </a:solidFill>
              </a:rPr>
              <a:t>different intercept </a:t>
            </a:r>
            <a:r>
              <a:rPr lang="en-US" sz="2400" dirty="0">
                <a:solidFill>
                  <a:schemeClr val="bg1"/>
                </a:solidFill>
              </a:rPr>
              <a:t>accounts for the fact that people have differences in mean response times</a:t>
            </a:r>
          </a:p>
          <a:p>
            <a:pPr algn="l">
              <a:lnSpc>
                <a:spcPct val="150000"/>
              </a:lnSpc>
            </a:pPr>
            <a:endParaRPr lang="en-US" sz="2400" dirty="0">
              <a:solidFill>
                <a:schemeClr val="bg1"/>
              </a:solidFill>
            </a:endParaRPr>
          </a:p>
        </p:txBody>
      </p:sp>
      <p:pic>
        <p:nvPicPr>
          <p:cNvPr id="5" name="Picture 4" descr="A picture containing text, electronics, circuit&#10;&#10;Description automatically generated">
            <a:extLst>
              <a:ext uri="{FF2B5EF4-FFF2-40B4-BE49-F238E27FC236}">
                <a16:creationId xmlns:a16="http://schemas.microsoft.com/office/drawing/2014/main" id="{BD24ECC4-A0B8-7940-B84C-A3754D6F16CE}"/>
              </a:ext>
            </a:extLst>
          </p:cNvPr>
          <p:cNvPicPr>
            <a:picLocks noChangeAspect="1"/>
          </p:cNvPicPr>
          <p:nvPr/>
        </p:nvPicPr>
        <p:blipFill>
          <a:blip r:embed="rId2"/>
          <a:stretch>
            <a:fillRect/>
          </a:stretch>
        </p:blipFill>
        <p:spPr>
          <a:xfrm rot="16200000">
            <a:off x="6521450" y="914400"/>
            <a:ext cx="5410200" cy="3048000"/>
          </a:xfrm>
          <a:prstGeom prst="rect">
            <a:avLst/>
          </a:prstGeom>
        </p:spPr>
      </p:pic>
    </p:spTree>
    <p:extLst>
      <p:ext uri="{BB962C8B-B14F-4D97-AF65-F5344CB8AC3E}">
        <p14:creationId xmlns:p14="http://schemas.microsoft.com/office/powerpoint/2010/main" val="3730808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06188" y="14584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601559" y="1294612"/>
            <a:ext cx="3470985" cy="3209700"/>
          </a:xfrm>
          <a:prstGeom prst="rect">
            <a:avLst/>
          </a:prstGeom>
          <a:solidFill>
            <a:schemeClr val="tx2">
              <a:lumMod val="20000"/>
              <a:lumOff val="80000"/>
            </a:schemeClr>
          </a:solidFill>
          <a:ln>
            <a:solidFill>
              <a:srgbClr val="7030A0"/>
            </a:solidFill>
          </a:ln>
          <a:effectLst>
            <a:glow rad="228600">
              <a:schemeClr val="accent3">
                <a:satMod val="175000"/>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Fitting a line to our data sometimes does not capture the complicated effect we may have</a:t>
            </a:r>
          </a:p>
        </p:txBody>
      </p:sp>
      <p:pic>
        <p:nvPicPr>
          <p:cNvPr id="6" name="Picture 5" descr="Chart, scatter chart&#10;&#10;Description automatically generated">
            <a:extLst>
              <a:ext uri="{FF2B5EF4-FFF2-40B4-BE49-F238E27FC236}">
                <a16:creationId xmlns:a16="http://schemas.microsoft.com/office/drawing/2014/main" id="{B834A92F-C28D-B549-AE71-949C64E952D7}"/>
              </a:ext>
            </a:extLst>
          </p:cNvPr>
          <p:cNvPicPr>
            <a:picLocks noChangeAspect="1"/>
          </p:cNvPicPr>
          <p:nvPr/>
        </p:nvPicPr>
        <p:blipFill rotWithShape="1">
          <a:blip r:embed="rId2"/>
          <a:srcRect l="9652" t="2411" r="49391" b="2756"/>
          <a:stretch/>
        </p:blipFill>
        <p:spPr>
          <a:xfrm>
            <a:off x="4906057" y="747420"/>
            <a:ext cx="3745065" cy="4094923"/>
          </a:xfrm>
          <a:prstGeom prst="rect">
            <a:avLst/>
          </a:prstGeom>
        </p:spPr>
      </p:pic>
    </p:spTree>
    <p:extLst>
      <p:ext uri="{BB962C8B-B14F-4D97-AF65-F5344CB8AC3E}">
        <p14:creationId xmlns:p14="http://schemas.microsoft.com/office/powerpoint/2010/main" val="462895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06188" y="14584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601559" y="1294612"/>
            <a:ext cx="3470985" cy="3209700"/>
          </a:xfrm>
          <a:prstGeom prst="rect">
            <a:avLst/>
          </a:prstGeom>
          <a:solidFill>
            <a:schemeClr val="tx2">
              <a:lumMod val="20000"/>
              <a:lumOff val="80000"/>
            </a:schemeClr>
          </a:solidFill>
          <a:ln>
            <a:solidFill>
              <a:srgbClr val="7030A0"/>
            </a:solidFill>
          </a:ln>
          <a:effectLst>
            <a:glow rad="228600">
              <a:schemeClr val="accent3">
                <a:satMod val="175000"/>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i="1" dirty="0"/>
              <a:t>Random Intercept </a:t>
            </a:r>
          </a:p>
          <a:p>
            <a:pPr algn="l">
              <a:lnSpc>
                <a:spcPct val="150000"/>
              </a:lnSpc>
            </a:pPr>
            <a:r>
              <a:rPr lang="en-US" sz="2400" dirty="0"/>
              <a:t>Sometime our effect is constant across individuals, but the baseline varies </a:t>
            </a:r>
          </a:p>
        </p:txBody>
      </p:sp>
      <p:pic>
        <p:nvPicPr>
          <p:cNvPr id="6" name="Picture 5" descr="Chart, scatter chart&#10;&#10;Description automatically generated">
            <a:extLst>
              <a:ext uri="{FF2B5EF4-FFF2-40B4-BE49-F238E27FC236}">
                <a16:creationId xmlns:a16="http://schemas.microsoft.com/office/drawing/2014/main" id="{B834A92F-C28D-B549-AE71-949C64E952D7}"/>
              </a:ext>
            </a:extLst>
          </p:cNvPr>
          <p:cNvPicPr>
            <a:picLocks noChangeAspect="1"/>
          </p:cNvPicPr>
          <p:nvPr/>
        </p:nvPicPr>
        <p:blipFill rotWithShape="1">
          <a:blip r:embed="rId2"/>
          <a:srcRect l="9652" t="2411" r="49391" b="2756"/>
          <a:stretch/>
        </p:blipFill>
        <p:spPr>
          <a:xfrm>
            <a:off x="4906057" y="747420"/>
            <a:ext cx="3745065" cy="4094923"/>
          </a:xfrm>
          <a:prstGeom prst="rect">
            <a:avLst/>
          </a:prstGeom>
        </p:spPr>
      </p:pic>
      <p:pic>
        <p:nvPicPr>
          <p:cNvPr id="7" name="Picture 6" descr="Chart, scatter chart&#10;&#10;Description automatically generated">
            <a:extLst>
              <a:ext uri="{FF2B5EF4-FFF2-40B4-BE49-F238E27FC236}">
                <a16:creationId xmlns:a16="http://schemas.microsoft.com/office/drawing/2014/main" id="{237646A1-A705-5448-8A13-5AFF9F968CED}"/>
              </a:ext>
            </a:extLst>
          </p:cNvPr>
          <p:cNvPicPr>
            <a:picLocks noChangeAspect="1"/>
          </p:cNvPicPr>
          <p:nvPr/>
        </p:nvPicPr>
        <p:blipFill rotWithShape="1">
          <a:blip r:embed="rId2"/>
          <a:srcRect l="53130" t="2021" r="5913" b="3146"/>
          <a:stretch/>
        </p:blipFill>
        <p:spPr>
          <a:xfrm>
            <a:off x="4906057" y="747420"/>
            <a:ext cx="3745065" cy="4094923"/>
          </a:xfrm>
          <a:prstGeom prst="rect">
            <a:avLst/>
          </a:prstGeom>
        </p:spPr>
      </p:pic>
    </p:spTree>
    <p:extLst>
      <p:ext uri="{BB962C8B-B14F-4D97-AF65-F5344CB8AC3E}">
        <p14:creationId xmlns:p14="http://schemas.microsoft.com/office/powerpoint/2010/main" val="2666427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06188" y="14584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601559" y="1294612"/>
            <a:ext cx="3470985" cy="3209700"/>
          </a:xfrm>
          <a:prstGeom prst="rect">
            <a:avLst/>
          </a:prstGeom>
          <a:solidFill>
            <a:schemeClr val="tx2">
              <a:lumMod val="20000"/>
              <a:lumOff val="80000"/>
            </a:schemeClr>
          </a:solidFill>
          <a:ln>
            <a:solidFill>
              <a:srgbClr val="7030A0"/>
            </a:solidFill>
          </a:ln>
          <a:effectLst>
            <a:glow rad="228600">
              <a:schemeClr val="accent3">
                <a:satMod val="175000"/>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i="1" dirty="0"/>
              <a:t>Random Slope </a:t>
            </a:r>
          </a:p>
          <a:p>
            <a:pPr algn="l">
              <a:lnSpc>
                <a:spcPct val="150000"/>
              </a:lnSpc>
            </a:pPr>
            <a:r>
              <a:rPr lang="en-US" sz="2400" dirty="0"/>
              <a:t>Sometime our effect changes across groups too</a:t>
            </a:r>
          </a:p>
        </p:txBody>
      </p:sp>
      <p:pic>
        <p:nvPicPr>
          <p:cNvPr id="6" name="Picture 5" descr="Chart, scatter chart&#10;&#10;Description automatically generated">
            <a:extLst>
              <a:ext uri="{FF2B5EF4-FFF2-40B4-BE49-F238E27FC236}">
                <a16:creationId xmlns:a16="http://schemas.microsoft.com/office/drawing/2014/main" id="{B834A92F-C28D-B549-AE71-949C64E952D7}"/>
              </a:ext>
            </a:extLst>
          </p:cNvPr>
          <p:cNvPicPr>
            <a:picLocks noChangeAspect="1"/>
          </p:cNvPicPr>
          <p:nvPr/>
        </p:nvPicPr>
        <p:blipFill rotWithShape="1">
          <a:blip r:embed="rId2"/>
          <a:srcRect l="9652" t="2411" r="49391" b="2756"/>
          <a:stretch/>
        </p:blipFill>
        <p:spPr>
          <a:xfrm>
            <a:off x="4906057" y="747420"/>
            <a:ext cx="3745065" cy="4094923"/>
          </a:xfrm>
          <a:prstGeom prst="rect">
            <a:avLst/>
          </a:prstGeom>
        </p:spPr>
      </p:pic>
      <p:pic>
        <p:nvPicPr>
          <p:cNvPr id="7" name="Picture 6" descr="Chart, scatter chart&#10;&#10;Description automatically generated">
            <a:extLst>
              <a:ext uri="{FF2B5EF4-FFF2-40B4-BE49-F238E27FC236}">
                <a16:creationId xmlns:a16="http://schemas.microsoft.com/office/drawing/2014/main" id="{237646A1-A705-5448-8A13-5AFF9F968CED}"/>
              </a:ext>
            </a:extLst>
          </p:cNvPr>
          <p:cNvPicPr>
            <a:picLocks noChangeAspect="1"/>
          </p:cNvPicPr>
          <p:nvPr/>
        </p:nvPicPr>
        <p:blipFill rotWithShape="1">
          <a:blip r:embed="rId2"/>
          <a:srcRect l="53130" t="2021" r="5913" b="3146"/>
          <a:stretch/>
        </p:blipFill>
        <p:spPr>
          <a:xfrm>
            <a:off x="4906057" y="747420"/>
            <a:ext cx="3745065" cy="4094923"/>
          </a:xfrm>
          <a:prstGeom prst="rect">
            <a:avLst/>
          </a:prstGeom>
        </p:spPr>
      </p:pic>
      <p:pic>
        <p:nvPicPr>
          <p:cNvPr id="8" name="Picture 7" descr="Chart, scatter chart&#10;&#10;Description automatically generated">
            <a:extLst>
              <a:ext uri="{FF2B5EF4-FFF2-40B4-BE49-F238E27FC236}">
                <a16:creationId xmlns:a16="http://schemas.microsoft.com/office/drawing/2014/main" id="{A16DA1B2-F43A-CE42-B03A-5977CDE09CF9}"/>
              </a:ext>
            </a:extLst>
          </p:cNvPr>
          <p:cNvPicPr>
            <a:picLocks noChangeAspect="1"/>
          </p:cNvPicPr>
          <p:nvPr/>
        </p:nvPicPr>
        <p:blipFill rotWithShape="1">
          <a:blip r:embed="rId3"/>
          <a:srcRect l="53217" t="6021" r="5043" b="4328"/>
          <a:stretch/>
        </p:blipFill>
        <p:spPr>
          <a:xfrm>
            <a:off x="4969565" y="747420"/>
            <a:ext cx="3681557" cy="4094923"/>
          </a:xfrm>
          <a:prstGeom prst="rect">
            <a:avLst/>
          </a:prstGeom>
        </p:spPr>
      </p:pic>
    </p:spTree>
    <p:extLst>
      <p:ext uri="{BB962C8B-B14F-4D97-AF65-F5344CB8AC3E}">
        <p14:creationId xmlns:p14="http://schemas.microsoft.com/office/powerpoint/2010/main" val="2753576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06188" y="14584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601559" y="1294612"/>
            <a:ext cx="3470985" cy="3209700"/>
          </a:xfrm>
          <a:prstGeom prst="rect">
            <a:avLst/>
          </a:prstGeom>
          <a:solidFill>
            <a:schemeClr val="tx2">
              <a:lumMod val="20000"/>
              <a:lumOff val="80000"/>
            </a:schemeClr>
          </a:solidFill>
          <a:ln>
            <a:solidFill>
              <a:srgbClr val="7030A0"/>
            </a:solidFill>
          </a:ln>
          <a:effectLst>
            <a:glow rad="228600">
              <a:schemeClr val="accent3">
                <a:satMod val="175000"/>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CA" sz="2400" dirty="0">
              <a:solidFill>
                <a:srgbClr val="FFFFFF"/>
              </a:solidFill>
              <a:hlinkClick r:id="rId3">
                <a:extLst>
                  <a:ext uri="{A12FA001-AC4F-418D-AE19-62706E023703}">
                    <ahyp:hlinkClr xmlns:ahyp="http://schemas.microsoft.com/office/drawing/2018/hyperlinkcolor" val="tx"/>
                  </a:ext>
                </a:extLst>
              </a:hlinkClick>
            </a:endParaRPr>
          </a:p>
          <a:p>
            <a:pPr algn="l">
              <a:lnSpc>
                <a:spcPct val="150000"/>
              </a:lnSpc>
            </a:pPr>
            <a:r>
              <a:rPr lang="en-CA" sz="2400" dirty="0">
                <a:solidFill>
                  <a:srgbClr val="7030A0"/>
                </a:solidFill>
                <a:hlinkClick r:id="rId3">
                  <a:extLst>
                    <a:ext uri="{A12FA001-AC4F-418D-AE19-62706E023703}">
                      <ahyp:hlinkClr xmlns:ahyp="http://schemas.microsoft.com/office/drawing/2018/hyperlinkcolor" val="tx"/>
                    </a:ext>
                  </a:extLst>
                </a:hlinkClick>
              </a:rPr>
              <a:t>http://mfviz.com/hierarchical-models/</a:t>
            </a:r>
            <a:r>
              <a:rPr lang="en-CA" sz="2400" dirty="0">
                <a:solidFill>
                  <a:srgbClr val="7030A0"/>
                </a:solidFill>
              </a:rPr>
              <a:t> interactive example</a:t>
            </a:r>
            <a:endParaRPr lang="en-US" sz="2400" dirty="0">
              <a:solidFill>
                <a:srgbClr val="7030A0"/>
              </a:solidFill>
            </a:endParaRPr>
          </a:p>
        </p:txBody>
      </p:sp>
      <p:pic>
        <p:nvPicPr>
          <p:cNvPr id="6" name="Picture 5" descr="Chart, scatter chart&#10;&#10;Description automatically generated">
            <a:extLst>
              <a:ext uri="{FF2B5EF4-FFF2-40B4-BE49-F238E27FC236}">
                <a16:creationId xmlns:a16="http://schemas.microsoft.com/office/drawing/2014/main" id="{B834A92F-C28D-B549-AE71-949C64E952D7}"/>
              </a:ext>
            </a:extLst>
          </p:cNvPr>
          <p:cNvPicPr>
            <a:picLocks noChangeAspect="1"/>
          </p:cNvPicPr>
          <p:nvPr/>
        </p:nvPicPr>
        <p:blipFill rotWithShape="1">
          <a:blip r:embed="rId2"/>
          <a:srcRect l="9652" t="2411" r="49391" b="2756"/>
          <a:stretch/>
        </p:blipFill>
        <p:spPr>
          <a:xfrm>
            <a:off x="4906057" y="747420"/>
            <a:ext cx="3745065" cy="4094923"/>
          </a:xfrm>
          <a:prstGeom prst="rect">
            <a:avLst/>
          </a:prstGeom>
        </p:spPr>
      </p:pic>
      <p:pic>
        <p:nvPicPr>
          <p:cNvPr id="7" name="Picture 6" descr="Chart, scatter chart&#10;&#10;Description automatically generated">
            <a:extLst>
              <a:ext uri="{FF2B5EF4-FFF2-40B4-BE49-F238E27FC236}">
                <a16:creationId xmlns:a16="http://schemas.microsoft.com/office/drawing/2014/main" id="{237646A1-A705-5448-8A13-5AFF9F968CED}"/>
              </a:ext>
            </a:extLst>
          </p:cNvPr>
          <p:cNvPicPr>
            <a:picLocks noChangeAspect="1"/>
          </p:cNvPicPr>
          <p:nvPr/>
        </p:nvPicPr>
        <p:blipFill rotWithShape="1">
          <a:blip r:embed="rId2"/>
          <a:srcRect l="53130" t="2021" r="5913" b="3146"/>
          <a:stretch/>
        </p:blipFill>
        <p:spPr>
          <a:xfrm>
            <a:off x="4906057" y="747420"/>
            <a:ext cx="3745065" cy="4094923"/>
          </a:xfrm>
          <a:prstGeom prst="rect">
            <a:avLst/>
          </a:prstGeom>
        </p:spPr>
      </p:pic>
      <p:pic>
        <p:nvPicPr>
          <p:cNvPr id="8" name="Picture 7" descr="Chart, scatter chart&#10;&#10;Description automatically generated">
            <a:extLst>
              <a:ext uri="{FF2B5EF4-FFF2-40B4-BE49-F238E27FC236}">
                <a16:creationId xmlns:a16="http://schemas.microsoft.com/office/drawing/2014/main" id="{A16DA1B2-F43A-CE42-B03A-5977CDE09CF9}"/>
              </a:ext>
            </a:extLst>
          </p:cNvPr>
          <p:cNvPicPr>
            <a:picLocks noChangeAspect="1"/>
          </p:cNvPicPr>
          <p:nvPr/>
        </p:nvPicPr>
        <p:blipFill rotWithShape="1">
          <a:blip r:embed="rId4"/>
          <a:srcRect l="53217" t="6021" r="5043" b="4328"/>
          <a:stretch/>
        </p:blipFill>
        <p:spPr>
          <a:xfrm>
            <a:off x="4969565" y="747420"/>
            <a:ext cx="3681557" cy="4094923"/>
          </a:xfrm>
          <a:prstGeom prst="rect">
            <a:avLst/>
          </a:prstGeom>
        </p:spPr>
      </p:pic>
    </p:spTree>
    <p:extLst>
      <p:ext uri="{BB962C8B-B14F-4D97-AF65-F5344CB8AC3E}">
        <p14:creationId xmlns:p14="http://schemas.microsoft.com/office/powerpoint/2010/main" val="321558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solidFill>
                  <a:schemeClr val="tx2"/>
                </a:solidFill>
              </a:rPr>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52603" y="1173748"/>
            <a:ext cx="7638793" cy="3596980"/>
          </a:xfrm>
          <a:prstGeom prst="rect">
            <a:avLst/>
          </a:prstGeom>
          <a:solidFill>
            <a:schemeClr val="tx2">
              <a:lumMod val="20000"/>
              <a:lumOff val="8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2"/>
                </a:solidFill>
              </a:rPr>
              <a:t>Note that hierarchical models have both </a:t>
            </a:r>
            <a:r>
              <a:rPr lang="en-US" sz="2400" b="1" i="1" dirty="0">
                <a:solidFill>
                  <a:schemeClr val="tx2"/>
                </a:solidFill>
              </a:rPr>
              <a:t>fixed</a:t>
            </a:r>
            <a:r>
              <a:rPr lang="en-US" sz="2400" dirty="0">
                <a:solidFill>
                  <a:schemeClr val="tx2"/>
                </a:solidFill>
              </a:rPr>
              <a:t> and </a:t>
            </a:r>
            <a:r>
              <a:rPr lang="en-US" sz="2400" b="1" i="1" dirty="0">
                <a:solidFill>
                  <a:schemeClr val="tx2"/>
                </a:solidFill>
              </a:rPr>
              <a:t>random</a:t>
            </a:r>
            <a:r>
              <a:rPr lang="en-US" sz="2400" dirty="0">
                <a:solidFill>
                  <a:schemeClr val="tx2"/>
                </a:solidFill>
              </a:rPr>
              <a:t> effects </a:t>
            </a:r>
          </a:p>
          <a:p>
            <a:pPr algn="l">
              <a:lnSpc>
                <a:spcPct val="150000"/>
              </a:lnSpc>
            </a:pPr>
            <a:r>
              <a:rPr lang="en-US" sz="2400" dirty="0">
                <a:solidFill>
                  <a:schemeClr val="tx2"/>
                </a:solidFill>
              </a:rPr>
              <a:t>Fixed effects—assume you have every desired level of variable (e.g., experimental condition) </a:t>
            </a:r>
          </a:p>
          <a:p>
            <a:pPr algn="l">
              <a:lnSpc>
                <a:spcPct val="150000"/>
              </a:lnSpc>
            </a:pPr>
            <a:r>
              <a:rPr lang="en-US" sz="2400" dirty="0">
                <a:solidFill>
                  <a:schemeClr val="tx2"/>
                </a:solidFill>
              </a:rPr>
              <a:t>Random effects—assume you do not have every possible level you wish to test (e.g., participant) </a:t>
            </a:r>
          </a:p>
          <a:p>
            <a:pPr algn="l">
              <a:lnSpc>
                <a:spcPct val="150000"/>
              </a:lnSpc>
            </a:pPr>
            <a:endParaRPr lang="en-US" sz="2400" dirty="0">
              <a:solidFill>
                <a:schemeClr val="tx2"/>
              </a:solidFill>
            </a:endParaRPr>
          </a:p>
        </p:txBody>
      </p:sp>
    </p:spTree>
    <p:extLst>
      <p:ext uri="{BB962C8B-B14F-4D97-AF65-F5344CB8AC3E}">
        <p14:creationId xmlns:p14="http://schemas.microsoft.com/office/powerpoint/2010/main" val="24337914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694099" y="552276"/>
            <a:ext cx="7702550" cy="565150"/>
          </a:xfrm>
        </p:spPr>
        <p:txBody>
          <a:bodyPr/>
          <a:lstStyle/>
          <a:p>
            <a:r>
              <a:rPr lang="en-US" dirty="0">
                <a:solidFill>
                  <a:schemeClr val="tx2"/>
                </a:solidFill>
              </a:rPr>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7" y="1230161"/>
            <a:ext cx="7638793" cy="3209700"/>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solidFill>
                  <a:schemeClr val="tx2"/>
                </a:solidFill>
              </a:rPr>
              <a:t>Fixed effects</a:t>
            </a:r>
            <a:r>
              <a:rPr lang="en-US" sz="2400" dirty="0">
                <a:solidFill>
                  <a:schemeClr val="tx2"/>
                </a:solidFill>
              </a:rPr>
              <a:t>—sometimes are also referred to as variables you MANIPULATE  </a:t>
            </a:r>
          </a:p>
          <a:p>
            <a:pPr algn="l">
              <a:lnSpc>
                <a:spcPct val="150000"/>
              </a:lnSpc>
            </a:pPr>
            <a:r>
              <a:rPr lang="en-US" sz="2400" b="1" dirty="0">
                <a:solidFill>
                  <a:schemeClr val="tx2"/>
                </a:solidFill>
              </a:rPr>
              <a:t>Random effects</a:t>
            </a:r>
            <a:r>
              <a:rPr lang="en-US" sz="2400" dirty="0">
                <a:solidFill>
                  <a:schemeClr val="tx2"/>
                </a:solidFill>
              </a:rPr>
              <a:t>—sometimes referred to as variables that are sources of variation in your data that you do not care about </a:t>
            </a:r>
          </a:p>
        </p:txBody>
      </p:sp>
    </p:spTree>
    <p:extLst>
      <p:ext uri="{BB962C8B-B14F-4D97-AF65-F5344CB8AC3E}">
        <p14:creationId xmlns:p14="http://schemas.microsoft.com/office/powerpoint/2010/main" val="287106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6" name="Google Shape;2186;p50"/>
          <p:cNvSpPr txBox="1">
            <a:spLocks noGrp="1"/>
          </p:cNvSpPr>
          <p:nvPr>
            <p:ph type="title" idx="4294967295"/>
          </p:nvPr>
        </p:nvSpPr>
        <p:spPr>
          <a:xfrm>
            <a:off x="489005" y="1139536"/>
            <a:ext cx="8165990" cy="25304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solidFill>
                  <a:schemeClr val="lt2"/>
                </a:solidFill>
              </a:rPr>
              <a:t>Model fitting</a:t>
            </a:r>
            <a:endParaRPr sz="8000" dirty="0"/>
          </a:p>
        </p:txBody>
      </p:sp>
    </p:spTree>
    <p:extLst>
      <p:ext uri="{BB962C8B-B14F-4D97-AF65-F5344CB8AC3E}">
        <p14:creationId xmlns:p14="http://schemas.microsoft.com/office/powerpoint/2010/main" val="480252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1009650" y="2571750"/>
            <a:ext cx="8134350" cy="841375"/>
          </a:xfrm>
        </p:spPr>
        <p:txBody>
          <a:bodyPr/>
          <a:lstStyle/>
          <a:p>
            <a:r>
              <a:rPr lang="en" sz="5400" dirty="0">
                <a:solidFill>
                  <a:srgbClr val="FF7E79"/>
                </a:solidFill>
              </a:rPr>
              <a:t>What is a model?</a:t>
            </a:r>
            <a:br>
              <a:rPr lang="en" sz="5400" dirty="0">
                <a:solidFill>
                  <a:srgbClr val="FF7E79"/>
                </a:solidFill>
              </a:rPr>
            </a:br>
            <a:endParaRPr lang="en-US" sz="5400" dirty="0">
              <a:solidFill>
                <a:srgbClr val="FF7E79"/>
              </a:solidFill>
            </a:endParaRPr>
          </a:p>
        </p:txBody>
      </p:sp>
    </p:spTree>
    <p:extLst>
      <p:ext uri="{BB962C8B-B14F-4D97-AF65-F5344CB8AC3E}">
        <p14:creationId xmlns:p14="http://schemas.microsoft.com/office/powerpoint/2010/main" val="1532014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369273" y="572420"/>
            <a:ext cx="7734300" cy="573087"/>
          </a:xfrm>
          <a:prstGeom prst="rect">
            <a:avLst/>
          </a:prstGeom>
        </p:spPr>
        <p:txBody>
          <a:bodyPr spcFirstLastPara="1" wrap="square" lIns="91425" tIns="91425" rIns="91425" bIns="91425" anchor="t" anchorCtr="0">
            <a:noAutofit/>
          </a:bodyPr>
          <a:lstStyle/>
          <a:p>
            <a:pPr lvl="0" algn="ctr"/>
            <a:r>
              <a:rPr lang="en" dirty="0">
                <a:solidFill>
                  <a:schemeClr val="tx2"/>
                </a:solidFill>
              </a:rPr>
              <a:t>Types of regression models </a:t>
            </a:r>
            <a:endParaRPr dirty="0">
              <a:solidFill>
                <a:schemeClr val="tx2"/>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sp>
        <p:nvSpPr>
          <p:cNvPr id="2" name="Rectangle 1">
            <a:extLst>
              <a:ext uri="{FF2B5EF4-FFF2-40B4-BE49-F238E27FC236}">
                <a16:creationId xmlns:a16="http://schemas.microsoft.com/office/drawing/2014/main" id="{5BB8AF6C-EF63-6B4E-AFB0-2617F1D44696}"/>
              </a:ext>
            </a:extLst>
          </p:cNvPr>
          <p:cNvSpPr/>
          <p:nvPr/>
        </p:nvSpPr>
        <p:spPr>
          <a:xfrm>
            <a:off x="704850" y="1556301"/>
            <a:ext cx="7734300" cy="2554545"/>
          </a:xfrm>
          <a:prstGeom prst="rect">
            <a:avLst/>
          </a:prstGeom>
          <a:blipFill>
            <a:blip r:embed="rId3">
              <a:alphaModFix amt="50000"/>
            </a:blip>
            <a:stretch>
              <a:fillRect/>
            </a:stretch>
          </a:blipFill>
        </p:spPr>
        <p:style>
          <a:lnRef idx="2">
            <a:schemeClr val="accent2"/>
          </a:lnRef>
          <a:fillRef idx="1">
            <a:schemeClr val="lt1"/>
          </a:fillRef>
          <a:effectRef idx="0">
            <a:schemeClr val="accent2"/>
          </a:effectRef>
          <a:fontRef idx="minor">
            <a:schemeClr val="dk1"/>
          </a:fontRef>
        </p:style>
        <p:txBody>
          <a:bodyPr wrap="square">
            <a:spAutoFit/>
          </a:bodyPr>
          <a:lstStyle/>
          <a:p>
            <a:r>
              <a:rPr lang="en-US" sz="2000" b="1" dirty="0">
                <a:solidFill>
                  <a:schemeClr val="bg1"/>
                </a:solidFill>
              </a:rPr>
              <a:t>Linear Model</a:t>
            </a:r>
            <a:r>
              <a:rPr lang="en-US" sz="2000" dirty="0">
                <a:solidFill>
                  <a:schemeClr val="bg1"/>
                </a:solidFill>
              </a:rPr>
              <a:t>:</a:t>
            </a:r>
          </a:p>
          <a:p>
            <a:pPr lvl="1"/>
            <a:r>
              <a:rPr lang="en-US" sz="2000" dirty="0">
                <a:solidFill>
                  <a:schemeClr val="bg1"/>
                </a:solidFill>
              </a:rPr>
              <a:t>	Used when the outcome variables are continuous </a:t>
            </a:r>
          </a:p>
          <a:p>
            <a:r>
              <a:rPr lang="en-US" sz="2000" b="1" dirty="0">
                <a:solidFill>
                  <a:schemeClr val="bg1"/>
                </a:solidFill>
              </a:rPr>
              <a:t>Logistic Model</a:t>
            </a:r>
            <a:r>
              <a:rPr lang="en-US" sz="2000" dirty="0">
                <a:solidFill>
                  <a:schemeClr val="bg1"/>
                </a:solidFill>
              </a:rPr>
              <a:t>:</a:t>
            </a:r>
          </a:p>
          <a:p>
            <a:r>
              <a:rPr lang="en-US" sz="2000" dirty="0">
                <a:solidFill>
                  <a:schemeClr val="bg1"/>
                </a:solidFill>
              </a:rPr>
              <a:t>	    Used when the outcome variables are binary </a:t>
            </a:r>
            <a:endParaRPr lang="en-US" sz="2000" b="1" dirty="0">
              <a:solidFill>
                <a:schemeClr val="bg1"/>
              </a:solidFill>
            </a:endParaRPr>
          </a:p>
          <a:p>
            <a:r>
              <a:rPr lang="en-US" sz="2000" b="1" dirty="0">
                <a:solidFill>
                  <a:schemeClr val="bg1"/>
                </a:solidFill>
              </a:rPr>
              <a:t>Hierarchical Model</a:t>
            </a:r>
            <a:r>
              <a:rPr lang="en-US" sz="2000" dirty="0">
                <a:solidFill>
                  <a:schemeClr val="bg1"/>
                </a:solidFill>
              </a:rPr>
              <a:t>:</a:t>
            </a:r>
          </a:p>
          <a:p>
            <a:r>
              <a:rPr lang="en-US" sz="2000" dirty="0">
                <a:solidFill>
                  <a:schemeClr val="bg1"/>
                </a:solidFill>
              </a:rPr>
              <a:t>	    Used when your data has a defined structure (i.e., 	variables are nested)</a:t>
            </a:r>
          </a:p>
          <a:p>
            <a:endParaRPr lang="en-US" sz="2000" dirty="0">
              <a:solidFill>
                <a:schemeClr val="bg1"/>
              </a:solidFill>
            </a:endParaRPr>
          </a:p>
        </p:txBody>
      </p:sp>
    </p:spTree>
    <p:extLst>
      <p:ext uri="{BB962C8B-B14F-4D97-AF65-F5344CB8AC3E}">
        <p14:creationId xmlns:p14="http://schemas.microsoft.com/office/powerpoint/2010/main" val="4036268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pic>
        <p:nvPicPr>
          <p:cNvPr id="4" name="Picture 3" descr="A person posing for a picture&#10;&#10;Description automatically generated with medium confidence">
            <a:extLst>
              <a:ext uri="{FF2B5EF4-FFF2-40B4-BE49-F238E27FC236}">
                <a16:creationId xmlns:a16="http://schemas.microsoft.com/office/drawing/2014/main" id="{7D230634-63B2-D54D-9BD0-52F720ECA541}"/>
              </a:ext>
            </a:extLst>
          </p:cNvPr>
          <p:cNvPicPr>
            <a:picLocks noChangeAspect="1"/>
          </p:cNvPicPr>
          <p:nvPr/>
        </p:nvPicPr>
        <p:blipFill>
          <a:blip r:embed="rId3"/>
          <a:stretch>
            <a:fillRect/>
          </a:stretch>
        </p:blipFill>
        <p:spPr>
          <a:xfrm>
            <a:off x="1805110" y="586887"/>
            <a:ext cx="5533779" cy="4147953"/>
          </a:xfrm>
          <a:prstGeom prst="rect">
            <a:avLst/>
          </a:prstGeom>
        </p:spPr>
      </p:pic>
    </p:spTree>
    <p:extLst>
      <p:ext uri="{BB962C8B-B14F-4D97-AF65-F5344CB8AC3E}">
        <p14:creationId xmlns:p14="http://schemas.microsoft.com/office/powerpoint/2010/main" val="3060242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504825" y="2151062"/>
            <a:ext cx="8134350" cy="841375"/>
          </a:xfrm>
        </p:spPr>
        <p:txBody>
          <a:bodyPr/>
          <a:lstStyle/>
          <a:p>
            <a:pPr algn="ctr"/>
            <a:r>
              <a:rPr lang="en" sz="2400" dirty="0"/>
              <a:t>What is a model?</a:t>
            </a:r>
            <a:br>
              <a:rPr lang="en" sz="2400" dirty="0"/>
            </a:br>
            <a:r>
              <a:rPr lang="en" sz="2400" dirty="0"/>
              <a:t>A way to describe</a:t>
            </a:r>
            <a:r>
              <a:rPr lang="en-CA" sz="2400" dirty="0"/>
              <a:t>e</a:t>
            </a:r>
            <a:r>
              <a:rPr lang="en" sz="2400" dirty="0"/>
              <a:t> phenomena in abstract terms </a:t>
            </a:r>
            <a:br>
              <a:rPr lang="en" sz="2400" dirty="0"/>
            </a:br>
            <a:br>
              <a:rPr lang="en" sz="2400" dirty="0"/>
            </a:br>
            <a:r>
              <a:rPr lang="en" sz="2400" dirty="0"/>
              <a:t>It helps us to </a:t>
            </a:r>
            <a:r>
              <a:rPr lang="en" sz="2400" b="1" i="1" dirty="0"/>
              <a:t>understand</a:t>
            </a:r>
            <a:r>
              <a:rPr lang="en" sz="2400" dirty="0"/>
              <a:t>, </a:t>
            </a:r>
            <a:r>
              <a:rPr lang="en" sz="2400" i="1" dirty="0"/>
              <a:t>define</a:t>
            </a:r>
            <a:r>
              <a:rPr lang="en" sz="2400" dirty="0"/>
              <a:t>, </a:t>
            </a:r>
            <a:r>
              <a:rPr lang="en" sz="2400" i="1" dirty="0"/>
              <a:t>quantify</a:t>
            </a:r>
            <a:r>
              <a:rPr lang="en" sz="2400" dirty="0"/>
              <a:t> or </a:t>
            </a:r>
            <a:r>
              <a:rPr lang="en" sz="2400" i="1" dirty="0"/>
              <a:t>predict</a:t>
            </a:r>
            <a:br>
              <a:rPr lang="en" sz="2400" dirty="0"/>
            </a:br>
            <a:br>
              <a:rPr lang="en" sz="2400" dirty="0"/>
            </a:br>
            <a:r>
              <a:rPr lang="en" sz="2400" dirty="0"/>
              <a:t>abstract-- removed from referent</a:t>
            </a:r>
            <a:endParaRPr lang="en-US" sz="2400" dirty="0"/>
          </a:p>
        </p:txBody>
      </p:sp>
    </p:spTree>
    <p:extLst>
      <p:ext uri="{BB962C8B-B14F-4D97-AF65-F5344CB8AC3E}">
        <p14:creationId xmlns:p14="http://schemas.microsoft.com/office/powerpoint/2010/main" val="1268281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504825" y="2151062"/>
            <a:ext cx="8134350" cy="841375"/>
          </a:xfrm>
        </p:spPr>
        <p:txBody>
          <a:bodyPr/>
          <a:lstStyle/>
          <a:p>
            <a:pPr algn="ctr"/>
            <a:r>
              <a:rPr lang="en" sz="2400" dirty="0"/>
              <a:t>What is a model?</a:t>
            </a:r>
            <a:br>
              <a:rPr lang="en" sz="2400" dirty="0"/>
            </a:br>
            <a:r>
              <a:rPr lang="en" sz="2400" dirty="0"/>
              <a:t>“</a:t>
            </a:r>
            <a:r>
              <a:rPr lang="en-CA" sz="2400" dirty="0"/>
              <a:t>the aim of which is to make a particular part or feature of the world easier to </a:t>
            </a:r>
            <a:r>
              <a:rPr lang="en-CA" sz="2400" dirty="0">
                <a:hlinkClick r:id="rId3" tooltip="Understanding"/>
              </a:rPr>
              <a:t>understand</a:t>
            </a:r>
            <a:r>
              <a:rPr lang="en-CA" sz="2400" dirty="0"/>
              <a:t>, </a:t>
            </a:r>
            <a:r>
              <a:rPr lang="en-CA" sz="2400" dirty="0">
                <a:hlinkClick r:id="rId4" tooltip="Definition"/>
              </a:rPr>
              <a:t>define</a:t>
            </a:r>
            <a:r>
              <a:rPr lang="en-CA" sz="2400" dirty="0"/>
              <a:t>, </a:t>
            </a:r>
            <a:r>
              <a:rPr lang="en-CA" sz="2400" dirty="0">
                <a:hlinkClick r:id="rId5" tooltip="Quantification (science)"/>
              </a:rPr>
              <a:t>quantify</a:t>
            </a:r>
            <a:r>
              <a:rPr lang="en-CA" sz="2400" dirty="0"/>
              <a:t>, </a:t>
            </a:r>
            <a:r>
              <a:rPr lang="en-CA" sz="2400" dirty="0">
                <a:hlinkClick r:id="rId6" tooltip="Visual system"/>
              </a:rPr>
              <a:t>visualize</a:t>
            </a:r>
            <a:r>
              <a:rPr lang="en-CA" sz="2400" dirty="0"/>
              <a:t>, or </a:t>
            </a:r>
            <a:r>
              <a:rPr lang="en-CA" sz="2400" dirty="0">
                <a:hlinkClick r:id="rId7"/>
              </a:rPr>
              <a:t>simulate</a:t>
            </a:r>
            <a:r>
              <a:rPr lang="en-CA" sz="2400" dirty="0"/>
              <a:t> “ --Wikipedia</a:t>
            </a:r>
            <a:endParaRPr lang="en-US" sz="2400" dirty="0"/>
          </a:p>
        </p:txBody>
      </p:sp>
    </p:spTree>
    <p:extLst>
      <p:ext uri="{BB962C8B-B14F-4D97-AF65-F5344CB8AC3E}">
        <p14:creationId xmlns:p14="http://schemas.microsoft.com/office/powerpoint/2010/main" val="2640808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12899" y="658937"/>
            <a:ext cx="7702550" cy="565150"/>
          </a:xfrm>
        </p:spPr>
        <p:txBody>
          <a:bodyPr/>
          <a:lstStyle/>
          <a:p>
            <a:r>
              <a:rPr lang="en" dirty="0"/>
              <a:t>Why use computational models</a:t>
            </a:r>
            <a:endParaRPr lang="en-US" dirty="0"/>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When studying the brain, we can try to understand how it works at different levels :</a:t>
            </a:r>
          </a:p>
          <a:p>
            <a:pPr algn="l">
              <a:lnSpc>
                <a:spcPct val="150000"/>
              </a:lnSpc>
              <a:buFont typeface="Arial" panose="020B0604020202020204" pitchFamily="34" charset="0"/>
              <a:buChar char="•"/>
            </a:pPr>
            <a:r>
              <a:rPr lang="en-US" sz="2400" dirty="0"/>
              <a:t>Knowing the gist of what a machine is doing/ purpose</a:t>
            </a:r>
          </a:p>
          <a:p>
            <a:pPr algn="l">
              <a:lnSpc>
                <a:spcPct val="150000"/>
              </a:lnSpc>
              <a:buFont typeface="Arial" panose="020B0604020202020204" pitchFamily="34" charset="0"/>
              <a:buChar char="•"/>
            </a:pPr>
            <a:r>
              <a:rPr lang="en-US" sz="2400" dirty="0"/>
              <a:t>Knowing the operations and procedures of the machine</a:t>
            </a:r>
          </a:p>
          <a:p>
            <a:pPr algn="l">
              <a:lnSpc>
                <a:spcPct val="150000"/>
              </a:lnSpc>
              <a:buFont typeface="Arial" panose="020B0604020202020204" pitchFamily="34" charset="0"/>
              <a:buChar char="•"/>
            </a:pPr>
            <a:r>
              <a:rPr lang="en-US" sz="2400" dirty="0"/>
              <a:t>Knowing how the machine implements said procedures</a:t>
            </a:r>
          </a:p>
        </p:txBody>
      </p:sp>
    </p:spTree>
    <p:extLst>
      <p:ext uri="{BB962C8B-B14F-4D97-AF65-F5344CB8AC3E}">
        <p14:creationId xmlns:p14="http://schemas.microsoft.com/office/powerpoint/2010/main" val="28030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5734" y="658937"/>
            <a:ext cx="7702550" cy="565150"/>
          </a:xfrm>
        </p:spPr>
        <p:txBody>
          <a:bodyPr/>
          <a:lstStyle/>
          <a:p>
            <a:r>
              <a:rPr lang="en" dirty="0"/>
              <a:t>Why use computational models</a:t>
            </a:r>
            <a:endParaRPr lang="en-US" dirty="0"/>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In the case of a calculator for example:</a:t>
            </a:r>
          </a:p>
          <a:p>
            <a:pPr algn="l">
              <a:lnSpc>
                <a:spcPct val="150000"/>
              </a:lnSpc>
              <a:buFont typeface="Arial" panose="020B0604020202020204" pitchFamily="34" charset="0"/>
              <a:buChar char="•"/>
            </a:pPr>
            <a:r>
              <a:rPr lang="en-US" sz="2400" dirty="0"/>
              <a:t>We know that it adds numbers together</a:t>
            </a:r>
          </a:p>
          <a:p>
            <a:pPr algn="l">
              <a:lnSpc>
                <a:spcPct val="150000"/>
              </a:lnSpc>
              <a:buFont typeface="Arial" panose="020B0604020202020204" pitchFamily="34" charset="0"/>
              <a:buChar char="•"/>
            </a:pPr>
            <a:r>
              <a:rPr lang="en-US" sz="2400" dirty="0"/>
              <a:t>It does so through binary codes, circuits, and wires</a:t>
            </a:r>
          </a:p>
          <a:p>
            <a:pPr algn="l">
              <a:lnSpc>
                <a:spcPct val="150000"/>
              </a:lnSpc>
              <a:buFont typeface="Arial" panose="020B0604020202020204" pitchFamily="34" charset="0"/>
              <a:buChar char="•"/>
            </a:pPr>
            <a:r>
              <a:rPr lang="en-US" sz="2400" dirty="0"/>
              <a:t>It does this by passing electrical current and opening/closing transistors  </a:t>
            </a:r>
          </a:p>
          <a:p>
            <a:pPr algn="l">
              <a:lnSpc>
                <a:spcPct val="15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59159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797860" y="2151062"/>
            <a:ext cx="8134350" cy="841375"/>
          </a:xfrm>
        </p:spPr>
        <p:txBody>
          <a:bodyPr/>
          <a:lstStyle/>
          <a:p>
            <a:r>
              <a:rPr lang="en-US" sz="4800" dirty="0"/>
              <a:t>How to fit a model?</a:t>
            </a:r>
          </a:p>
        </p:txBody>
      </p:sp>
    </p:spTree>
    <p:extLst>
      <p:ext uri="{BB962C8B-B14F-4D97-AF65-F5344CB8AC3E}">
        <p14:creationId xmlns:p14="http://schemas.microsoft.com/office/powerpoint/2010/main" val="3738300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12899" y="596114"/>
            <a:ext cx="7702550" cy="565150"/>
          </a:xfrm>
        </p:spPr>
        <p:txBody>
          <a:bodyPr/>
          <a:lstStyle/>
          <a:p>
            <a:r>
              <a:rPr lang="en-US" dirty="0"/>
              <a:t>Model fitting algorithms</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All model fitting algorithms work by trying to find the global minima / maxima of your parameter space</a:t>
            </a:r>
          </a:p>
          <a:p>
            <a:pPr marL="114300" indent="0" algn="l">
              <a:lnSpc>
                <a:spcPct val="150000"/>
              </a:lnSpc>
            </a:pPr>
            <a:endParaRPr lang="en-US" sz="2400" dirty="0"/>
          </a:p>
          <a:p>
            <a:pPr marL="114300" indent="0" algn="l">
              <a:lnSpc>
                <a:spcPct val="150000"/>
              </a:lnSpc>
            </a:pPr>
            <a:r>
              <a:rPr lang="en-US" sz="2400" dirty="0"/>
              <a:t>If you think of all possible values of your model parameters plotted against error, fitting a model essentially tries to find the minima in this space</a:t>
            </a:r>
          </a:p>
        </p:txBody>
      </p:sp>
    </p:spTree>
    <p:extLst>
      <p:ext uri="{BB962C8B-B14F-4D97-AF65-F5344CB8AC3E}">
        <p14:creationId xmlns:p14="http://schemas.microsoft.com/office/powerpoint/2010/main" val="264792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5979" y="582853"/>
            <a:ext cx="7702550" cy="565150"/>
          </a:xfrm>
        </p:spPr>
        <p:txBody>
          <a:bodyPr/>
          <a:lstStyle/>
          <a:p>
            <a:r>
              <a:rPr lang="en-US" dirty="0"/>
              <a:t>Model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Making predictions comes with some form of error, models are never perfect just like humans aren’t (</a:t>
            </a:r>
            <a:r>
              <a:rPr lang="en-US" sz="2400" dirty="0" err="1"/>
              <a:t>f.t</a:t>
            </a:r>
            <a:r>
              <a:rPr lang="en-US" sz="2400" dirty="0"/>
              <a:t>. Hannah Montana) </a:t>
            </a:r>
          </a:p>
          <a:p>
            <a:pPr algn="l">
              <a:lnSpc>
                <a:spcPct val="150000"/>
              </a:lnSpc>
            </a:pPr>
            <a:r>
              <a:rPr lang="en-US" sz="2400" dirty="0"/>
              <a:t>But there are many methods to compute how wrong your predictions are from your data</a:t>
            </a:r>
          </a:p>
        </p:txBody>
      </p:sp>
    </p:spTree>
    <p:extLst>
      <p:ext uri="{BB962C8B-B14F-4D97-AF65-F5344CB8AC3E}">
        <p14:creationId xmlns:p14="http://schemas.microsoft.com/office/powerpoint/2010/main" val="184243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0725" y="658937"/>
            <a:ext cx="7702550" cy="565150"/>
          </a:xfrm>
        </p:spPr>
        <p:txBody>
          <a:bodyPr/>
          <a:lstStyle/>
          <a:p>
            <a:r>
              <a:rPr lang="en-US" dirty="0"/>
              <a:t>Model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692492" y="1327387"/>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It is important to note, however, that when you want to assess how good your model is predicting something you need to use data that your model has not seen (i.e., not been trained on) </a:t>
            </a:r>
          </a:p>
          <a:p>
            <a:pPr algn="l">
              <a:lnSpc>
                <a:spcPct val="150000"/>
              </a:lnSpc>
            </a:pPr>
            <a:r>
              <a:rPr lang="en-US" sz="2400" dirty="0"/>
              <a:t>This is done to avoid OVERFITTING (see slide 76)   </a:t>
            </a:r>
          </a:p>
        </p:txBody>
      </p:sp>
    </p:spTree>
    <p:extLst>
      <p:ext uri="{BB962C8B-B14F-4D97-AF65-F5344CB8AC3E}">
        <p14:creationId xmlns:p14="http://schemas.microsoft.com/office/powerpoint/2010/main" val="191266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56609" y="622089"/>
            <a:ext cx="7702550" cy="565150"/>
          </a:xfrm>
        </p:spPr>
        <p:txBody>
          <a:bodyPr/>
          <a:lstStyle/>
          <a:p>
            <a:r>
              <a:rPr lang="en-US" dirty="0" err="1"/>
              <a:t>Flavours</a:t>
            </a:r>
            <a:r>
              <a:rPr lang="en-US" dirty="0"/>
              <a:t> of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solidFill>
                <a:schemeClr val="bg2"/>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5191086-8E49-314F-BD89-47ABD5925FE2}"/>
                  </a:ext>
                </a:extLst>
              </p:cNvPr>
              <p:cNvSpPr txBox="1"/>
              <p:nvPr/>
            </p:nvSpPr>
            <p:spPr>
              <a:xfrm>
                <a:off x="656609" y="1862933"/>
                <a:ext cx="2961644"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𝐸𝑟𝑟𝑜𝑟</m:t>
                      </m:r>
                      <m:r>
                        <a:rPr lang="en-US" sz="2400" b="0" i="1" smtClean="0">
                          <a:solidFill>
                            <a:schemeClr val="bg2"/>
                          </a:solidFill>
                          <a:latin typeface="Cambria Math" panose="02040503050406030204" pitchFamily="18" charset="0"/>
                        </a:rPr>
                        <m:t>=</m:t>
                      </m:r>
                      <m:sSub>
                        <m:sSubPr>
                          <m:ctrlPr>
                            <a:rPr lang="en-US" sz="2400" b="0" i="1" smtClean="0">
                              <a:solidFill>
                                <a:schemeClr val="bg2"/>
                              </a:solidFill>
                              <a:latin typeface="Cambria Math" panose="02040503050406030204" pitchFamily="18" charset="0"/>
                            </a:rPr>
                          </m:ctrlPr>
                        </m:sSubPr>
                        <m:e>
                          <m:r>
                            <a:rPr lang="en-US" sz="2400" b="0" i="1" smtClean="0">
                              <a:solidFill>
                                <a:schemeClr val="bg2"/>
                              </a:solidFill>
                              <a:latin typeface="Cambria Math" panose="02040503050406030204" pitchFamily="18" charset="0"/>
                            </a:rPr>
                            <m:t>𝑋</m:t>
                          </m:r>
                        </m:e>
                        <m:sub>
                          <m:r>
                            <a:rPr lang="en-US" sz="2400" b="0" i="1" smtClean="0">
                              <a:solidFill>
                                <a:schemeClr val="bg2"/>
                              </a:solidFill>
                              <a:latin typeface="Cambria Math" panose="02040503050406030204" pitchFamily="18" charset="0"/>
                            </a:rPr>
                            <m:t>𝑜𝑏𝑠</m:t>
                          </m:r>
                        </m:sub>
                      </m:sSub>
                      <m:r>
                        <a:rPr lang="en-US" sz="2400" b="0" i="1" smtClean="0">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b="0" i="1" smtClean="0">
                              <a:solidFill>
                                <a:schemeClr val="bg2"/>
                              </a:solidFill>
                              <a:latin typeface="Cambria Math" panose="02040503050406030204" pitchFamily="18" charset="0"/>
                            </a:rPr>
                            <m:t>𝑝𝑟𝑒𝑑</m:t>
                          </m:r>
                        </m:sub>
                      </m:sSub>
                    </m:oMath>
                  </m:oMathPara>
                </a14:m>
                <a:endParaRPr lang="en-US" sz="2400" dirty="0">
                  <a:solidFill>
                    <a:schemeClr val="bg2"/>
                  </a:solidFill>
                </a:endParaRPr>
              </a:p>
            </p:txBody>
          </p:sp>
        </mc:Choice>
        <mc:Fallback xmlns="">
          <p:sp>
            <p:nvSpPr>
              <p:cNvPr id="6" name="TextBox 5">
                <a:extLst>
                  <a:ext uri="{FF2B5EF4-FFF2-40B4-BE49-F238E27FC236}">
                    <a16:creationId xmlns:a16="http://schemas.microsoft.com/office/drawing/2014/main" id="{E5191086-8E49-314F-BD89-47ABD5925FE2}"/>
                  </a:ext>
                </a:extLst>
              </p:cNvPr>
              <p:cNvSpPr txBox="1">
                <a:spLocks noRot="1" noChangeAspect="1" noMove="1" noResize="1" noEditPoints="1" noAdjustHandles="1" noChangeArrowheads="1" noChangeShapeType="1" noTextEdit="1"/>
              </p:cNvSpPr>
              <p:nvPr/>
            </p:nvSpPr>
            <p:spPr>
              <a:xfrm>
                <a:off x="656609" y="1862933"/>
                <a:ext cx="2961644" cy="397866"/>
              </a:xfrm>
              <a:prstGeom prst="rect">
                <a:avLst/>
              </a:prstGeom>
              <a:blipFill>
                <a:blip r:embed="rId2"/>
                <a:stretch>
                  <a:fillRect l="-1277" r="-426"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E783E8A-557F-7346-9A34-8608E2A4120F}"/>
                  </a:ext>
                </a:extLst>
              </p:cNvPr>
              <p:cNvSpPr txBox="1"/>
              <p:nvPr/>
            </p:nvSpPr>
            <p:spPr>
              <a:xfrm>
                <a:off x="515866" y="3392777"/>
                <a:ext cx="3243131" cy="4053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𝑆𝑞𝐸𝑟𝑟</m:t>
                      </m:r>
                      <m:r>
                        <a:rPr lang="en-US" sz="2400" b="0" i="1" smtClean="0">
                          <a:solidFill>
                            <a:schemeClr val="bg2"/>
                          </a:solidFill>
                          <a:latin typeface="Cambria Math" panose="02040503050406030204" pitchFamily="18" charset="0"/>
                        </a:rPr>
                        <m:t>=</m:t>
                      </m:r>
                      <m:sSup>
                        <m:sSupPr>
                          <m:ctrlPr>
                            <a:rPr lang="en-US" sz="2400" b="0" i="1" smtClean="0">
                              <a:solidFill>
                                <a:schemeClr val="bg2"/>
                              </a:solidFill>
                              <a:latin typeface="Cambria Math" panose="02040503050406030204" pitchFamily="18" charset="0"/>
                            </a:rPr>
                          </m:ctrlPr>
                        </m:sSupPr>
                        <m:e>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m:t>
                              </m:r>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𝑜𝑏𝑠</m:t>
                              </m:r>
                            </m:sub>
                          </m:sSub>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𝑝𝑟𝑒𝑑</m:t>
                              </m:r>
                            </m:sub>
                          </m:sSub>
                          <m:r>
                            <a:rPr lang="en-US" sz="2400" i="1">
                              <a:solidFill>
                                <a:schemeClr val="bg2"/>
                              </a:solidFill>
                              <a:latin typeface="Cambria Math" panose="02040503050406030204" pitchFamily="18" charset="0"/>
                            </a:rPr>
                            <m:t>)</m:t>
                          </m:r>
                        </m:e>
                        <m:sup>
                          <m:r>
                            <a:rPr lang="en-US" sz="2400" b="0" i="1" smtClean="0">
                              <a:solidFill>
                                <a:schemeClr val="bg2"/>
                              </a:solidFill>
                              <a:latin typeface="Cambria Math" panose="02040503050406030204" pitchFamily="18" charset="0"/>
                            </a:rPr>
                            <m:t>2</m:t>
                          </m:r>
                        </m:sup>
                      </m:sSup>
                    </m:oMath>
                  </m:oMathPara>
                </a14:m>
                <a:endParaRPr lang="en-US" sz="2400" dirty="0">
                  <a:solidFill>
                    <a:schemeClr val="bg2"/>
                  </a:solidFill>
                </a:endParaRPr>
              </a:p>
            </p:txBody>
          </p:sp>
        </mc:Choice>
        <mc:Fallback xmlns="">
          <p:sp>
            <p:nvSpPr>
              <p:cNvPr id="7" name="TextBox 6">
                <a:extLst>
                  <a:ext uri="{FF2B5EF4-FFF2-40B4-BE49-F238E27FC236}">
                    <a16:creationId xmlns:a16="http://schemas.microsoft.com/office/drawing/2014/main" id="{5E783E8A-557F-7346-9A34-8608E2A4120F}"/>
                  </a:ext>
                </a:extLst>
              </p:cNvPr>
              <p:cNvSpPr txBox="1">
                <a:spLocks noRot="1" noChangeAspect="1" noMove="1" noResize="1" noEditPoints="1" noAdjustHandles="1" noChangeArrowheads="1" noChangeShapeType="1" noTextEdit="1"/>
              </p:cNvSpPr>
              <p:nvPr/>
            </p:nvSpPr>
            <p:spPr>
              <a:xfrm>
                <a:off x="515866" y="3392777"/>
                <a:ext cx="3243131" cy="405304"/>
              </a:xfrm>
              <a:prstGeom prst="rect">
                <a:avLst/>
              </a:prstGeom>
              <a:blipFill>
                <a:blip r:embed="rId3"/>
                <a:stretch>
                  <a:fillRect l="-2335"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B6ADCB-2381-DE4E-8B3E-3501D9817D5D}"/>
                  </a:ext>
                </a:extLst>
              </p:cNvPr>
              <p:cNvSpPr txBox="1"/>
              <p:nvPr/>
            </p:nvSpPr>
            <p:spPr>
              <a:xfrm>
                <a:off x="4572000" y="1563525"/>
                <a:ext cx="3693768"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𝑀𝑆𝐸</m:t>
                      </m:r>
                      <m:r>
                        <a:rPr lang="en-US" sz="2400" b="0" i="1" smtClean="0">
                          <a:solidFill>
                            <a:schemeClr val="bg2"/>
                          </a:solidFill>
                          <a:latin typeface="Cambria Math" panose="02040503050406030204" pitchFamily="18" charset="0"/>
                        </a:rPr>
                        <m:t>=</m:t>
                      </m:r>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1</m:t>
                          </m:r>
                        </m:num>
                        <m:den>
                          <m:r>
                            <a:rPr lang="en-US" sz="2400" i="1">
                              <a:solidFill>
                                <a:schemeClr val="bg2"/>
                              </a:solidFill>
                              <a:latin typeface="Cambria Math" panose="02040503050406030204" pitchFamily="18" charset="0"/>
                            </a:rPr>
                            <m:t>𝑛</m:t>
                          </m:r>
                        </m:den>
                      </m:f>
                      <m:nary>
                        <m:naryPr>
                          <m:chr m:val="∑"/>
                          <m:ctrlPr>
                            <a:rPr lang="en-US" sz="2400" i="1">
                              <a:solidFill>
                                <a:schemeClr val="bg2"/>
                              </a:solidFill>
                              <a:latin typeface="Cambria Math" panose="02040503050406030204" pitchFamily="18" charset="0"/>
                            </a:rPr>
                          </m:ctrlPr>
                        </m:naryPr>
                        <m:sub>
                          <m:r>
                            <m:rPr>
                              <m:brk m:alnAt="23"/>
                            </m:rPr>
                            <a:rPr lang="en-US" sz="2400" i="1">
                              <a:solidFill>
                                <a:schemeClr val="bg2"/>
                              </a:solidFill>
                              <a:latin typeface="Cambria Math" panose="02040503050406030204" pitchFamily="18" charset="0"/>
                            </a:rPr>
                            <m:t>𝑖</m:t>
                          </m:r>
                          <m:r>
                            <a:rPr lang="en-US" sz="2400" i="1">
                              <a:solidFill>
                                <a:schemeClr val="bg2"/>
                              </a:solidFill>
                              <a:latin typeface="Cambria Math" panose="02040503050406030204" pitchFamily="18" charset="0"/>
                            </a:rPr>
                            <m:t>=1</m:t>
                          </m:r>
                        </m:sub>
                        <m:sup>
                          <m:r>
                            <a:rPr lang="en-US" sz="2400" i="1">
                              <a:solidFill>
                                <a:schemeClr val="bg2"/>
                              </a:solidFill>
                              <a:latin typeface="Cambria Math" panose="02040503050406030204" pitchFamily="18" charset="0"/>
                            </a:rPr>
                            <m:t>𝑛</m:t>
                          </m:r>
                        </m:sup>
                        <m:e>
                          <m:sSup>
                            <m:sSupPr>
                              <m:ctrlPr>
                                <a:rPr lang="en-US" sz="2400" i="1">
                                  <a:solidFill>
                                    <a:schemeClr val="bg2"/>
                                  </a:solidFill>
                                  <a:latin typeface="Cambria Math" panose="02040503050406030204" pitchFamily="18" charset="0"/>
                                </a:rPr>
                              </m:ctrlPr>
                            </m:sSupPr>
                            <m:e>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m:t>
                                  </m:r>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𝑜𝑏𝑠</m:t>
                                  </m:r>
                                </m:sub>
                              </m:sSub>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𝑝𝑟𝑒𝑑</m:t>
                                  </m:r>
                                </m:sub>
                              </m:sSub>
                              <m:r>
                                <a:rPr lang="en-US" sz="2400" i="1">
                                  <a:solidFill>
                                    <a:schemeClr val="bg2"/>
                                  </a:solidFill>
                                  <a:latin typeface="Cambria Math" panose="02040503050406030204" pitchFamily="18" charset="0"/>
                                </a:rPr>
                                <m:t>)</m:t>
                              </m:r>
                            </m:e>
                            <m:sup>
                              <m:r>
                                <a:rPr lang="en-US" sz="2400" i="1">
                                  <a:solidFill>
                                    <a:schemeClr val="bg2"/>
                                  </a:solidFill>
                                  <a:latin typeface="Cambria Math" panose="02040503050406030204" pitchFamily="18" charset="0"/>
                                </a:rPr>
                                <m:t>2</m:t>
                              </m:r>
                            </m:sup>
                          </m:sSup>
                        </m:e>
                      </m:nary>
                    </m:oMath>
                  </m:oMathPara>
                </a14:m>
                <a:endParaRPr lang="en-US" sz="2400" dirty="0">
                  <a:solidFill>
                    <a:schemeClr val="bg2"/>
                  </a:solidFill>
                </a:endParaRPr>
              </a:p>
            </p:txBody>
          </p:sp>
        </mc:Choice>
        <mc:Fallback xmlns="">
          <p:sp>
            <p:nvSpPr>
              <p:cNvPr id="8" name="TextBox 7">
                <a:extLst>
                  <a:ext uri="{FF2B5EF4-FFF2-40B4-BE49-F238E27FC236}">
                    <a16:creationId xmlns:a16="http://schemas.microsoft.com/office/drawing/2014/main" id="{DEB6ADCB-2381-DE4E-8B3E-3501D9817D5D}"/>
                  </a:ext>
                </a:extLst>
              </p:cNvPr>
              <p:cNvSpPr txBox="1">
                <a:spLocks noRot="1" noChangeAspect="1" noMove="1" noResize="1" noEditPoints="1" noAdjustHandles="1" noChangeArrowheads="1" noChangeShapeType="1" noTextEdit="1"/>
              </p:cNvSpPr>
              <p:nvPr/>
            </p:nvSpPr>
            <p:spPr>
              <a:xfrm>
                <a:off x="4572000" y="1563525"/>
                <a:ext cx="3693768" cy="1008225"/>
              </a:xfrm>
              <a:prstGeom prst="rect">
                <a:avLst/>
              </a:prstGeom>
              <a:blipFill>
                <a:blip r:embed="rId4"/>
                <a:stretch>
                  <a:fillRect l="-1375" t="-119753" b="-1802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B33A6F7-2A3B-6A4D-9138-838CF7C61982}"/>
                  </a:ext>
                </a:extLst>
              </p:cNvPr>
              <p:cNvSpPr txBox="1"/>
              <p:nvPr/>
            </p:nvSpPr>
            <p:spPr>
              <a:xfrm>
                <a:off x="4140215" y="2876995"/>
                <a:ext cx="4125553"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𝑅𝑀𝑆𝐸</m:t>
                      </m:r>
                      <m:r>
                        <a:rPr lang="en-US" sz="2400" b="0" i="1" smtClean="0">
                          <a:solidFill>
                            <a:schemeClr val="bg2"/>
                          </a:solidFill>
                          <a:latin typeface="Cambria Math" panose="02040503050406030204" pitchFamily="18" charset="0"/>
                        </a:rPr>
                        <m:t>=</m:t>
                      </m:r>
                      <m:rad>
                        <m:radPr>
                          <m:degHide m:val="on"/>
                          <m:ctrlPr>
                            <a:rPr lang="en-US" sz="2400" i="1" smtClean="0">
                              <a:solidFill>
                                <a:schemeClr val="bg2"/>
                              </a:solidFill>
                              <a:latin typeface="Cambria Math" panose="02040503050406030204" pitchFamily="18" charset="0"/>
                            </a:rPr>
                          </m:ctrlPr>
                        </m:radPr>
                        <m:deg/>
                        <m:e>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1</m:t>
                              </m:r>
                            </m:num>
                            <m:den>
                              <m:r>
                                <a:rPr lang="en-US" sz="2400" i="1">
                                  <a:solidFill>
                                    <a:schemeClr val="bg2"/>
                                  </a:solidFill>
                                  <a:latin typeface="Cambria Math" panose="02040503050406030204" pitchFamily="18" charset="0"/>
                                </a:rPr>
                                <m:t>𝑛</m:t>
                              </m:r>
                            </m:den>
                          </m:f>
                          <m:nary>
                            <m:naryPr>
                              <m:chr m:val="∑"/>
                              <m:ctrlPr>
                                <a:rPr lang="en-US" sz="2400" i="1">
                                  <a:solidFill>
                                    <a:schemeClr val="bg2"/>
                                  </a:solidFill>
                                  <a:latin typeface="Cambria Math" panose="02040503050406030204" pitchFamily="18" charset="0"/>
                                </a:rPr>
                              </m:ctrlPr>
                            </m:naryPr>
                            <m:sub>
                              <m:r>
                                <m:rPr>
                                  <m:brk m:alnAt="23"/>
                                </m:rPr>
                                <a:rPr lang="en-US" sz="2400" i="1">
                                  <a:solidFill>
                                    <a:schemeClr val="bg2"/>
                                  </a:solidFill>
                                  <a:latin typeface="Cambria Math" panose="02040503050406030204" pitchFamily="18" charset="0"/>
                                </a:rPr>
                                <m:t>𝑖</m:t>
                              </m:r>
                              <m:r>
                                <a:rPr lang="en-US" sz="2400" i="1">
                                  <a:solidFill>
                                    <a:schemeClr val="bg2"/>
                                  </a:solidFill>
                                  <a:latin typeface="Cambria Math" panose="02040503050406030204" pitchFamily="18" charset="0"/>
                                </a:rPr>
                                <m:t>=1</m:t>
                              </m:r>
                            </m:sub>
                            <m:sup>
                              <m:r>
                                <a:rPr lang="en-US" sz="2400" i="1">
                                  <a:solidFill>
                                    <a:schemeClr val="bg2"/>
                                  </a:solidFill>
                                  <a:latin typeface="Cambria Math" panose="02040503050406030204" pitchFamily="18" charset="0"/>
                                </a:rPr>
                                <m:t>𝑛</m:t>
                              </m:r>
                            </m:sup>
                            <m:e>
                              <m:sSup>
                                <m:sSupPr>
                                  <m:ctrlPr>
                                    <a:rPr lang="en-US" sz="2400" i="1">
                                      <a:solidFill>
                                        <a:schemeClr val="bg2"/>
                                      </a:solidFill>
                                      <a:latin typeface="Cambria Math" panose="02040503050406030204" pitchFamily="18" charset="0"/>
                                    </a:rPr>
                                  </m:ctrlPr>
                                </m:sSupPr>
                                <m:e>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m:t>
                                      </m:r>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𝑜𝑏𝑠</m:t>
                                      </m:r>
                                    </m:sub>
                                  </m:sSub>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𝑝𝑟𝑒𝑑</m:t>
                                      </m:r>
                                    </m:sub>
                                  </m:sSub>
                                  <m:r>
                                    <a:rPr lang="en-US" sz="2400" i="1">
                                      <a:solidFill>
                                        <a:schemeClr val="bg2"/>
                                      </a:solidFill>
                                      <a:latin typeface="Cambria Math" panose="02040503050406030204" pitchFamily="18" charset="0"/>
                                    </a:rPr>
                                    <m:t>)</m:t>
                                  </m:r>
                                </m:e>
                                <m:sup>
                                  <m:r>
                                    <a:rPr lang="en-US" sz="2400" i="1">
                                      <a:solidFill>
                                        <a:schemeClr val="bg2"/>
                                      </a:solidFill>
                                      <a:latin typeface="Cambria Math" panose="02040503050406030204" pitchFamily="18" charset="0"/>
                                    </a:rPr>
                                    <m:t>2</m:t>
                                  </m:r>
                                </m:sup>
                              </m:sSup>
                            </m:e>
                          </m:nary>
                        </m:e>
                      </m:rad>
                    </m:oMath>
                  </m:oMathPara>
                </a14:m>
                <a:endParaRPr lang="en-US" sz="2400" dirty="0">
                  <a:solidFill>
                    <a:schemeClr val="bg2"/>
                  </a:solidFill>
                </a:endParaRPr>
              </a:p>
            </p:txBody>
          </p:sp>
        </mc:Choice>
        <mc:Fallback xmlns="">
          <p:sp>
            <p:nvSpPr>
              <p:cNvPr id="9" name="TextBox 8">
                <a:extLst>
                  <a:ext uri="{FF2B5EF4-FFF2-40B4-BE49-F238E27FC236}">
                    <a16:creationId xmlns:a16="http://schemas.microsoft.com/office/drawing/2014/main" id="{2B33A6F7-2A3B-6A4D-9138-838CF7C61982}"/>
                  </a:ext>
                </a:extLst>
              </p:cNvPr>
              <p:cNvSpPr txBox="1">
                <a:spLocks noRot="1" noChangeAspect="1" noMove="1" noResize="1" noEditPoints="1" noAdjustHandles="1" noChangeArrowheads="1" noChangeShapeType="1" noTextEdit="1"/>
              </p:cNvSpPr>
              <p:nvPr/>
            </p:nvSpPr>
            <p:spPr>
              <a:xfrm>
                <a:off x="4140215" y="2876995"/>
                <a:ext cx="4125553" cy="1436868"/>
              </a:xfrm>
              <a:prstGeom prst="rect">
                <a:avLst/>
              </a:prstGeom>
              <a:blipFill>
                <a:blip r:embed="rId5"/>
                <a:stretch>
                  <a:fillRect l="-920" t="-68421" b="-114912"/>
                </a:stretch>
              </a:blipFill>
            </p:spPr>
            <p:txBody>
              <a:bodyPr/>
              <a:lstStyle/>
              <a:p>
                <a:r>
                  <a:rPr lang="en-US">
                    <a:noFill/>
                  </a:rPr>
                  <a:t> </a:t>
                </a:r>
              </a:p>
            </p:txBody>
          </p:sp>
        </mc:Fallback>
      </mc:AlternateContent>
    </p:spTree>
    <p:extLst>
      <p:ext uri="{BB962C8B-B14F-4D97-AF65-F5344CB8AC3E}">
        <p14:creationId xmlns:p14="http://schemas.microsoft.com/office/powerpoint/2010/main" val="286076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Linear Regression Models</a:t>
            </a:r>
            <a:endParaRPr dirty="0">
              <a:solidFill>
                <a:schemeClr val="tx2"/>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sp>
        <p:nvSpPr>
          <p:cNvPr id="4" name="Rectangle 3">
            <a:extLst>
              <a:ext uri="{FF2B5EF4-FFF2-40B4-BE49-F238E27FC236}">
                <a16:creationId xmlns:a16="http://schemas.microsoft.com/office/drawing/2014/main" id="{2DBA251E-026E-A449-9E73-7F68E5E902D1}"/>
              </a:ext>
            </a:extLst>
          </p:cNvPr>
          <p:cNvSpPr/>
          <p:nvPr/>
        </p:nvSpPr>
        <p:spPr>
          <a:xfrm>
            <a:off x="704850" y="1501950"/>
            <a:ext cx="7734300" cy="3268459"/>
          </a:xfrm>
          <a:prstGeom prst="rect">
            <a:avLst/>
          </a:prstGeom>
          <a:blipFill dpi="0" rotWithShape="1">
            <a:blip r:embed="rId3">
              <a:alphaModFix amt="46000"/>
            </a:blip>
            <a:srcRect/>
            <a:stretch>
              <a:fillRect/>
            </a:stretch>
          </a:blipFill>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en-US" sz="2000" b="1" dirty="0">
                <a:solidFill>
                  <a:schemeClr val="bg1"/>
                </a:solidFill>
              </a:rPr>
              <a:t>Coding</a:t>
            </a:r>
            <a:r>
              <a:rPr lang="en-US" sz="2000" dirty="0">
                <a:solidFill>
                  <a:schemeClr val="bg1"/>
                </a:solidFill>
              </a:rPr>
              <a:t> of your ordinal predictors is important for the interpretation of your betas/ coefficients:</a:t>
            </a:r>
          </a:p>
          <a:p>
            <a:pPr>
              <a:lnSpc>
                <a:spcPct val="150000"/>
              </a:lnSpc>
            </a:pPr>
            <a:endParaRPr lang="en-US" sz="2000" dirty="0">
              <a:solidFill>
                <a:schemeClr val="bg1"/>
              </a:solidFill>
            </a:endParaRPr>
          </a:p>
          <a:p>
            <a:pPr>
              <a:lnSpc>
                <a:spcPct val="150000"/>
              </a:lnSpc>
            </a:pPr>
            <a:r>
              <a:rPr lang="en-US" sz="2000" dirty="0">
                <a:solidFill>
                  <a:schemeClr val="bg1"/>
                </a:solidFill>
              </a:rPr>
              <a:t>Linear coding: 1 2 3 assumes that there is a linear relationship between the orders (i.e., x=1 is half of x=2, etc.)</a:t>
            </a:r>
          </a:p>
          <a:p>
            <a:pPr>
              <a:lnSpc>
                <a:spcPct val="150000"/>
              </a:lnSpc>
            </a:pPr>
            <a:endParaRPr lang="en-US" sz="2000" dirty="0">
              <a:solidFill>
                <a:schemeClr val="bg1"/>
              </a:solidFill>
            </a:endParaRPr>
          </a:p>
          <a:p>
            <a:pPr>
              <a:lnSpc>
                <a:spcPct val="150000"/>
              </a:lnSpc>
            </a:pPr>
            <a:endParaRPr lang="en-US" sz="2000" dirty="0">
              <a:solidFill>
                <a:schemeClr val="bg1"/>
              </a:solidFill>
            </a:endParaRPr>
          </a:p>
        </p:txBody>
      </p:sp>
    </p:spTree>
    <p:extLst>
      <p:ext uri="{BB962C8B-B14F-4D97-AF65-F5344CB8AC3E}">
        <p14:creationId xmlns:p14="http://schemas.microsoft.com/office/powerpoint/2010/main" val="148932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8958" y="658937"/>
            <a:ext cx="7702550" cy="565150"/>
          </a:xfrm>
        </p:spPr>
        <p:txBody>
          <a:bodyPr/>
          <a:lstStyle/>
          <a:p>
            <a:r>
              <a:rPr lang="en-US" dirty="0"/>
              <a:t>Picking the best model</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692492" y="1224087"/>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39700" indent="0"/>
            <a:r>
              <a:rPr lang="en-US" sz="2400" dirty="0"/>
              <a:t>The best fitting model is the one that predicts the data the </a:t>
            </a:r>
            <a:r>
              <a:rPr lang="en-US" sz="2400" b="1" i="1" dirty="0"/>
              <a:t>best</a:t>
            </a:r>
            <a:r>
              <a:rPr lang="en-US" sz="2400" dirty="0"/>
              <a:t> </a:t>
            </a:r>
            <a:r>
              <a:rPr lang="en-US" sz="2400" dirty="0">
                <a:sym typeface="Wingdings" panose="05000000000000000000" pitchFamily="2" charset="2"/>
              </a:rPr>
              <a:t> this ultimately entails minimizing error (regardless of which kind of error you are measuring) </a:t>
            </a:r>
          </a:p>
          <a:p>
            <a:pPr marL="139700" indent="0"/>
            <a:endParaRPr lang="en-US" sz="2400" dirty="0">
              <a:sym typeface="Wingdings" panose="05000000000000000000" pitchFamily="2" charset="2"/>
            </a:endParaRPr>
          </a:p>
          <a:p>
            <a:pPr marL="139700" indent="0"/>
            <a:r>
              <a:rPr lang="en-US" sz="2400" dirty="0">
                <a:sym typeface="Wingdings" panose="05000000000000000000" pitchFamily="2" charset="2"/>
              </a:rPr>
              <a:t>It is important to note that you want a model that minimizes error within your sample and across all other possible samples (i.e., generalizes) </a:t>
            </a:r>
          </a:p>
          <a:p>
            <a:pPr marL="139700" indent="0" algn="l"/>
            <a:r>
              <a:rPr lang="en-US" sz="2400" dirty="0">
                <a:sym typeface="Wingdings" panose="05000000000000000000" pitchFamily="2" charset="2"/>
              </a:rPr>
              <a:t>But there are other considerations beyond minimizing error</a:t>
            </a:r>
            <a:endParaRPr lang="en-US" sz="2400" dirty="0"/>
          </a:p>
        </p:txBody>
      </p:sp>
    </p:spTree>
    <p:extLst>
      <p:ext uri="{BB962C8B-B14F-4D97-AF65-F5344CB8AC3E}">
        <p14:creationId xmlns:p14="http://schemas.microsoft.com/office/powerpoint/2010/main" val="212918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2492" y="710587"/>
            <a:ext cx="7702550" cy="565150"/>
          </a:xfrm>
        </p:spPr>
        <p:txBody>
          <a:bodyPr/>
          <a:lstStyle/>
          <a:p>
            <a:r>
              <a:rPr lang="en-US" dirty="0"/>
              <a:t>Picking the best model</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692492" y="1327387"/>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1"/>
                </a:solidFill>
              </a:rPr>
              <a:t>Instead of picking the best model by minimizing error, you can alternatively pick the best model by trying to maximize the likelihood</a:t>
            </a:r>
          </a:p>
          <a:p>
            <a:pPr algn="l">
              <a:lnSpc>
                <a:spcPct val="150000"/>
              </a:lnSpc>
            </a:pPr>
            <a:r>
              <a:rPr lang="en-US" sz="2400" dirty="0">
                <a:solidFill>
                  <a:schemeClr val="tx1"/>
                </a:solidFill>
              </a:rPr>
              <a:t>Said another way, picking a model that maximally produces data like yours </a:t>
            </a:r>
          </a:p>
          <a:p>
            <a:pPr algn="l">
              <a:lnSpc>
                <a:spcPct val="150000"/>
              </a:lnSpc>
            </a:pPr>
            <a:endParaRPr lang="en-US" sz="2400" b="1" dirty="0">
              <a:solidFill>
                <a:schemeClr val="tx1"/>
              </a:solidFill>
            </a:endParaRPr>
          </a:p>
        </p:txBody>
      </p:sp>
    </p:spTree>
    <p:extLst>
      <p:ext uri="{BB962C8B-B14F-4D97-AF65-F5344CB8AC3E}">
        <p14:creationId xmlns:p14="http://schemas.microsoft.com/office/powerpoint/2010/main" val="426135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504825" y="2151062"/>
            <a:ext cx="8134350" cy="841375"/>
          </a:xfrm>
        </p:spPr>
        <p:txBody>
          <a:bodyPr/>
          <a:lstStyle/>
          <a:p>
            <a:r>
              <a:rPr lang="en-US" sz="4800" dirty="0"/>
              <a:t>Likelihood functions</a:t>
            </a:r>
          </a:p>
        </p:txBody>
      </p:sp>
    </p:spTree>
    <p:extLst>
      <p:ext uri="{BB962C8B-B14F-4D97-AF65-F5344CB8AC3E}">
        <p14:creationId xmlns:p14="http://schemas.microsoft.com/office/powerpoint/2010/main" val="2866023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2492" y="709713"/>
            <a:ext cx="7702550" cy="565150"/>
          </a:xfrm>
        </p:spPr>
        <p:txBody>
          <a:bodyPr/>
          <a:lstStyle/>
          <a:p>
            <a:r>
              <a:rPr lang="en-US" dirty="0"/>
              <a:t>Likelihood is NOT probability</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692492" y="1224087"/>
            <a:ext cx="742056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1"/>
                </a:solidFill>
              </a:rPr>
              <a:t>In stats probability represents possibilities that are </a:t>
            </a:r>
            <a:r>
              <a:rPr lang="en-US" sz="2400" b="1" dirty="0">
                <a:solidFill>
                  <a:schemeClr val="tx1"/>
                </a:solidFill>
              </a:rPr>
              <a:t>exhaustive</a:t>
            </a:r>
            <a:r>
              <a:rPr lang="en-US" sz="2400" dirty="0">
                <a:solidFill>
                  <a:schemeClr val="tx1"/>
                </a:solidFill>
              </a:rPr>
              <a:t> and </a:t>
            </a:r>
            <a:r>
              <a:rPr lang="en-US" sz="2400" b="1" dirty="0">
                <a:solidFill>
                  <a:schemeClr val="tx1"/>
                </a:solidFill>
              </a:rPr>
              <a:t>mutually</a:t>
            </a:r>
            <a:r>
              <a:rPr lang="en-US" sz="2400" dirty="0">
                <a:solidFill>
                  <a:schemeClr val="tx1"/>
                </a:solidFill>
              </a:rPr>
              <a:t> </a:t>
            </a:r>
            <a:r>
              <a:rPr lang="en-US" sz="2400" b="1" dirty="0">
                <a:solidFill>
                  <a:schemeClr val="tx1"/>
                </a:solidFill>
              </a:rPr>
              <a:t>exclusive</a:t>
            </a:r>
            <a:r>
              <a:rPr lang="en-US" sz="2400" dirty="0">
                <a:solidFill>
                  <a:schemeClr val="tx1"/>
                </a:solidFill>
              </a:rPr>
              <a:t> (e.g. a coin toss), they always add up to 1</a:t>
            </a:r>
          </a:p>
          <a:p>
            <a:pPr algn="l">
              <a:lnSpc>
                <a:spcPct val="150000"/>
              </a:lnSpc>
            </a:pPr>
            <a:r>
              <a:rPr lang="en-US" sz="2400" dirty="0">
                <a:solidFill>
                  <a:schemeClr val="tx1"/>
                </a:solidFill>
              </a:rPr>
              <a:t>Likelihoods do not need to be exhaustive or exclusive</a:t>
            </a:r>
          </a:p>
        </p:txBody>
      </p:sp>
    </p:spTree>
    <p:extLst>
      <p:ext uri="{BB962C8B-B14F-4D97-AF65-F5344CB8AC3E}">
        <p14:creationId xmlns:p14="http://schemas.microsoft.com/office/powerpoint/2010/main" val="64584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12900" y="644455"/>
            <a:ext cx="7702550" cy="565150"/>
          </a:xfrm>
        </p:spPr>
        <p:txBody>
          <a:bodyPr/>
          <a:lstStyle/>
          <a:p>
            <a:r>
              <a:rPr lang="en-US" dirty="0"/>
              <a:t>So what is 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1"/>
                </a:solidFill>
              </a:rPr>
              <a:t>Looking at a probability density function we can understand the differences between probability and likelihood</a:t>
            </a:r>
          </a:p>
          <a:p>
            <a:pPr algn="l">
              <a:lnSpc>
                <a:spcPct val="150000"/>
              </a:lnSpc>
            </a:pPr>
            <a:endParaRPr lang="en-US" sz="2400" dirty="0">
              <a:solidFill>
                <a:schemeClr val="tx1"/>
              </a:solidFill>
            </a:endParaRPr>
          </a:p>
          <a:p>
            <a:pPr algn="l">
              <a:lnSpc>
                <a:spcPct val="150000"/>
              </a:lnSpc>
            </a:pPr>
            <a:r>
              <a:rPr lang="en-US" sz="2400" dirty="0">
                <a:solidFill>
                  <a:schemeClr val="tx1"/>
                </a:solidFill>
              </a:rPr>
              <a:t>Probability is the area under the curve up to a value xi</a:t>
            </a:r>
          </a:p>
          <a:p>
            <a:pPr algn="l">
              <a:lnSpc>
                <a:spcPct val="150000"/>
              </a:lnSpc>
            </a:pPr>
            <a:r>
              <a:rPr lang="en-US" sz="2400" dirty="0">
                <a:solidFill>
                  <a:schemeClr val="tx1"/>
                </a:solidFill>
              </a:rPr>
              <a:t>Likelihood is the value of the function at xi</a:t>
            </a:r>
          </a:p>
          <a:p>
            <a:pPr algn="l">
              <a:lnSpc>
                <a:spcPct val="150000"/>
              </a:lnSpc>
            </a:pPr>
            <a:endParaRPr lang="en-US" sz="2400" dirty="0">
              <a:solidFill>
                <a:schemeClr val="tx1"/>
              </a:solidFill>
            </a:endParaRPr>
          </a:p>
          <a:p>
            <a:pPr algn="l">
              <a:lnSpc>
                <a:spcPct val="150000"/>
              </a:lnSpc>
            </a:pPr>
            <a:endParaRPr lang="en-US" sz="2400" b="1" dirty="0">
              <a:solidFill>
                <a:schemeClr val="tx1"/>
              </a:solidFill>
            </a:endParaRPr>
          </a:p>
        </p:txBody>
      </p:sp>
    </p:spTree>
    <p:extLst>
      <p:ext uri="{BB962C8B-B14F-4D97-AF65-F5344CB8AC3E}">
        <p14:creationId xmlns:p14="http://schemas.microsoft.com/office/powerpoint/2010/main" val="15964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5979" y="546011"/>
            <a:ext cx="7702550" cy="565150"/>
          </a:xfrm>
        </p:spPr>
        <p:txBody>
          <a:bodyPr/>
          <a:lstStyle/>
          <a:p>
            <a:r>
              <a:rPr lang="en-US" dirty="0"/>
              <a:t>So what is 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solidFill>
                <a:schemeClr val="accent3"/>
              </a:solidFill>
            </a:endParaRPr>
          </a:p>
          <a:p>
            <a:pPr algn="l">
              <a:lnSpc>
                <a:spcPct val="150000"/>
              </a:lnSpc>
            </a:pPr>
            <a:endParaRPr lang="en-US" sz="2400" b="1" dirty="0">
              <a:solidFill>
                <a:schemeClr val="accent3"/>
              </a:solidFill>
            </a:endParaRPr>
          </a:p>
        </p:txBody>
      </p:sp>
      <p:pic>
        <p:nvPicPr>
          <p:cNvPr id="6" name="Picture 5" descr="A picture containing text, device, scale, thermometer&#10;&#10;Description automatically generated">
            <a:extLst>
              <a:ext uri="{FF2B5EF4-FFF2-40B4-BE49-F238E27FC236}">
                <a16:creationId xmlns:a16="http://schemas.microsoft.com/office/drawing/2014/main" id="{5804B97C-C8F5-574B-93BB-D4A6DC3E7139}"/>
              </a:ext>
            </a:extLst>
          </p:cNvPr>
          <p:cNvPicPr>
            <a:picLocks noChangeAspect="1"/>
          </p:cNvPicPr>
          <p:nvPr/>
        </p:nvPicPr>
        <p:blipFill>
          <a:blip r:embed="rId2"/>
          <a:stretch>
            <a:fillRect/>
          </a:stretch>
        </p:blipFill>
        <p:spPr>
          <a:xfrm>
            <a:off x="2129110" y="1148803"/>
            <a:ext cx="5341920" cy="3566867"/>
          </a:xfrm>
          <a:prstGeom prst="rect">
            <a:avLst/>
          </a:prstGeom>
        </p:spPr>
      </p:pic>
    </p:spTree>
    <p:extLst>
      <p:ext uri="{BB962C8B-B14F-4D97-AF65-F5344CB8AC3E}">
        <p14:creationId xmlns:p14="http://schemas.microsoft.com/office/powerpoint/2010/main" val="93149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75129" y="550279"/>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1"/>
                </a:solidFill>
              </a:rPr>
              <a:t>Let us assume we are a data scientists at Vogue and want to find out which musician is the most likely to have sung the latest hit song</a:t>
            </a:r>
          </a:p>
        </p:txBody>
      </p:sp>
    </p:spTree>
    <p:extLst>
      <p:ext uri="{BB962C8B-B14F-4D97-AF65-F5344CB8AC3E}">
        <p14:creationId xmlns:p14="http://schemas.microsoft.com/office/powerpoint/2010/main" val="95837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568379"/>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text, sky, different&#10;&#10;Description automatically generated">
            <a:extLst>
              <a:ext uri="{FF2B5EF4-FFF2-40B4-BE49-F238E27FC236}">
                <a16:creationId xmlns:a16="http://schemas.microsoft.com/office/drawing/2014/main" id="{87ED1FF6-833D-4744-9430-2B77A87F001A}"/>
              </a:ext>
            </a:extLst>
          </p:cNvPr>
          <p:cNvPicPr>
            <a:picLocks noChangeAspect="1"/>
          </p:cNvPicPr>
          <p:nvPr/>
        </p:nvPicPr>
        <p:blipFill>
          <a:blip r:embed="rId2"/>
          <a:stretch>
            <a:fillRect/>
          </a:stretch>
        </p:blipFill>
        <p:spPr>
          <a:xfrm>
            <a:off x="965364" y="1169223"/>
            <a:ext cx="7275756" cy="3607308"/>
          </a:xfrm>
          <a:prstGeom prst="rect">
            <a:avLst/>
          </a:prstGeom>
        </p:spPr>
      </p:pic>
      <p:cxnSp>
        <p:nvCxnSpPr>
          <p:cNvPr id="7" name="Straight Arrow Connector 6">
            <a:extLst>
              <a:ext uri="{FF2B5EF4-FFF2-40B4-BE49-F238E27FC236}">
                <a16:creationId xmlns:a16="http://schemas.microsoft.com/office/drawing/2014/main" id="{24026EEA-7314-F349-BBF2-212DED1C6464}"/>
              </a:ext>
            </a:extLst>
          </p:cNvPr>
          <p:cNvCxnSpPr>
            <a:cxnSpLocks/>
          </p:cNvCxnSpPr>
          <p:nvPr/>
        </p:nvCxnSpPr>
        <p:spPr>
          <a:xfrm>
            <a:off x="2889039" y="2091168"/>
            <a:ext cx="846819" cy="59245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476B14-4B64-5646-8404-6FE25077C36C}"/>
              </a:ext>
            </a:extLst>
          </p:cNvPr>
          <p:cNvCxnSpPr>
            <a:cxnSpLocks/>
          </p:cNvCxnSpPr>
          <p:nvPr/>
        </p:nvCxnSpPr>
        <p:spPr>
          <a:xfrm flipH="1">
            <a:off x="5871714" y="2031751"/>
            <a:ext cx="632587" cy="53999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1A9BB1-D342-0141-823F-B660171F7B23}"/>
              </a:ext>
            </a:extLst>
          </p:cNvPr>
          <p:cNvSpPr txBox="1"/>
          <p:nvPr/>
        </p:nvSpPr>
        <p:spPr>
          <a:xfrm>
            <a:off x="6359033" y="1691512"/>
            <a:ext cx="1388639" cy="307777"/>
          </a:xfrm>
          <a:prstGeom prst="rect">
            <a:avLst/>
          </a:prstGeom>
          <a:noFill/>
        </p:spPr>
        <p:txBody>
          <a:bodyPr wrap="square" rtlCol="0">
            <a:spAutoFit/>
          </a:bodyPr>
          <a:lstStyle/>
          <a:p>
            <a:r>
              <a:rPr lang="en-US" dirty="0">
                <a:solidFill>
                  <a:srgbClr val="FF2F92"/>
                </a:solidFill>
              </a:rPr>
              <a:t>Mariah Carey</a:t>
            </a:r>
          </a:p>
        </p:txBody>
      </p:sp>
      <p:sp>
        <p:nvSpPr>
          <p:cNvPr id="10" name="TextBox 9">
            <a:extLst>
              <a:ext uri="{FF2B5EF4-FFF2-40B4-BE49-F238E27FC236}">
                <a16:creationId xmlns:a16="http://schemas.microsoft.com/office/drawing/2014/main" id="{4C582B22-12CA-D345-BFDD-51DCFA723469}"/>
              </a:ext>
            </a:extLst>
          </p:cNvPr>
          <p:cNvSpPr txBox="1"/>
          <p:nvPr/>
        </p:nvSpPr>
        <p:spPr>
          <a:xfrm>
            <a:off x="2218695" y="1774903"/>
            <a:ext cx="1388639" cy="307777"/>
          </a:xfrm>
          <a:prstGeom prst="rect">
            <a:avLst/>
          </a:prstGeom>
          <a:noFill/>
        </p:spPr>
        <p:txBody>
          <a:bodyPr wrap="square" rtlCol="0">
            <a:spAutoFit/>
          </a:bodyPr>
          <a:lstStyle/>
          <a:p>
            <a:r>
              <a:rPr lang="en-US" dirty="0">
                <a:solidFill>
                  <a:srgbClr val="0070C0"/>
                </a:solidFill>
              </a:rPr>
              <a:t>J Lo</a:t>
            </a:r>
          </a:p>
        </p:txBody>
      </p:sp>
    </p:spTree>
    <p:extLst>
      <p:ext uri="{BB962C8B-B14F-4D97-AF65-F5344CB8AC3E}">
        <p14:creationId xmlns:p14="http://schemas.microsoft.com/office/powerpoint/2010/main" val="17635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69877" y="553144"/>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text, sky, different&#10;&#10;Description automatically generated">
            <a:extLst>
              <a:ext uri="{FF2B5EF4-FFF2-40B4-BE49-F238E27FC236}">
                <a16:creationId xmlns:a16="http://schemas.microsoft.com/office/drawing/2014/main" id="{87ED1FF6-833D-4744-9430-2B77A87F001A}"/>
              </a:ext>
            </a:extLst>
          </p:cNvPr>
          <p:cNvPicPr>
            <a:picLocks noChangeAspect="1"/>
          </p:cNvPicPr>
          <p:nvPr/>
        </p:nvPicPr>
        <p:blipFill>
          <a:blip r:embed="rId2"/>
          <a:stretch>
            <a:fillRect/>
          </a:stretch>
        </p:blipFill>
        <p:spPr>
          <a:xfrm>
            <a:off x="965364" y="1169223"/>
            <a:ext cx="7275756" cy="3607308"/>
          </a:xfrm>
          <a:prstGeom prst="rect">
            <a:avLst/>
          </a:prstGeom>
        </p:spPr>
      </p:pic>
      <p:cxnSp>
        <p:nvCxnSpPr>
          <p:cNvPr id="7" name="Straight Arrow Connector 6">
            <a:extLst>
              <a:ext uri="{FF2B5EF4-FFF2-40B4-BE49-F238E27FC236}">
                <a16:creationId xmlns:a16="http://schemas.microsoft.com/office/drawing/2014/main" id="{24026EEA-7314-F349-BBF2-212DED1C6464}"/>
              </a:ext>
            </a:extLst>
          </p:cNvPr>
          <p:cNvCxnSpPr>
            <a:cxnSpLocks/>
          </p:cNvCxnSpPr>
          <p:nvPr/>
        </p:nvCxnSpPr>
        <p:spPr>
          <a:xfrm>
            <a:off x="2889039" y="2091168"/>
            <a:ext cx="846819" cy="59245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476B14-4B64-5646-8404-6FE25077C36C}"/>
              </a:ext>
            </a:extLst>
          </p:cNvPr>
          <p:cNvCxnSpPr>
            <a:cxnSpLocks/>
          </p:cNvCxnSpPr>
          <p:nvPr/>
        </p:nvCxnSpPr>
        <p:spPr>
          <a:xfrm flipH="1">
            <a:off x="5871714" y="2031751"/>
            <a:ext cx="632587" cy="53999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1A9BB1-D342-0141-823F-B660171F7B23}"/>
              </a:ext>
            </a:extLst>
          </p:cNvPr>
          <p:cNvSpPr txBox="1"/>
          <p:nvPr/>
        </p:nvSpPr>
        <p:spPr>
          <a:xfrm>
            <a:off x="6359033" y="1691512"/>
            <a:ext cx="1388639" cy="307777"/>
          </a:xfrm>
          <a:prstGeom prst="rect">
            <a:avLst/>
          </a:prstGeom>
          <a:noFill/>
        </p:spPr>
        <p:txBody>
          <a:bodyPr wrap="square" rtlCol="0">
            <a:spAutoFit/>
          </a:bodyPr>
          <a:lstStyle/>
          <a:p>
            <a:r>
              <a:rPr lang="en-US" dirty="0">
                <a:solidFill>
                  <a:srgbClr val="FF2F92"/>
                </a:solidFill>
              </a:rPr>
              <a:t>Mariah Carey</a:t>
            </a:r>
          </a:p>
        </p:txBody>
      </p:sp>
      <p:sp>
        <p:nvSpPr>
          <p:cNvPr id="10" name="TextBox 9">
            <a:extLst>
              <a:ext uri="{FF2B5EF4-FFF2-40B4-BE49-F238E27FC236}">
                <a16:creationId xmlns:a16="http://schemas.microsoft.com/office/drawing/2014/main" id="{4C582B22-12CA-D345-BFDD-51DCFA723469}"/>
              </a:ext>
            </a:extLst>
          </p:cNvPr>
          <p:cNvSpPr txBox="1"/>
          <p:nvPr/>
        </p:nvSpPr>
        <p:spPr>
          <a:xfrm>
            <a:off x="2218695" y="1774903"/>
            <a:ext cx="1388639"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9AB204AA-DA4D-4443-B049-AB9424FC9222}"/>
              </a:ext>
            </a:extLst>
          </p:cNvPr>
          <p:cNvCxnSpPr>
            <a:cxnSpLocks/>
          </p:cNvCxnSpPr>
          <p:nvPr/>
        </p:nvCxnSpPr>
        <p:spPr>
          <a:xfrm>
            <a:off x="6359141" y="3790390"/>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48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8570" y="556263"/>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text, sky, different&#10;&#10;Description automatically generated">
            <a:extLst>
              <a:ext uri="{FF2B5EF4-FFF2-40B4-BE49-F238E27FC236}">
                <a16:creationId xmlns:a16="http://schemas.microsoft.com/office/drawing/2014/main" id="{87ED1FF6-833D-4744-9430-2B77A87F001A}"/>
              </a:ext>
            </a:extLst>
          </p:cNvPr>
          <p:cNvPicPr>
            <a:picLocks noChangeAspect="1"/>
          </p:cNvPicPr>
          <p:nvPr/>
        </p:nvPicPr>
        <p:blipFill>
          <a:blip r:embed="rId2"/>
          <a:stretch>
            <a:fillRect/>
          </a:stretch>
        </p:blipFill>
        <p:spPr>
          <a:xfrm>
            <a:off x="965364" y="1169223"/>
            <a:ext cx="7275756" cy="3607308"/>
          </a:xfrm>
          <a:prstGeom prst="rect">
            <a:avLst/>
          </a:prstGeom>
        </p:spPr>
      </p:pic>
      <p:cxnSp>
        <p:nvCxnSpPr>
          <p:cNvPr id="7" name="Straight Arrow Connector 6">
            <a:extLst>
              <a:ext uri="{FF2B5EF4-FFF2-40B4-BE49-F238E27FC236}">
                <a16:creationId xmlns:a16="http://schemas.microsoft.com/office/drawing/2014/main" id="{24026EEA-7314-F349-BBF2-212DED1C6464}"/>
              </a:ext>
            </a:extLst>
          </p:cNvPr>
          <p:cNvCxnSpPr>
            <a:cxnSpLocks/>
          </p:cNvCxnSpPr>
          <p:nvPr/>
        </p:nvCxnSpPr>
        <p:spPr>
          <a:xfrm>
            <a:off x="2889039" y="2091168"/>
            <a:ext cx="846819" cy="59245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476B14-4B64-5646-8404-6FE25077C36C}"/>
              </a:ext>
            </a:extLst>
          </p:cNvPr>
          <p:cNvCxnSpPr>
            <a:cxnSpLocks/>
          </p:cNvCxnSpPr>
          <p:nvPr/>
        </p:nvCxnSpPr>
        <p:spPr>
          <a:xfrm flipH="1">
            <a:off x="5871714" y="2031751"/>
            <a:ext cx="632587" cy="53999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1A9BB1-D342-0141-823F-B660171F7B23}"/>
              </a:ext>
            </a:extLst>
          </p:cNvPr>
          <p:cNvSpPr txBox="1"/>
          <p:nvPr/>
        </p:nvSpPr>
        <p:spPr>
          <a:xfrm>
            <a:off x="6359033" y="1691512"/>
            <a:ext cx="1388639" cy="307777"/>
          </a:xfrm>
          <a:prstGeom prst="rect">
            <a:avLst/>
          </a:prstGeom>
          <a:noFill/>
        </p:spPr>
        <p:txBody>
          <a:bodyPr wrap="square" rtlCol="0">
            <a:spAutoFit/>
          </a:bodyPr>
          <a:lstStyle/>
          <a:p>
            <a:r>
              <a:rPr lang="en-US" dirty="0">
                <a:solidFill>
                  <a:srgbClr val="FF2F92"/>
                </a:solidFill>
              </a:rPr>
              <a:t>Mariah Carey</a:t>
            </a:r>
          </a:p>
        </p:txBody>
      </p:sp>
      <p:sp>
        <p:nvSpPr>
          <p:cNvPr id="10" name="TextBox 9">
            <a:extLst>
              <a:ext uri="{FF2B5EF4-FFF2-40B4-BE49-F238E27FC236}">
                <a16:creationId xmlns:a16="http://schemas.microsoft.com/office/drawing/2014/main" id="{4C582B22-12CA-D345-BFDD-51DCFA723469}"/>
              </a:ext>
            </a:extLst>
          </p:cNvPr>
          <p:cNvSpPr txBox="1"/>
          <p:nvPr/>
        </p:nvSpPr>
        <p:spPr>
          <a:xfrm>
            <a:off x="2218695" y="1774903"/>
            <a:ext cx="1388639"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9AB204AA-DA4D-4443-B049-AB9424FC9222}"/>
              </a:ext>
            </a:extLst>
          </p:cNvPr>
          <p:cNvCxnSpPr>
            <a:cxnSpLocks/>
          </p:cNvCxnSpPr>
          <p:nvPr/>
        </p:nvCxnSpPr>
        <p:spPr>
          <a:xfrm>
            <a:off x="6359141" y="3790390"/>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6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278295"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Linear Regression Models</a:t>
            </a:r>
            <a:endParaRPr dirty="0">
              <a:solidFill>
                <a:schemeClr val="tx2"/>
              </a:solidFill>
            </a:endParaRPr>
          </a:p>
        </p:txBody>
      </p:sp>
      <p:sp>
        <p:nvSpPr>
          <p:cNvPr id="4" name="Rectangle 3">
            <a:extLst>
              <a:ext uri="{FF2B5EF4-FFF2-40B4-BE49-F238E27FC236}">
                <a16:creationId xmlns:a16="http://schemas.microsoft.com/office/drawing/2014/main" id="{38396C5E-2C56-7949-B529-E6957B8050BF}"/>
              </a:ext>
            </a:extLst>
          </p:cNvPr>
          <p:cNvSpPr/>
          <p:nvPr/>
        </p:nvSpPr>
        <p:spPr>
          <a:xfrm>
            <a:off x="720753" y="1356060"/>
            <a:ext cx="5020089" cy="3268459"/>
          </a:xfrm>
          <a:prstGeom prst="rect">
            <a:avLst/>
          </a:prstGeom>
          <a:blipFill dpi="0" rotWithShape="1">
            <a:blip r:embed="rId3">
              <a:alphaModFix amt="50000"/>
            </a:blip>
            <a:srcRect/>
            <a:stretch>
              <a:fillRect/>
            </a:stretch>
          </a:blipFill>
          <a:scene3d>
            <a:camera prst="orthographicFront"/>
            <a:lightRig rig="threePt" dir="t"/>
          </a:scene3d>
          <a:sp3d>
            <a:bevelT w="152400" h="50800" prst="softRound"/>
          </a:sp3d>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en-US" sz="2000" dirty="0">
                <a:solidFill>
                  <a:schemeClr val="bg1"/>
                </a:solidFill>
              </a:rPr>
              <a:t>Coding of your categorial predictors is very important for the interpretation of your betas:</a:t>
            </a:r>
          </a:p>
          <a:p>
            <a:pPr>
              <a:lnSpc>
                <a:spcPct val="150000"/>
              </a:lnSpc>
            </a:pPr>
            <a:endParaRPr lang="en-US" sz="2000" dirty="0">
              <a:solidFill>
                <a:schemeClr val="bg1"/>
              </a:solidFill>
            </a:endParaRPr>
          </a:p>
          <a:p>
            <a:pPr>
              <a:lnSpc>
                <a:spcPct val="150000"/>
              </a:lnSpc>
            </a:pPr>
            <a:r>
              <a:rPr lang="en-US" sz="2000" b="1" dirty="0">
                <a:solidFill>
                  <a:schemeClr val="bg1"/>
                </a:solidFill>
              </a:rPr>
              <a:t>Dummy coding</a:t>
            </a:r>
          </a:p>
          <a:p>
            <a:pPr>
              <a:lnSpc>
                <a:spcPct val="150000"/>
              </a:lnSpc>
            </a:pPr>
            <a:r>
              <a:rPr lang="en-US" sz="2000" b="1" dirty="0">
                <a:solidFill>
                  <a:schemeClr val="bg1"/>
                </a:solidFill>
              </a:rPr>
              <a:t>Effect Coding </a:t>
            </a:r>
          </a:p>
          <a:p>
            <a:pPr>
              <a:lnSpc>
                <a:spcPct val="150000"/>
              </a:lnSpc>
            </a:pPr>
            <a:endParaRPr lang="en-US" sz="2000" b="1" dirty="0">
              <a:solidFill>
                <a:schemeClr val="bg1"/>
              </a:solidFill>
            </a:endParaRPr>
          </a:p>
        </p:txBody>
      </p:sp>
    </p:spTree>
    <p:extLst>
      <p:ext uri="{BB962C8B-B14F-4D97-AF65-F5344CB8AC3E}">
        <p14:creationId xmlns:p14="http://schemas.microsoft.com/office/powerpoint/2010/main" val="4002093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0635" y="547113"/>
            <a:ext cx="7702550" cy="565150"/>
          </a:xfrm>
        </p:spPr>
        <p:txBody>
          <a:bodyPr/>
          <a:lstStyle/>
          <a:p>
            <a:r>
              <a:rPr lang="en-US" dirty="0"/>
              <a:t>Example…</a:t>
            </a:r>
          </a:p>
        </p:txBody>
      </p:sp>
      <p:pic>
        <p:nvPicPr>
          <p:cNvPr id="11" name="Picture 10" descr="A picture containing text, different&#10;&#10;Description automatically generated">
            <a:extLst>
              <a:ext uri="{FF2B5EF4-FFF2-40B4-BE49-F238E27FC236}">
                <a16:creationId xmlns:a16="http://schemas.microsoft.com/office/drawing/2014/main" id="{4EE529F1-A421-784C-B8B6-E34299CFC957}"/>
              </a:ext>
            </a:extLst>
          </p:cNvPr>
          <p:cNvPicPr>
            <a:picLocks noChangeAspect="1"/>
          </p:cNvPicPr>
          <p:nvPr/>
        </p:nvPicPr>
        <p:blipFill>
          <a:blip r:embed="rId2"/>
          <a:stretch>
            <a:fillRect/>
          </a:stretch>
        </p:blipFill>
        <p:spPr>
          <a:xfrm>
            <a:off x="1186414" y="1211496"/>
            <a:ext cx="7237586" cy="3588383"/>
          </a:xfrm>
          <a:prstGeom prst="rect">
            <a:avLst/>
          </a:prstGeom>
        </p:spPr>
      </p:pic>
      <p:cxnSp>
        <p:nvCxnSpPr>
          <p:cNvPr id="12" name="Straight Arrow Connector 11">
            <a:extLst>
              <a:ext uri="{FF2B5EF4-FFF2-40B4-BE49-F238E27FC236}">
                <a16:creationId xmlns:a16="http://schemas.microsoft.com/office/drawing/2014/main" id="{A5697B89-583F-0142-A1F8-16712369B689}"/>
              </a:ext>
            </a:extLst>
          </p:cNvPr>
          <p:cNvCxnSpPr>
            <a:cxnSpLocks/>
          </p:cNvCxnSpPr>
          <p:nvPr/>
        </p:nvCxnSpPr>
        <p:spPr>
          <a:xfrm>
            <a:off x="4598865" y="3852183"/>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1609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0724" y="594464"/>
            <a:ext cx="7702550" cy="565150"/>
          </a:xfrm>
        </p:spPr>
        <p:txBody>
          <a:bodyPr/>
          <a:lstStyle/>
          <a:p>
            <a:r>
              <a:rPr lang="en-US" dirty="0"/>
              <a:t>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7908" y="1777735"/>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1"/>
                </a:solidFill>
              </a:rPr>
              <a:t>Therefore, we can see how maximizing the likelihood can generate a model that best explains the distribution of our data based on an unknown parameter (random variable)</a:t>
            </a:r>
          </a:p>
        </p:txBody>
      </p:sp>
    </p:spTree>
    <p:extLst>
      <p:ext uri="{BB962C8B-B14F-4D97-AF65-F5344CB8AC3E}">
        <p14:creationId xmlns:p14="http://schemas.microsoft.com/office/powerpoint/2010/main" val="376187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5979" y="550279"/>
            <a:ext cx="7702550" cy="565150"/>
          </a:xfrm>
        </p:spPr>
        <p:txBody>
          <a:bodyPr/>
          <a:lstStyle/>
          <a:p>
            <a:r>
              <a:rPr lang="en-US" dirty="0"/>
              <a:t>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1"/>
                </a:solidFill>
              </a:rPr>
              <a:t>The goodness-of-fit of models will be described in Log likelihoods. These values by themselves are meaningless. They can only tell you how well a model fits RELATIVE to another model fit on the SAME data.</a:t>
            </a:r>
          </a:p>
        </p:txBody>
      </p:sp>
    </p:spTree>
    <p:extLst>
      <p:ext uri="{BB962C8B-B14F-4D97-AF65-F5344CB8AC3E}">
        <p14:creationId xmlns:p14="http://schemas.microsoft.com/office/powerpoint/2010/main" val="134920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743794"/>
            <a:ext cx="7702550" cy="565150"/>
          </a:xfrm>
        </p:spPr>
        <p:txBody>
          <a:bodyPr/>
          <a:lstStyle/>
          <a:p>
            <a:r>
              <a:rPr lang="en-US" dirty="0"/>
              <a:t>Model selection</a:t>
            </a:r>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7908" y="124628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39700" indent="0" algn="l"/>
            <a:r>
              <a:rPr lang="en-US" sz="2400" dirty="0"/>
              <a:t>Each model has a different number of ‘free’ variables / values that can vary</a:t>
            </a:r>
          </a:p>
          <a:p>
            <a:pPr marL="139700" indent="0" algn="l"/>
            <a:endParaRPr lang="en-US" sz="2400" dirty="0"/>
          </a:p>
          <a:p>
            <a:pPr marL="139700" indent="0" algn="l"/>
            <a:r>
              <a:rPr lang="en-US" sz="2400" dirty="0"/>
              <a:t>The more your model is free to vary, the better it can fit data</a:t>
            </a:r>
          </a:p>
          <a:p>
            <a:pPr marL="139700" indent="0" algn="l"/>
            <a:r>
              <a:rPr lang="en-US" sz="2400" dirty="0"/>
              <a:t>Visually, this is the equivalent of adding more bends to your data</a:t>
            </a:r>
          </a:p>
          <a:p>
            <a:pPr marL="139700" indent="0" algn="l"/>
            <a:endParaRPr lang="en-US" sz="2400" dirty="0"/>
          </a:p>
          <a:p>
            <a:pPr marL="139700" indent="0" algn="l"/>
            <a:r>
              <a:rPr lang="en-US" sz="2400" dirty="0"/>
              <a:t>While we love flexibility, models that are too flexible are hard to interpret and tend not to generalize well</a:t>
            </a:r>
          </a:p>
        </p:txBody>
      </p:sp>
    </p:spTree>
    <p:extLst>
      <p:ext uri="{BB962C8B-B14F-4D97-AF65-F5344CB8AC3E}">
        <p14:creationId xmlns:p14="http://schemas.microsoft.com/office/powerpoint/2010/main" val="4024054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selection</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map&#10;&#10;Description automatically generated">
            <a:extLst>
              <a:ext uri="{FF2B5EF4-FFF2-40B4-BE49-F238E27FC236}">
                <a16:creationId xmlns:a16="http://schemas.microsoft.com/office/drawing/2014/main" id="{730F9CB9-4689-CD4A-8C80-91FAF52F0EFD}"/>
              </a:ext>
            </a:extLst>
          </p:cNvPr>
          <p:cNvPicPr>
            <a:picLocks noChangeAspect="1"/>
          </p:cNvPicPr>
          <p:nvPr/>
        </p:nvPicPr>
        <p:blipFill rotWithShape="1">
          <a:blip r:embed="rId2"/>
          <a:srcRect l="9062" t="4914" r="7628" b="3090"/>
          <a:stretch/>
        </p:blipFill>
        <p:spPr>
          <a:xfrm>
            <a:off x="786384" y="288520"/>
            <a:ext cx="7637616" cy="4566460"/>
          </a:xfrm>
          <a:prstGeom prst="rect">
            <a:avLst/>
          </a:prstGeom>
        </p:spPr>
      </p:pic>
    </p:spTree>
    <p:extLst>
      <p:ext uri="{BB962C8B-B14F-4D97-AF65-F5344CB8AC3E}">
        <p14:creationId xmlns:p14="http://schemas.microsoft.com/office/powerpoint/2010/main" val="15014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88" y="670533"/>
            <a:ext cx="4101766" cy="4043994"/>
          </a:xfrm>
          <a:prstGeom prst="rect">
            <a:avLst/>
          </a:prstGeom>
        </p:spPr>
      </p:pic>
      <p:sp>
        <p:nvSpPr>
          <p:cNvPr id="5" name="Title 4"/>
          <p:cNvSpPr>
            <a:spLocks noGrp="1"/>
          </p:cNvSpPr>
          <p:nvPr>
            <p:ph type="title" idx="4294967295"/>
          </p:nvPr>
        </p:nvSpPr>
        <p:spPr>
          <a:xfrm>
            <a:off x="5349770" y="669430"/>
            <a:ext cx="7732712" cy="573087"/>
          </a:xfrm>
        </p:spPr>
        <p:txBody>
          <a:bodyPr/>
          <a:lstStyle/>
          <a:p>
            <a:r>
              <a:rPr lang="en-US" dirty="0"/>
              <a:t>Overfitting</a:t>
            </a:r>
          </a:p>
        </p:txBody>
      </p:sp>
      <p:pic>
        <p:nvPicPr>
          <p:cNvPr id="6" name="Content Placeholder 5"/>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938093" y="881799"/>
            <a:ext cx="3486150" cy="3263900"/>
          </a:xfrm>
        </p:spPr>
      </p:pic>
      <p:grpSp>
        <p:nvGrpSpPr>
          <p:cNvPr id="9" name="Group 8"/>
          <p:cNvGrpSpPr/>
          <p:nvPr/>
        </p:nvGrpSpPr>
        <p:grpSpPr>
          <a:xfrm>
            <a:off x="1377298" y="1370831"/>
            <a:ext cx="2455704" cy="2662947"/>
            <a:chOff x="4078779" y="2514885"/>
            <a:chExt cx="3274272" cy="3550596"/>
          </a:xfrm>
        </p:grpSpPr>
        <p:sp>
          <p:nvSpPr>
            <p:cNvPr id="8" name="Oval 7"/>
            <p:cNvSpPr/>
            <p:nvPr/>
          </p:nvSpPr>
          <p:spPr>
            <a:xfrm>
              <a:off x="4791627" y="251488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21"/>
            <p:cNvSpPr/>
            <p:nvPr/>
          </p:nvSpPr>
          <p:spPr>
            <a:xfrm>
              <a:off x="4602441" y="281443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p:cNvSpPr/>
            <p:nvPr/>
          </p:nvSpPr>
          <p:spPr>
            <a:xfrm>
              <a:off x="4579368" y="311397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p:cNvSpPr/>
            <p:nvPr/>
          </p:nvSpPr>
          <p:spPr>
            <a:xfrm>
              <a:off x="4500377"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Oval 24"/>
            <p:cNvSpPr/>
            <p:nvPr/>
          </p:nvSpPr>
          <p:spPr>
            <a:xfrm>
              <a:off x="4450371" y="365101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p:cNvSpPr/>
            <p:nvPr/>
          </p:nvSpPr>
          <p:spPr>
            <a:xfrm>
              <a:off x="4542582" y="393876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p:cNvSpPr/>
            <p:nvPr/>
          </p:nvSpPr>
          <p:spPr>
            <a:xfrm>
              <a:off x="4642594" y="411530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Oval 31"/>
            <p:cNvSpPr/>
            <p:nvPr/>
          </p:nvSpPr>
          <p:spPr>
            <a:xfrm>
              <a:off x="4335251" y="4924601"/>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Oval 32"/>
            <p:cNvSpPr/>
            <p:nvPr/>
          </p:nvSpPr>
          <p:spPr>
            <a:xfrm>
              <a:off x="4477798" y="502461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Oval 33"/>
            <p:cNvSpPr/>
            <p:nvPr/>
          </p:nvSpPr>
          <p:spPr>
            <a:xfrm>
              <a:off x="4213972" y="50196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Oval 34"/>
            <p:cNvSpPr/>
            <p:nvPr/>
          </p:nvSpPr>
          <p:spPr>
            <a:xfrm>
              <a:off x="4078779" y="511964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p:cNvSpPr/>
            <p:nvPr/>
          </p:nvSpPr>
          <p:spPr>
            <a:xfrm>
              <a:off x="4313984" y="524736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p:cNvSpPr/>
            <p:nvPr/>
          </p:nvSpPr>
          <p:spPr>
            <a:xfrm>
              <a:off x="4450371" y="519013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p:cNvSpPr/>
            <p:nvPr/>
          </p:nvSpPr>
          <p:spPr>
            <a:xfrm>
              <a:off x="468176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p:cNvSpPr/>
            <p:nvPr/>
          </p:nvSpPr>
          <p:spPr>
            <a:xfrm>
              <a:off x="4791627" y="5920717"/>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p:cNvSpPr/>
            <p:nvPr/>
          </p:nvSpPr>
          <p:spPr>
            <a:xfrm>
              <a:off x="5002164" y="59443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p:cNvSpPr/>
            <p:nvPr/>
          </p:nvSpPr>
          <p:spPr>
            <a:xfrm>
              <a:off x="555921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p:cNvSpPr/>
            <p:nvPr/>
          </p:nvSpPr>
          <p:spPr>
            <a:xfrm>
              <a:off x="6383496" y="596546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p:cNvSpPr/>
            <p:nvPr/>
          </p:nvSpPr>
          <p:spPr>
            <a:xfrm>
              <a:off x="6640999" y="594647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Oval 43"/>
            <p:cNvSpPr/>
            <p:nvPr/>
          </p:nvSpPr>
          <p:spPr>
            <a:xfrm>
              <a:off x="6863828" y="58207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p:cNvSpPr/>
            <p:nvPr/>
          </p:nvSpPr>
          <p:spPr>
            <a:xfrm>
              <a:off x="6963840" y="563576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p:cNvSpPr/>
            <p:nvPr/>
          </p:nvSpPr>
          <p:spPr>
            <a:xfrm>
              <a:off x="7063852" y="527995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p:cNvSpPr/>
            <p:nvPr/>
          </p:nvSpPr>
          <p:spPr>
            <a:xfrm>
              <a:off x="6913834" y="520709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p:cNvSpPr/>
            <p:nvPr/>
          </p:nvSpPr>
          <p:spPr>
            <a:xfrm>
              <a:off x="7253039" y="50901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p:cNvSpPr/>
            <p:nvPr/>
          </p:nvSpPr>
          <p:spPr>
            <a:xfrm>
              <a:off x="7110492" y="501963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Oval 49"/>
            <p:cNvSpPr/>
            <p:nvPr/>
          </p:nvSpPr>
          <p:spPr>
            <a:xfrm>
              <a:off x="6948013" y="494275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Oval 50"/>
            <p:cNvSpPr/>
            <p:nvPr/>
          </p:nvSpPr>
          <p:spPr>
            <a:xfrm>
              <a:off x="6835540" y="503961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Oval 51"/>
            <p:cNvSpPr/>
            <p:nvPr/>
          </p:nvSpPr>
          <p:spPr>
            <a:xfrm>
              <a:off x="6674226" y="41153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Oval 52"/>
            <p:cNvSpPr/>
            <p:nvPr/>
          </p:nvSpPr>
          <p:spPr>
            <a:xfrm>
              <a:off x="6763816" y="380850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Oval 53"/>
            <p:cNvSpPr/>
            <p:nvPr/>
          </p:nvSpPr>
          <p:spPr>
            <a:xfrm>
              <a:off x="6785534"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Oval 54"/>
            <p:cNvSpPr/>
            <p:nvPr/>
          </p:nvSpPr>
          <p:spPr>
            <a:xfrm>
              <a:off x="6713810" y="31216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p:cNvSpPr/>
            <p:nvPr/>
          </p:nvSpPr>
          <p:spPr>
            <a:xfrm>
              <a:off x="6713810" y="277535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p:cNvSpPr/>
            <p:nvPr/>
          </p:nvSpPr>
          <p:spPr>
            <a:xfrm>
              <a:off x="6530041" y="251639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20" name="Straight Connector 19"/>
          <p:cNvCxnSpPr/>
          <p:nvPr/>
        </p:nvCxnSpPr>
        <p:spPr>
          <a:xfrm>
            <a:off x="1196669" y="2711307"/>
            <a:ext cx="3143250" cy="3399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Freeform 60"/>
          <p:cNvSpPr/>
          <p:nvPr/>
        </p:nvSpPr>
        <p:spPr>
          <a:xfrm>
            <a:off x="1196669" y="1574154"/>
            <a:ext cx="2997200" cy="2164468"/>
          </a:xfrm>
          <a:custGeom>
            <a:avLst/>
            <a:gdLst>
              <a:gd name="connsiteX0" fmla="*/ 0 w 3996266"/>
              <a:gd name="connsiteY0" fmla="*/ 0 h 1778013"/>
              <a:gd name="connsiteX1" fmla="*/ 1921933 w 3996266"/>
              <a:gd name="connsiteY1" fmla="*/ 1778000 h 1778013"/>
              <a:gd name="connsiteX2" fmla="*/ 3996266 w 3996266"/>
              <a:gd name="connsiteY2" fmla="*/ 33866 h 1778013"/>
            </a:gdLst>
            <a:ahLst/>
            <a:cxnLst>
              <a:cxn ang="0">
                <a:pos x="connsiteX0" y="connsiteY0"/>
              </a:cxn>
              <a:cxn ang="0">
                <a:pos x="connsiteX1" y="connsiteY1"/>
              </a:cxn>
              <a:cxn ang="0">
                <a:pos x="connsiteX2" y="connsiteY2"/>
              </a:cxn>
            </a:cxnLst>
            <a:rect l="l" t="t" r="r" b="b"/>
            <a:pathLst>
              <a:path w="3996266" h="1778013">
                <a:moveTo>
                  <a:pt x="0" y="0"/>
                </a:moveTo>
                <a:cubicBezTo>
                  <a:pt x="627944" y="886178"/>
                  <a:pt x="1255889" y="1772356"/>
                  <a:pt x="1921933" y="1778000"/>
                </a:cubicBezTo>
                <a:cubicBezTo>
                  <a:pt x="2587977" y="1783644"/>
                  <a:pt x="3996266" y="33866"/>
                  <a:pt x="3996266" y="3386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Freeform 62"/>
          <p:cNvSpPr/>
          <p:nvPr/>
        </p:nvSpPr>
        <p:spPr>
          <a:xfrm>
            <a:off x="1403849" y="1393477"/>
            <a:ext cx="2400315" cy="2616016"/>
          </a:xfrm>
          <a:custGeom>
            <a:avLst/>
            <a:gdLst>
              <a:gd name="connsiteX0" fmla="*/ 2471193 w 3200420"/>
              <a:gd name="connsiteY0" fmla="*/ 0 h 3488021"/>
              <a:gd name="connsiteX1" fmla="*/ 2657460 w 3200420"/>
              <a:gd name="connsiteY1" fmla="*/ 287867 h 3488021"/>
              <a:gd name="connsiteX2" fmla="*/ 2657460 w 3200420"/>
              <a:gd name="connsiteY2" fmla="*/ 635000 h 3488021"/>
              <a:gd name="connsiteX3" fmla="*/ 2742127 w 3200420"/>
              <a:gd name="connsiteY3" fmla="*/ 965200 h 3488021"/>
              <a:gd name="connsiteX4" fmla="*/ 2699793 w 3200420"/>
              <a:gd name="connsiteY4" fmla="*/ 1320800 h 3488021"/>
              <a:gd name="connsiteX5" fmla="*/ 2589727 w 3200420"/>
              <a:gd name="connsiteY5" fmla="*/ 1608667 h 3488021"/>
              <a:gd name="connsiteX6" fmla="*/ 2759060 w 3200420"/>
              <a:gd name="connsiteY6" fmla="*/ 2548467 h 3488021"/>
              <a:gd name="connsiteX7" fmla="*/ 2869127 w 3200420"/>
              <a:gd name="connsiteY7" fmla="*/ 2463800 h 3488021"/>
              <a:gd name="connsiteX8" fmla="*/ 2860660 w 3200420"/>
              <a:gd name="connsiteY8" fmla="*/ 2726267 h 3488021"/>
              <a:gd name="connsiteX9" fmla="*/ 3038460 w 3200420"/>
              <a:gd name="connsiteY9" fmla="*/ 2514600 h 3488021"/>
              <a:gd name="connsiteX10" fmla="*/ 3004593 w 3200420"/>
              <a:gd name="connsiteY10" fmla="*/ 2794000 h 3488021"/>
              <a:gd name="connsiteX11" fmla="*/ 3199327 w 3200420"/>
              <a:gd name="connsiteY11" fmla="*/ 2582334 h 3488021"/>
              <a:gd name="connsiteX12" fmla="*/ 2902993 w 3200420"/>
              <a:gd name="connsiteY12" fmla="*/ 3158067 h 3488021"/>
              <a:gd name="connsiteX13" fmla="*/ 2809860 w 3200420"/>
              <a:gd name="connsiteY13" fmla="*/ 3361267 h 3488021"/>
              <a:gd name="connsiteX14" fmla="*/ 2581260 w 3200420"/>
              <a:gd name="connsiteY14" fmla="*/ 3471334 h 3488021"/>
              <a:gd name="connsiteX15" fmla="*/ 2318793 w 3200420"/>
              <a:gd name="connsiteY15" fmla="*/ 3479800 h 3488021"/>
              <a:gd name="connsiteX16" fmla="*/ 1522927 w 3200420"/>
              <a:gd name="connsiteY16" fmla="*/ 3395134 h 3488021"/>
              <a:gd name="connsiteX17" fmla="*/ 981060 w 3200420"/>
              <a:gd name="connsiteY17" fmla="*/ 3445934 h 3488021"/>
              <a:gd name="connsiteX18" fmla="*/ 743993 w 3200420"/>
              <a:gd name="connsiteY18" fmla="*/ 3445934 h 3488021"/>
              <a:gd name="connsiteX19" fmla="*/ 574660 w 3200420"/>
              <a:gd name="connsiteY19" fmla="*/ 3403600 h 3488021"/>
              <a:gd name="connsiteX20" fmla="*/ 7393 w 3200420"/>
              <a:gd name="connsiteY20" fmla="*/ 2641600 h 3488021"/>
              <a:gd name="connsiteX21" fmla="*/ 244460 w 3200420"/>
              <a:gd name="connsiteY21" fmla="*/ 2794000 h 3488021"/>
              <a:gd name="connsiteX22" fmla="*/ 142860 w 3200420"/>
              <a:gd name="connsiteY22" fmla="*/ 2506134 h 3488021"/>
              <a:gd name="connsiteX23" fmla="*/ 371460 w 3200420"/>
              <a:gd name="connsiteY23" fmla="*/ 2700867 h 3488021"/>
              <a:gd name="connsiteX24" fmla="*/ 244460 w 3200420"/>
              <a:gd name="connsiteY24" fmla="*/ 2396067 h 3488021"/>
              <a:gd name="connsiteX25" fmla="*/ 456127 w 3200420"/>
              <a:gd name="connsiteY25" fmla="*/ 2556934 h 3488021"/>
              <a:gd name="connsiteX26" fmla="*/ 583127 w 3200420"/>
              <a:gd name="connsiteY26" fmla="*/ 1625600 h 3488021"/>
              <a:gd name="connsiteX27" fmla="*/ 473060 w 3200420"/>
              <a:gd name="connsiteY27" fmla="*/ 1464734 h 3488021"/>
              <a:gd name="connsiteX28" fmla="*/ 388393 w 3200420"/>
              <a:gd name="connsiteY28" fmla="*/ 1185334 h 3488021"/>
              <a:gd name="connsiteX29" fmla="*/ 439193 w 3200420"/>
              <a:gd name="connsiteY29" fmla="*/ 965200 h 3488021"/>
              <a:gd name="connsiteX30" fmla="*/ 506927 w 3200420"/>
              <a:gd name="connsiteY30" fmla="*/ 660400 h 3488021"/>
              <a:gd name="connsiteX31" fmla="*/ 549260 w 3200420"/>
              <a:gd name="connsiteY31" fmla="*/ 355600 h 3488021"/>
              <a:gd name="connsiteX32" fmla="*/ 735527 w 3200420"/>
              <a:gd name="connsiteY32" fmla="*/ 33867 h 3488021"/>
              <a:gd name="connsiteX33" fmla="*/ 735527 w 3200420"/>
              <a:gd name="connsiteY33" fmla="*/ 33867 h 34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0420" h="3488021">
                <a:moveTo>
                  <a:pt x="2471193" y="0"/>
                </a:moveTo>
                <a:cubicBezTo>
                  <a:pt x="2548804" y="91017"/>
                  <a:pt x="2626416" y="182034"/>
                  <a:pt x="2657460" y="287867"/>
                </a:cubicBezTo>
                <a:cubicBezTo>
                  <a:pt x="2688504" y="393700"/>
                  <a:pt x="2643349" y="522111"/>
                  <a:pt x="2657460" y="635000"/>
                </a:cubicBezTo>
                <a:cubicBezTo>
                  <a:pt x="2671571" y="747889"/>
                  <a:pt x="2735072" y="850900"/>
                  <a:pt x="2742127" y="965200"/>
                </a:cubicBezTo>
                <a:cubicBezTo>
                  <a:pt x="2749183" y="1079500"/>
                  <a:pt x="2725193" y="1213556"/>
                  <a:pt x="2699793" y="1320800"/>
                </a:cubicBezTo>
                <a:cubicBezTo>
                  <a:pt x="2674393" y="1428044"/>
                  <a:pt x="2579849" y="1404056"/>
                  <a:pt x="2589727" y="1608667"/>
                </a:cubicBezTo>
                <a:cubicBezTo>
                  <a:pt x="2599605" y="1813278"/>
                  <a:pt x="2712493" y="2405945"/>
                  <a:pt x="2759060" y="2548467"/>
                </a:cubicBezTo>
                <a:cubicBezTo>
                  <a:pt x="2805627" y="2690989"/>
                  <a:pt x="2852194" y="2434167"/>
                  <a:pt x="2869127" y="2463800"/>
                </a:cubicBezTo>
                <a:cubicBezTo>
                  <a:pt x="2886060" y="2493433"/>
                  <a:pt x="2832438" y="2717800"/>
                  <a:pt x="2860660" y="2726267"/>
                </a:cubicBezTo>
                <a:cubicBezTo>
                  <a:pt x="2888882" y="2734734"/>
                  <a:pt x="3014471" y="2503311"/>
                  <a:pt x="3038460" y="2514600"/>
                </a:cubicBezTo>
                <a:cubicBezTo>
                  <a:pt x="3062449" y="2525889"/>
                  <a:pt x="2977782" y="2782711"/>
                  <a:pt x="3004593" y="2794000"/>
                </a:cubicBezTo>
                <a:cubicBezTo>
                  <a:pt x="3031404" y="2805289"/>
                  <a:pt x="3216260" y="2521656"/>
                  <a:pt x="3199327" y="2582334"/>
                </a:cubicBezTo>
                <a:cubicBezTo>
                  <a:pt x="3182394" y="2643012"/>
                  <a:pt x="2967904" y="3028245"/>
                  <a:pt x="2902993" y="3158067"/>
                </a:cubicBezTo>
                <a:cubicBezTo>
                  <a:pt x="2838082" y="3287889"/>
                  <a:pt x="2863482" y="3309056"/>
                  <a:pt x="2809860" y="3361267"/>
                </a:cubicBezTo>
                <a:cubicBezTo>
                  <a:pt x="2756238" y="3413478"/>
                  <a:pt x="2663105" y="3451578"/>
                  <a:pt x="2581260" y="3471334"/>
                </a:cubicBezTo>
                <a:cubicBezTo>
                  <a:pt x="2499415" y="3491090"/>
                  <a:pt x="2495182" y="3492500"/>
                  <a:pt x="2318793" y="3479800"/>
                </a:cubicBezTo>
                <a:cubicBezTo>
                  <a:pt x="2142404" y="3467100"/>
                  <a:pt x="1745882" y="3400778"/>
                  <a:pt x="1522927" y="3395134"/>
                </a:cubicBezTo>
                <a:cubicBezTo>
                  <a:pt x="1299972" y="3389490"/>
                  <a:pt x="1110882" y="3437467"/>
                  <a:pt x="981060" y="3445934"/>
                </a:cubicBezTo>
                <a:cubicBezTo>
                  <a:pt x="851238" y="3454401"/>
                  <a:pt x="811726" y="3452990"/>
                  <a:pt x="743993" y="3445934"/>
                </a:cubicBezTo>
                <a:cubicBezTo>
                  <a:pt x="676260" y="3438878"/>
                  <a:pt x="697427" y="3537656"/>
                  <a:pt x="574660" y="3403600"/>
                </a:cubicBezTo>
                <a:cubicBezTo>
                  <a:pt x="451893" y="3269544"/>
                  <a:pt x="62426" y="2743200"/>
                  <a:pt x="7393" y="2641600"/>
                </a:cubicBezTo>
                <a:cubicBezTo>
                  <a:pt x="-47640" y="2540000"/>
                  <a:pt x="221882" y="2816578"/>
                  <a:pt x="244460" y="2794000"/>
                </a:cubicBezTo>
                <a:cubicBezTo>
                  <a:pt x="267038" y="2771422"/>
                  <a:pt x="121693" y="2521656"/>
                  <a:pt x="142860" y="2506134"/>
                </a:cubicBezTo>
                <a:cubicBezTo>
                  <a:pt x="164027" y="2490612"/>
                  <a:pt x="354527" y="2719211"/>
                  <a:pt x="371460" y="2700867"/>
                </a:cubicBezTo>
                <a:cubicBezTo>
                  <a:pt x="388393" y="2682523"/>
                  <a:pt x="230349" y="2420056"/>
                  <a:pt x="244460" y="2396067"/>
                </a:cubicBezTo>
                <a:cubicBezTo>
                  <a:pt x="258571" y="2372078"/>
                  <a:pt x="399683" y="2685345"/>
                  <a:pt x="456127" y="2556934"/>
                </a:cubicBezTo>
                <a:cubicBezTo>
                  <a:pt x="512571" y="2428523"/>
                  <a:pt x="580305" y="1807633"/>
                  <a:pt x="583127" y="1625600"/>
                </a:cubicBezTo>
                <a:cubicBezTo>
                  <a:pt x="585949" y="1443567"/>
                  <a:pt x="505516" y="1538112"/>
                  <a:pt x="473060" y="1464734"/>
                </a:cubicBezTo>
                <a:cubicBezTo>
                  <a:pt x="440604" y="1391356"/>
                  <a:pt x="394037" y="1268590"/>
                  <a:pt x="388393" y="1185334"/>
                </a:cubicBezTo>
                <a:cubicBezTo>
                  <a:pt x="382749" y="1102078"/>
                  <a:pt x="419437" y="1052689"/>
                  <a:pt x="439193" y="965200"/>
                </a:cubicBezTo>
                <a:cubicBezTo>
                  <a:pt x="458949" y="877711"/>
                  <a:pt x="488583" y="762000"/>
                  <a:pt x="506927" y="660400"/>
                </a:cubicBezTo>
                <a:cubicBezTo>
                  <a:pt x="525271" y="558800"/>
                  <a:pt x="511160" y="460022"/>
                  <a:pt x="549260" y="355600"/>
                </a:cubicBezTo>
                <a:cubicBezTo>
                  <a:pt x="587360" y="251178"/>
                  <a:pt x="735527" y="33867"/>
                  <a:pt x="735527" y="33867"/>
                </a:cubicBezTo>
                <a:lnTo>
                  <a:pt x="735527" y="33867"/>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79" name="Group 78"/>
          <p:cNvGrpSpPr/>
          <p:nvPr/>
        </p:nvGrpSpPr>
        <p:grpSpPr>
          <a:xfrm>
            <a:off x="1351200" y="1674113"/>
            <a:ext cx="2735153" cy="2097227"/>
            <a:chOff x="4206541" y="2804115"/>
            <a:chExt cx="3646871" cy="2796302"/>
          </a:xfrm>
        </p:grpSpPr>
        <p:sp>
          <p:nvSpPr>
            <p:cNvPr id="64" name="Oval 63"/>
            <p:cNvSpPr/>
            <p:nvPr/>
          </p:nvSpPr>
          <p:spPr>
            <a:xfrm>
              <a:off x="4206541" y="290412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8" name="Group 77"/>
            <p:cNvGrpSpPr/>
            <p:nvPr/>
          </p:nvGrpSpPr>
          <p:grpSpPr>
            <a:xfrm>
              <a:off x="4340923" y="2804115"/>
              <a:ext cx="3512489" cy="2796302"/>
              <a:chOff x="4340923" y="2804115"/>
              <a:chExt cx="3512489" cy="2796302"/>
            </a:xfrm>
          </p:grpSpPr>
          <p:sp>
            <p:nvSpPr>
              <p:cNvPr id="65" name="Oval 64"/>
              <p:cNvSpPr/>
              <p:nvPr/>
            </p:nvSpPr>
            <p:spPr>
              <a:xfrm>
                <a:off x="4340923" y="3807890"/>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p:cNvSpPr/>
              <p:nvPr/>
            </p:nvSpPr>
            <p:spPr>
              <a:xfrm>
                <a:off x="5363103" y="498401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p:cNvSpPr/>
              <p:nvPr/>
            </p:nvSpPr>
            <p:spPr>
              <a:xfrm>
                <a:off x="6306914" y="54386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p:cNvSpPr/>
              <p:nvPr/>
            </p:nvSpPr>
            <p:spPr>
              <a:xfrm>
                <a:off x="5463115" y="5500404"/>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p:cNvSpPr/>
              <p:nvPr/>
            </p:nvSpPr>
            <p:spPr>
              <a:xfrm>
                <a:off x="6607805" y="480256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p:cNvSpPr/>
              <p:nvPr/>
            </p:nvSpPr>
            <p:spPr>
              <a:xfrm>
                <a:off x="7165953" y="42953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p:cNvSpPr/>
              <p:nvPr/>
            </p:nvSpPr>
            <p:spPr>
              <a:xfrm>
                <a:off x="7315587" y="3646959"/>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p:cNvSpPr/>
              <p:nvPr/>
            </p:nvSpPr>
            <p:spPr>
              <a:xfrm>
                <a:off x="7706246" y="3388696"/>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p:cNvSpPr/>
              <p:nvPr/>
            </p:nvSpPr>
            <p:spPr>
              <a:xfrm>
                <a:off x="4715412" y="450838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p:cNvSpPr/>
              <p:nvPr/>
            </p:nvSpPr>
            <p:spPr>
              <a:xfrm>
                <a:off x="7753400" y="280411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p:cNvSpPr/>
              <p:nvPr/>
            </p:nvSpPr>
            <p:spPr>
              <a:xfrm>
                <a:off x="6976382" y="538285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p:cNvSpPr/>
              <p:nvPr/>
            </p:nvSpPr>
            <p:spPr>
              <a:xfrm>
                <a:off x="4740370" y="533285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p:cNvSpPr/>
              <p:nvPr/>
            </p:nvSpPr>
            <p:spPr>
              <a:xfrm>
                <a:off x="4397799" y="449595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mc:AlternateContent xmlns:mc="http://schemas.openxmlformats.org/markup-compatibility/2006" xmlns:a14="http://schemas.microsoft.com/office/drawing/2010/main">
        <mc:Choice Requires="a14">
          <p:sp>
            <p:nvSpPr>
              <p:cNvPr id="80" name="TextBox 79"/>
              <p:cNvSpPr txBox="1"/>
              <p:nvPr/>
            </p:nvSpPr>
            <p:spPr>
              <a:xfrm>
                <a:off x="5654899" y="2228637"/>
                <a:ext cx="24398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0" name="TextBox 79"/>
              <p:cNvSpPr txBox="1">
                <a:spLocks noRot="1" noChangeAspect="1" noMove="1" noResize="1" noEditPoints="1" noAdjustHandles="1" noChangeArrowheads="1" noChangeShapeType="1" noTextEdit="1"/>
              </p:cNvSpPr>
              <p:nvPr/>
            </p:nvSpPr>
            <p:spPr>
              <a:xfrm>
                <a:off x="5654899" y="2228637"/>
                <a:ext cx="2439866" cy="461665"/>
              </a:xfrm>
              <a:prstGeom prst="rect">
                <a:avLst/>
              </a:prstGeom>
              <a:blipFill>
                <a:blip r:embed="rId5"/>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5349770" y="2571360"/>
                <a:ext cx="27449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𝑋</m:t>
                          </m:r>
                        </m:e>
                        <m:sup>
                          <m:r>
                            <a:rPr lang="en-US" sz="2400" i="1">
                              <a:latin typeface="Cambria Math" charset="0"/>
                              <a:ea typeface="Cambria Math" charset="0"/>
                              <a:cs typeface="Cambria Math" charset="0"/>
                            </a:rPr>
                            <m:t>2</m:t>
                          </m:r>
                        </m:sup>
                      </m:sSup>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𝛾</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5349770" y="2571360"/>
                <a:ext cx="2744995" cy="461665"/>
              </a:xfrm>
              <a:prstGeom prst="rect">
                <a:avLst/>
              </a:prstGeom>
              <a:blipFill>
                <a:blip r:embed="rId6"/>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5311651" y="2955290"/>
                <a:ext cx="2866346" cy="5759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charset="0"/>
                        </a:rPr>
                        <m:t>𝑌</m:t>
                      </m:r>
                      <m:r>
                        <a:rPr lang="en-US" sz="1200" i="1">
                          <a:latin typeface="Cambria Math" charset="0"/>
                        </a:rPr>
                        <m:t>=</m:t>
                      </m:r>
                      <m:r>
                        <a:rPr lang="en-US" sz="1200" i="1">
                          <a:latin typeface="Cambria Math" charset="0"/>
                          <a:ea typeface="Cambria Math" charset="0"/>
                          <a:cs typeface="Cambria Math" charset="0"/>
                        </a:rPr>
                        <m:t>𝛽</m:t>
                      </m:r>
                      <m:sSup>
                        <m:sSupPr>
                          <m:ctrlPr>
                            <a:rPr lang="en-US"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𝑋</m:t>
                          </m:r>
                        </m:e>
                        <m:sup>
                          <m:r>
                            <a:rPr lang="en-US" sz="1200" i="1">
                              <a:latin typeface="Cambria Math" charset="0"/>
                              <a:ea typeface="Cambria Math" charset="0"/>
                              <a:cs typeface="Cambria Math" charset="0"/>
                            </a:rPr>
                            <m:t>2</m:t>
                          </m:r>
                        </m:sup>
                      </m:s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𝛾</m:t>
                      </m:r>
                      <m:r>
                        <a:rPr lang="en-US" sz="1200" i="1">
                          <a:latin typeface="Cambria Math" charset="0"/>
                          <a:ea typeface="Cambria Math" charset="0"/>
                          <a:cs typeface="Cambria Math" charset="0"/>
                        </a:rPr>
                        <m:t>𝑋</m:t>
                      </m:r>
                      <m:r>
                        <a:rPr lang="en-US" sz="1200" i="1">
                          <a:latin typeface="Cambria Math" charset="0"/>
                          <a:ea typeface="Cambria Math" charset="0"/>
                          <a:cs typeface="Cambria Math" charset="0"/>
                        </a:rPr>
                        <m:t>+</m:t>
                      </m:r>
                      <m:f>
                        <m:fPr>
                          <m:ctrlPr>
                            <a:rPr lang="bg-BG" sz="1200" i="1">
                              <a:latin typeface="Cambria Math" panose="02040503050406030204" pitchFamily="18" charset="0"/>
                              <a:ea typeface="Cambria Math" charset="0"/>
                              <a:cs typeface="Cambria Math" charset="0"/>
                            </a:rPr>
                          </m:ctrlPr>
                        </m:fPr>
                        <m:num>
                          <m:r>
                            <a:rPr lang="en-US" sz="1200" i="1">
                              <a:latin typeface="Cambria Math" charset="0"/>
                              <a:ea typeface="Cambria Math" charset="0"/>
                              <a:cs typeface="Cambria Math" charset="0"/>
                            </a:rPr>
                            <m:t>𝜉</m:t>
                          </m:r>
                          <m:func>
                            <m:funcPr>
                              <m:ctrlPr>
                                <a:rPr lang="en-US" sz="1200" i="1">
                                  <a:latin typeface="Cambria Math" panose="02040503050406030204" pitchFamily="18" charset="0"/>
                                  <a:ea typeface="Cambria Math" charset="0"/>
                                  <a:cs typeface="Cambria Math" charset="0"/>
                                </a:rPr>
                              </m:ctrlPr>
                            </m:funcPr>
                            <m:fName>
                              <m:r>
                                <m:rPr>
                                  <m:sty m:val="p"/>
                                </m:rPr>
                                <a:rPr lang="en-US" sz="1200">
                                  <a:latin typeface="Cambria Math" charset="0"/>
                                  <a:ea typeface="Cambria Math" charset="0"/>
                                  <a:cs typeface="Cambria Math" charset="0"/>
                                </a:rPr>
                                <m:t>sin</m:t>
                              </m:r>
                            </m:fName>
                            <m:e>
                              <m:d>
                                <m:dPr>
                                  <m:ctrlPr>
                                    <a:rPr lang="en-US" sz="1200" i="1">
                                      <a:latin typeface="Cambria Math" panose="02040503050406030204" pitchFamily="18" charset="0"/>
                                      <a:ea typeface="Cambria Math" charset="0"/>
                                      <a:cs typeface="Cambria Math" charset="0"/>
                                    </a:rPr>
                                  </m:ctrlPr>
                                </m:dPr>
                                <m:e>
                                  <m:r>
                                    <a:rPr lang="en-US" sz="1200" i="1">
                                      <a:latin typeface="Cambria Math" charset="0"/>
                                      <a:ea typeface="Cambria Math" charset="0"/>
                                      <a:cs typeface="Cambria Math" charset="0"/>
                                    </a:rPr>
                                    <m:t>𝜏</m:t>
                                  </m:r>
                                  <m:d>
                                    <m:dPr>
                                      <m:ctrlPr>
                                        <a:rPr lang="en-US" sz="1200" i="1">
                                          <a:latin typeface="Cambria Math" panose="02040503050406030204" pitchFamily="18" charset="0"/>
                                          <a:ea typeface="Cambria Math" charset="0"/>
                                          <a:cs typeface="Cambria Math" charset="0"/>
                                        </a:rPr>
                                      </m:ctrlPr>
                                    </m:dPr>
                                    <m:e>
                                      <m:rad>
                                        <m:radPr>
                                          <m:degHide m:val="on"/>
                                          <m:ctrlPr>
                                            <a:rPr lang="en-US" sz="1200" i="1">
                                              <a:latin typeface="Cambria Math" panose="02040503050406030204" pitchFamily="18" charset="0"/>
                                              <a:ea typeface="Cambria Math" charset="0"/>
                                              <a:cs typeface="Cambria Math" charset="0"/>
                                            </a:rPr>
                                          </m:ctrlPr>
                                        </m:radPr>
                                        <m:deg/>
                                        <m:e>
                                          <m:r>
                                            <a:rPr lang="en-US" sz="1200" i="1">
                                              <a:latin typeface="Cambria Math" charset="0"/>
                                              <a:ea typeface="Cambria Math" charset="0"/>
                                              <a:cs typeface="Cambria Math" charset="0"/>
                                            </a:rPr>
                                            <m:t>𝑋</m:t>
                                          </m:r>
                                        </m:e>
                                      </m:rad>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𝜑</m:t>
                                      </m:r>
                                    </m:e>
                                  </m:d>
                                </m:e>
                              </m:d>
                            </m:e>
                          </m:func>
                        </m:num>
                        <m:den>
                          <m:rad>
                            <m:radPr>
                              <m:ctrlPr>
                                <a:rPr lang="uk-UA" sz="1200" i="1">
                                  <a:latin typeface="Cambria Math" panose="02040503050406030204" pitchFamily="18" charset="0"/>
                                  <a:ea typeface="Cambria Math" charset="0"/>
                                  <a:cs typeface="Cambria Math" charset="0"/>
                                </a:rPr>
                              </m:ctrlPr>
                            </m:radPr>
                            <m:deg>
                              <m:r>
                                <m:rPr>
                                  <m:brk m:alnAt="7"/>
                                </m:rPr>
                                <a:rPr lang="en-US" sz="1200" i="1">
                                  <a:latin typeface="Cambria Math" charset="0"/>
                                  <a:ea typeface="Cambria Math" charset="0"/>
                                  <a:cs typeface="Cambria Math" charset="0"/>
                                </a:rPr>
                                <m:t>3</m:t>
                              </m:r>
                            </m:deg>
                            <m:e>
                              <m:sSup>
                                <m:sSupPr>
                                  <m:ctrlPr>
                                    <a:rPr lang="uk-UA"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𝑒</m:t>
                                  </m:r>
                                </m:e>
                                <m: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𝜔</m:t>
                                  </m:r>
                                  <m:r>
                                    <a:rPr lang="en-US" sz="1200" i="1">
                                      <a:latin typeface="Cambria Math" charset="0"/>
                                      <a:ea typeface="Cambria Math" charset="0"/>
                                      <a:cs typeface="Cambria Math" charset="0"/>
                                    </a:rPr>
                                    <m:t>𝑋</m:t>
                                  </m:r>
                                </m:sup>
                              </m:sSup>
                            </m:e>
                          </m:rad>
                        </m:den>
                      </m:f>
                      <m:r>
                        <a:rPr lang="en-US" sz="1200" i="1">
                          <a:latin typeface="Cambria Math" charset="0"/>
                          <a:ea typeface="Cambria Math" charset="0"/>
                          <a:cs typeface="Cambria Math" charset="0"/>
                        </a:rPr>
                        <m:t> +</m:t>
                      </m:r>
                      <m:r>
                        <a:rPr lang="en-US" sz="1200" i="1">
                          <a:latin typeface="Cambria Math" charset="0"/>
                          <a:ea typeface="Cambria Math" charset="0"/>
                          <a:cs typeface="Cambria Math" charset="0"/>
                        </a:rPr>
                        <m:t>𝛼</m:t>
                      </m:r>
                    </m:oMath>
                  </m:oMathPara>
                </a14:m>
                <a:endParaRPr lang="en-US" sz="1200" dirty="0"/>
              </a:p>
            </p:txBody>
          </p:sp>
        </mc:Choice>
        <mc:Fallback xmlns="">
          <p:sp>
            <p:nvSpPr>
              <p:cNvPr id="82" name="TextBox 81"/>
              <p:cNvSpPr txBox="1">
                <a:spLocks noRot="1" noChangeAspect="1" noMove="1" noResize="1" noEditPoints="1" noAdjustHandles="1" noChangeArrowheads="1" noChangeShapeType="1" noTextEdit="1"/>
              </p:cNvSpPr>
              <p:nvPr/>
            </p:nvSpPr>
            <p:spPr>
              <a:xfrm>
                <a:off x="5311651" y="2955290"/>
                <a:ext cx="2866346" cy="57599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14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80" grpId="0"/>
      <p:bldP spid="80" grpId="1"/>
      <p:bldP spid="81" grpId="0"/>
      <p:bldP spid="81" grpId="1"/>
      <p:bldP spid="8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0725" y="620432"/>
            <a:ext cx="7702550" cy="565150"/>
          </a:xfrm>
        </p:spPr>
        <p:txBody>
          <a:bodyPr/>
          <a:lstStyle/>
          <a:p>
            <a:r>
              <a:rPr lang="en-US" dirty="0"/>
              <a:t>Occam’s Razor</a:t>
            </a:r>
          </a:p>
        </p:txBody>
      </p:sp>
      <p:sp>
        <p:nvSpPr>
          <p:cNvPr id="3" name="Content Placeholder 2"/>
          <p:cNvSpPr>
            <a:spLocks noGrp="1"/>
          </p:cNvSpPr>
          <p:nvPr>
            <p:ph sz="half" idx="4294967295"/>
          </p:nvPr>
        </p:nvSpPr>
        <p:spPr>
          <a:xfrm>
            <a:off x="564777" y="1341437"/>
            <a:ext cx="4872038" cy="3262313"/>
          </a:xfrm>
        </p:spPr>
        <p:txBody>
          <a:bodyPr/>
          <a:lstStyle/>
          <a:p>
            <a:pPr marL="114300" indent="0">
              <a:buNone/>
            </a:pPr>
            <a:r>
              <a:rPr lang="en-US" sz="2000" dirty="0"/>
              <a:t>“Plurality should not be posited without necessity.”</a:t>
            </a:r>
          </a:p>
          <a:p>
            <a:pPr marL="114300" indent="0">
              <a:buNone/>
            </a:pPr>
            <a:endParaRPr lang="en-US" sz="2000" dirty="0"/>
          </a:p>
          <a:p>
            <a:pPr marL="114300" indent="0">
              <a:buNone/>
            </a:pPr>
            <a:r>
              <a:rPr lang="en-US" sz="2000" dirty="0"/>
              <a:t>Heuristic for the development of scientific models</a:t>
            </a:r>
          </a:p>
          <a:p>
            <a:pPr lvl="1"/>
            <a:r>
              <a:rPr lang="en-US" sz="2000" dirty="0"/>
              <a:t>Parsimonious</a:t>
            </a:r>
          </a:p>
          <a:p>
            <a:pPr lvl="1"/>
            <a:r>
              <a:rPr lang="en-US" sz="2000" dirty="0"/>
              <a:t>Falsifiable</a:t>
            </a:r>
          </a:p>
          <a:p>
            <a:pPr lvl="1"/>
            <a:r>
              <a:rPr lang="en-US" sz="2000" dirty="0"/>
              <a:t>Related to Overfitting</a:t>
            </a:r>
          </a:p>
          <a:p>
            <a:endParaRPr lang="en-US" sz="2000" dirty="0"/>
          </a:p>
        </p:txBody>
      </p:sp>
      <p:pic>
        <p:nvPicPr>
          <p:cNvPr id="5" name="Content Placeholder 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5972175" y="1341438"/>
            <a:ext cx="2451100" cy="3262312"/>
          </a:xfrm>
        </p:spPr>
      </p:pic>
    </p:spTree>
    <p:extLst>
      <p:ext uri="{BB962C8B-B14F-4D97-AF65-F5344CB8AC3E}">
        <p14:creationId xmlns:p14="http://schemas.microsoft.com/office/powerpoint/2010/main" val="83769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0725" y="629397"/>
            <a:ext cx="7702550" cy="565150"/>
          </a:xfrm>
        </p:spPr>
        <p:txBody>
          <a:bodyPr/>
          <a:lstStyle/>
          <a:p>
            <a:r>
              <a:rPr lang="en-US" dirty="0"/>
              <a:t>Model selection</a:t>
            </a:r>
          </a:p>
        </p:txBody>
      </p:sp>
      <p:sp>
        <p:nvSpPr>
          <p:cNvPr id="3" name="Content Placeholder 2"/>
          <p:cNvSpPr>
            <a:spLocks noGrp="1"/>
          </p:cNvSpPr>
          <p:nvPr>
            <p:ph sz="half" idx="4294967295"/>
          </p:nvPr>
        </p:nvSpPr>
        <p:spPr>
          <a:xfrm>
            <a:off x="591670" y="1341437"/>
            <a:ext cx="6983506" cy="3262313"/>
          </a:xfrm>
        </p:spPr>
        <p:txBody>
          <a:bodyPr/>
          <a:lstStyle/>
          <a:p>
            <a:pPr marL="139700" indent="0">
              <a:buNone/>
            </a:pPr>
            <a:r>
              <a:rPr lang="en-US" sz="2000" dirty="0">
                <a:solidFill>
                  <a:schemeClr val="tx1"/>
                </a:solidFill>
              </a:rPr>
              <a:t>We can try and quantify a measure that balances both the </a:t>
            </a:r>
            <a:r>
              <a:rPr lang="en-US" sz="2000" b="1" dirty="0">
                <a:solidFill>
                  <a:schemeClr val="tx1"/>
                </a:solidFill>
              </a:rPr>
              <a:t>fit </a:t>
            </a:r>
            <a:r>
              <a:rPr lang="en-US" sz="2000" dirty="0">
                <a:solidFill>
                  <a:schemeClr val="tx1"/>
                </a:solidFill>
              </a:rPr>
              <a:t> of the model as well as </a:t>
            </a:r>
            <a:r>
              <a:rPr lang="en-US" sz="2000" b="1" dirty="0">
                <a:solidFill>
                  <a:schemeClr val="tx1"/>
                </a:solidFill>
              </a:rPr>
              <a:t>parsimony</a:t>
            </a:r>
            <a:r>
              <a:rPr lang="en-US" sz="2000" dirty="0">
                <a:solidFill>
                  <a:schemeClr val="tx1"/>
                </a:solidFill>
              </a:rPr>
              <a:t> (i.e., the number of parameters)</a:t>
            </a:r>
          </a:p>
          <a:p>
            <a:pPr marL="139700" indent="0">
              <a:buNone/>
            </a:pPr>
            <a:endParaRPr lang="en-US" sz="2000" dirty="0">
              <a:solidFill>
                <a:schemeClr val="tx1"/>
              </a:solidFill>
            </a:endParaRPr>
          </a:p>
          <a:p>
            <a:pPr marL="139700" indent="0">
              <a:buNone/>
            </a:pPr>
            <a:r>
              <a:rPr lang="en-US" sz="2000" b="1" dirty="0">
                <a:solidFill>
                  <a:schemeClr val="tx1"/>
                </a:solidFill>
              </a:rPr>
              <a:t>Akaike information criterion (AIC). </a:t>
            </a:r>
          </a:p>
          <a:p>
            <a:pPr marL="139700" indent="0">
              <a:buNone/>
            </a:pPr>
            <a:r>
              <a:rPr lang="en-US" sz="2000" dirty="0">
                <a:solidFill>
                  <a:schemeClr val="tx1"/>
                </a:solidFill>
              </a:rPr>
              <a:t>−2logL(</a:t>
            </a:r>
            <a:r>
              <a:rPr lang="el-GR" sz="2000" dirty="0">
                <a:solidFill>
                  <a:schemeClr val="tx1"/>
                </a:solidFill>
              </a:rPr>
              <a:t>θ)</a:t>
            </a:r>
            <a:r>
              <a:rPr lang="en-US" sz="2000" dirty="0">
                <a:solidFill>
                  <a:schemeClr val="tx1"/>
                </a:solidFill>
              </a:rPr>
              <a:t> </a:t>
            </a:r>
            <a:r>
              <a:rPr lang="el-GR" sz="2000" dirty="0">
                <a:solidFill>
                  <a:schemeClr val="tx1"/>
                </a:solidFill>
              </a:rPr>
              <a:t>+</a:t>
            </a:r>
            <a:r>
              <a:rPr lang="en-US" sz="2000" dirty="0">
                <a:solidFill>
                  <a:schemeClr val="tx1"/>
                </a:solidFill>
              </a:rPr>
              <a:t> </a:t>
            </a:r>
            <a:r>
              <a:rPr lang="el-GR" sz="2000" dirty="0">
                <a:solidFill>
                  <a:schemeClr val="tx1"/>
                </a:solidFill>
              </a:rPr>
              <a:t>2</a:t>
            </a:r>
            <a:r>
              <a:rPr lang="en-US" sz="2000" dirty="0">
                <a:solidFill>
                  <a:schemeClr val="tx1"/>
                </a:solidFill>
              </a:rPr>
              <a:t>k</a:t>
            </a:r>
          </a:p>
          <a:p>
            <a:pPr marL="139700" indent="0">
              <a:buNone/>
            </a:pPr>
            <a:r>
              <a:rPr lang="en-US" sz="2000" b="1" dirty="0">
                <a:solidFill>
                  <a:schemeClr val="tx1"/>
                </a:solidFill>
              </a:rPr>
              <a:t>Bayesian information criterion (BIC)</a:t>
            </a:r>
          </a:p>
          <a:p>
            <a:pPr marL="139700" indent="0">
              <a:buNone/>
            </a:pPr>
            <a:r>
              <a:rPr lang="en-US" sz="2000" dirty="0">
                <a:solidFill>
                  <a:schemeClr val="tx1"/>
                </a:solidFill>
              </a:rPr>
              <a:t>−2logL(</a:t>
            </a:r>
            <a:r>
              <a:rPr lang="el-GR" sz="2000" dirty="0">
                <a:solidFill>
                  <a:schemeClr val="tx1"/>
                </a:solidFill>
              </a:rPr>
              <a:t>θ)</a:t>
            </a:r>
            <a:r>
              <a:rPr lang="en-US" sz="2000" dirty="0">
                <a:solidFill>
                  <a:schemeClr val="tx1"/>
                </a:solidFill>
              </a:rPr>
              <a:t> </a:t>
            </a:r>
            <a:r>
              <a:rPr lang="el-GR" sz="2000" dirty="0">
                <a:solidFill>
                  <a:schemeClr val="tx1"/>
                </a:solidFill>
              </a:rPr>
              <a:t>+</a:t>
            </a:r>
            <a:r>
              <a:rPr lang="en-US" sz="2000" dirty="0">
                <a:solidFill>
                  <a:schemeClr val="tx1"/>
                </a:solidFill>
              </a:rPr>
              <a:t> k*log(T)</a:t>
            </a:r>
          </a:p>
          <a:p>
            <a:pPr marL="139700" indent="0">
              <a:buNone/>
            </a:pPr>
            <a:r>
              <a:rPr lang="en-US" sz="2000" dirty="0">
                <a:solidFill>
                  <a:schemeClr val="tx1"/>
                </a:solidFill>
              </a:rPr>
              <a:t>Where k is the number of parameters fit to T observations </a:t>
            </a:r>
          </a:p>
          <a:p>
            <a:pPr marL="139700" indent="0">
              <a:buNone/>
            </a:pPr>
            <a:endParaRPr lang="en-US" sz="2000" dirty="0">
              <a:solidFill>
                <a:schemeClr val="tx1"/>
              </a:solidFill>
            </a:endParaRPr>
          </a:p>
        </p:txBody>
      </p:sp>
    </p:spTree>
    <p:extLst>
      <p:ext uri="{BB962C8B-B14F-4D97-AF65-F5344CB8AC3E}">
        <p14:creationId xmlns:p14="http://schemas.microsoft.com/office/powerpoint/2010/main" val="23004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620697" y="528331"/>
            <a:ext cx="3278427"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Dummy</a:t>
            </a:r>
            <a:r>
              <a:rPr lang="en" dirty="0"/>
              <a:t> </a:t>
            </a:r>
            <a:r>
              <a:rPr lang="en" dirty="0">
                <a:solidFill>
                  <a:schemeClr val="tx2"/>
                </a:solidFill>
              </a:rPr>
              <a:t>coding</a:t>
            </a:r>
            <a:endParaRPr dirty="0">
              <a:solidFill>
                <a:schemeClr val="tx2"/>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5260932" y="1251382"/>
            <a:ext cx="232984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r>
              <a:rPr lang="en-US" sz="2000" dirty="0">
                <a:solidFill>
                  <a:schemeClr val="tx2"/>
                </a:solidFill>
              </a:rPr>
              <a:t>Let’s say we have two categorical variables: </a:t>
            </a:r>
          </a:p>
          <a:p>
            <a:pPr lvl="1" algn="l"/>
            <a:r>
              <a:rPr lang="en-US" sz="2000" dirty="0">
                <a:solidFill>
                  <a:schemeClr val="tx2"/>
                </a:solidFill>
              </a:rPr>
              <a:t>Attention</a:t>
            </a:r>
          </a:p>
          <a:p>
            <a:pPr lvl="1" algn="l"/>
            <a:r>
              <a:rPr lang="en-US" sz="2000" dirty="0">
                <a:solidFill>
                  <a:schemeClr val="tx2"/>
                </a:solidFill>
              </a:rPr>
              <a:t> (high vs low)</a:t>
            </a:r>
          </a:p>
          <a:p>
            <a:pPr lvl="1" algn="l"/>
            <a:r>
              <a:rPr lang="en-US" sz="2000" dirty="0">
                <a:solidFill>
                  <a:schemeClr val="tx2"/>
                </a:solidFill>
              </a:rPr>
              <a:t>Difficulty</a:t>
            </a:r>
          </a:p>
          <a:p>
            <a:pPr lvl="1" algn="l"/>
            <a:r>
              <a:rPr lang="en-US" sz="2000" dirty="0">
                <a:solidFill>
                  <a:schemeClr val="tx2"/>
                </a:solidFill>
              </a:rPr>
              <a:t> (easy vs hard)</a:t>
            </a:r>
          </a:p>
          <a:p>
            <a:pPr algn="l"/>
            <a:endParaRPr lang="en-US" sz="2000" dirty="0">
              <a:solidFill>
                <a:schemeClr val="tx2"/>
              </a:solidFill>
            </a:endParaRPr>
          </a:p>
          <a:p>
            <a:pPr algn="l"/>
            <a:r>
              <a:rPr lang="en-US" sz="2000" dirty="0">
                <a:solidFill>
                  <a:schemeClr val="tx2"/>
                </a:solidFill>
              </a:rPr>
              <a:t>Dummy code them as 0 and 1</a:t>
            </a:r>
          </a:p>
        </p:txBody>
      </p:sp>
      <p:graphicFrame>
        <p:nvGraphicFramePr>
          <p:cNvPr id="4" name="Table 4">
            <a:extLst>
              <a:ext uri="{FF2B5EF4-FFF2-40B4-BE49-F238E27FC236}">
                <a16:creationId xmlns:a16="http://schemas.microsoft.com/office/drawing/2014/main" id="{E8170AD4-DF27-4542-B0F3-B1452819ED25}"/>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5" name="Table 4">
            <a:extLst>
              <a:ext uri="{FF2B5EF4-FFF2-40B4-BE49-F238E27FC236}">
                <a16:creationId xmlns:a16="http://schemas.microsoft.com/office/drawing/2014/main" id="{98476D43-DBF2-2F4F-8846-B3448044B37C}"/>
              </a:ext>
            </a:extLst>
          </p:cNvPr>
          <p:cNvGraphicFramePr>
            <a:graphicFrameLocks noGrp="1"/>
          </p:cNvGraphicFramePr>
          <p:nvPr>
            <p:extLst>
              <p:ext uri="{D42A27DB-BD31-4B8C-83A1-F6EECF244321}">
                <p14:modId xmlns:p14="http://schemas.microsoft.com/office/powerpoint/2010/main" val="2254694343"/>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2066904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945078" y="1408345"/>
                <a:ext cx="3831066" cy="3209700"/>
              </a:xfrm>
              <a:prstGeom prst="rect">
                <a:avLst/>
              </a:prstGeom>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t>The intercept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oMath>
                </a14:m>
                <a:r>
                  <a:rPr lang="en-US" sz="2000" dirty="0"/>
                  <a:t> is the mean of y for all conditions when they are 0 (i.e., Low--easy)</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a14:m>
                <a:r>
                  <a:rPr lang="en-US" sz="2000" dirty="0"/>
                  <a:t> is the difference between High and Low Attention for the  easy task</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oMath>
                </a14:m>
                <a:r>
                  <a:rPr lang="en-US" sz="2000" dirty="0"/>
                  <a:t> is the difference between the easy and difficult task for low attention  </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a14:m>
                <a:r>
                  <a:rPr lang="en-US" sz="2000" dirty="0"/>
                  <a:t> is the interaction</a:t>
                </a:r>
              </a:p>
              <a:p>
                <a:endParaRPr lang="en-US" sz="2000" dirty="0"/>
              </a:p>
            </p:txBody>
          </p:sp>
        </mc:Choice>
        <mc:Fallback xmlns="">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4945078" y="1408345"/>
                <a:ext cx="3831066" cy="3209700"/>
              </a:xfrm>
              <a:prstGeom prst="rect">
                <a:avLst/>
              </a:prstGeom>
              <a:blipFill>
                <a:blip r:embed="rId3"/>
                <a:stretch>
                  <a:fillRect r="-1967" b="-2344"/>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9343D7-42C0-1541-B6A4-2B696682A4D3}"/>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1"/>
                          </a:solidFill>
                          <a:latin typeface="Cambria Math" panose="02040503050406030204" pitchFamily="18" charset="0"/>
                        </a:rPr>
                        <m:t>𝑦</m:t>
                      </m:r>
                      <m:r>
                        <a:rPr lang="en-US" sz="2100" i="1" smtClean="0">
                          <a:solidFill>
                            <a:schemeClr val="bg1"/>
                          </a:solidFill>
                          <a:latin typeface="Cambria Math" panose="02040503050406030204" pitchFamily="18" charset="0"/>
                        </a:rPr>
                        <m:t>= </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rPr>
                            <m:t>0</m:t>
                          </m:r>
                        </m:sub>
                      </m:sSub>
                      <m:r>
                        <a:rPr lang="en-US" sz="2100" i="1">
                          <a:solidFill>
                            <a:schemeClr val="bg1"/>
                          </a:solidFill>
                          <a:latin typeface="Cambria Math" panose="02040503050406030204" pitchFamily="18" charset="0"/>
                        </a:rPr>
                        <m:t>+</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1</m:t>
                          </m:r>
                        </m:sub>
                      </m:sSub>
                      <m:r>
                        <a:rPr lang="en-US" sz="2100" b="0" i="1" smtClean="0">
                          <a:solidFill>
                            <a:schemeClr val="bg1"/>
                          </a:solidFill>
                          <a:latin typeface="Cambria Math" panose="02040503050406030204" pitchFamily="18" charset="0"/>
                          <a:ea typeface="Cambria Math" panose="02040503050406030204" pitchFamily="18" charset="0"/>
                        </a:rPr>
                        <m:t>𝑋</m:t>
                      </m:r>
                      <m:r>
                        <a:rPr lang="en-US" sz="2100" i="1">
                          <a:solidFill>
                            <a:schemeClr val="bg1"/>
                          </a:solidFill>
                          <a:latin typeface="Cambria Math" panose="02040503050406030204" pitchFamily="18" charset="0"/>
                        </a:rPr>
                        <m:t>1+</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2</m:t>
                          </m:r>
                        </m:sub>
                      </m:sSub>
                      <m:r>
                        <a:rPr lang="en-US" sz="2100" b="0" i="1" smtClean="0">
                          <a:solidFill>
                            <a:schemeClr val="bg1"/>
                          </a:solidFill>
                          <a:latin typeface="Cambria Math" panose="02040503050406030204" pitchFamily="18" charset="0"/>
                          <a:ea typeface="Cambria Math" panose="02040503050406030204" pitchFamily="18" charset="0"/>
                        </a:rPr>
                        <m:t>𝑋</m:t>
                      </m:r>
                      <m:r>
                        <a:rPr lang="en-US" sz="2100" i="1">
                          <a:solidFill>
                            <a:schemeClr val="bg1"/>
                          </a:solidFill>
                          <a:latin typeface="Cambria Math" panose="02040503050406030204" pitchFamily="18" charset="0"/>
                        </a:rPr>
                        <m:t>2+</m:t>
                      </m:r>
                      <m:sSub>
                        <m:sSubPr>
                          <m:ctrlPr>
                            <a:rPr lang="en-US" sz="2100" i="1">
                              <a:solidFill>
                                <a:schemeClr val="bg1"/>
                              </a:solidFill>
                              <a:latin typeface="Cambria Math" panose="02040503050406030204" pitchFamily="18" charset="0"/>
                            </a:rPr>
                          </m:ctrlPr>
                        </m:sSubPr>
                        <m:e>
                          <m:r>
                            <a:rPr lang="en-US" sz="2100" i="1">
                              <a:solidFill>
                                <a:schemeClr val="bg1"/>
                              </a:solidFill>
                              <a:latin typeface="Cambria Math" panose="02040503050406030204" pitchFamily="18" charset="0"/>
                              <a:ea typeface="Cambria Math" panose="02040503050406030204" pitchFamily="18" charset="0"/>
                            </a:rPr>
                            <m:t>𝛽</m:t>
                          </m:r>
                        </m:e>
                        <m:sub>
                          <m:r>
                            <a:rPr lang="en-US" sz="2100" i="1">
                              <a:solidFill>
                                <a:schemeClr val="bg1"/>
                              </a:solidFill>
                              <a:latin typeface="Cambria Math" panose="02040503050406030204" pitchFamily="18" charset="0"/>
                              <a:ea typeface="Cambria Math" panose="02040503050406030204" pitchFamily="18" charset="0"/>
                            </a:rPr>
                            <m:t>3</m:t>
                          </m:r>
                        </m:sub>
                      </m:sSub>
                      <m:r>
                        <a:rPr lang="en-US" sz="2100" b="0" i="1" smtClean="0">
                          <a:solidFill>
                            <a:schemeClr val="bg1"/>
                          </a:solidFill>
                          <a:latin typeface="Cambria Math" panose="02040503050406030204" pitchFamily="18" charset="0"/>
                          <a:ea typeface="Cambria Math" panose="02040503050406030204" pitchFamily="18" charset="0"/>
                        </a:rPr>
                        <m:t>𝑋</m:t>
                      </m:r>
                      <m:r>
                        <a:rPr lang="en-US" sz="2100" i="1">
                          <a:solidFill>
                            <a:schemeClr val="bg1"/>
                          </a:solidFill>
                          <a:latin typeface="Cambria Math" panose="02040503050406030204" pitchFamily="18" charset="0"/>
                          <a:ea typeface="Cambria Math" panose="02040503050406030204" pitchFamily="18" charset="0"/>
                        </a:rPr>
                        <m:t>1∗</m:t>
                      </m:r>
                      <m:r>
                        <a:rPr lang="en-US" sz="2100" b="0" i="1" smtClean="0">
                          <a:solidFill>
                            <a:schemeClr val="bg1"/>
                          </a:solidFill>
                          <a:latin typeface="Cambria Math" panose="02040503050406030204" pitchFamily="18" charset="0"/>
                          <a:ea typeface="Cambria Math" panose="02040503050406030204" pitchFamily="18" charset="0"/>
                        </a:rPr>
                        <m:t>𝑋</m:t>
                      </m:r>
                      <m:r>
                        <a:rPr lang="en-US" sz="2100" i="1">
                          <a:solidFill>
                            <a:schemeClr val="bg1"/>
                          </a:solidFill>
                          <a:latin typeface="Cambria Math" panose="02040503050406030204" pitchFamily="18" charset="0"/>
                        </a:rPr>
                        <m:t>2</m:t>
                      </m:r>
                    </m:oMath>
                  </m:oMathPara>
                </a14:m>
                <a:endParaRPr lang="en-US" sz="1050" dirty="0">
                  <a:solidFill>
                    <a:schemeClr val="bg1"/>
                  </a:solidFill>
                </a:endParaRPr>
              </a:p>
            </p:txBody>
          </p:sp>
        </mc:Choice>
        <mc:Fallback xmlns="">
          <p:sp>
            <p:nvSpPr>
              <p:cNvPr id="6" name="TextBox 5">
                <a:extLst>
                  <a:ext uri="{FF2B5EF4-FFF2-40B4-BE49-F238E27FC236}">
                    <a16:creationId xmlns:a16="http://schemas.microsoft.com/office/drawing/2014/main" id="{0F9343D7-42C0-1541-B6A4-2B696682A4D3}"/>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4"/>
                <a:stretch>
                  <a:fillRect b="-15942"/>
                </a:stretch>
              </a:blipFill>
            </p:spPr>
            <p:txBody>
              <a:bodyPr/>
              <a:lstStyle/>
              <a:p>
                <a:r>
                  <a:rPr lang="en-CA">
                    <a:noFill/>
                  </a:rPr>
                  <a:t> </a:t>
                </a:r>
              </a:p>
            </p:txBody>
          </p:sp>
        </mc:Fallback>
      </mc:AlternateContent>
      <p:graphicFrame>
        <p:nvGraphicFramePr>
          <p:cNvPr id="7" name="Table 6">
            <a:extLst>
              <a:ext uri="{FF2B5EF4-FFF2-40B4-BE49-F238E27FC236}">
                <a16:creationId xmlns:a16="http://schemas.microsoft.com/office/drawing/2014/main" id="{98602DA7-74E0-C34F-87E4-5C4F7E1C3D2D}"/>
              </a:ext>
            </a:extLst>
          </p:cNvPr>
          <p:cNvGraphicFramePr>
            <a:graphicFrameLocks noGrp="1"/>
          </p:cNvGraphicFramePr>
          <p:nvPr>
            <p:extLst>
              <p:ext uri="{D42A27DB-BD31-4B8C-83A1-F6EECF244321}">
                <p14:modId xmlns:p14="http://schemas.microsoft.com/office/powerpoint/2010/main" val="2575989399"/>
              </p:ext>
            </p:extLst>
          </p:nvPr>
        </p:nvGraphicFramePr>
        <p:xfrm>
          <a:off x="620697" y="1408345"/>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
        <p:nvSpPr>
          <p:cNvPr id="8" name="Google Shape;1761;p54">
            <a:extLst>
              <a:ext uri="{FF2B5EF4-FFF2-40B4-BE49-F238E27FC236}">
                <a16:creationId xmlns:a16="http://schemas.microsoft.com/office/drawing/2014/main" id="{28B31CCC-0EBA-8544-BF7D-F0F0C5D9B2A3}"/>
              </a:ext>
            </a:extLst>
          </p:cNvPr>
          <p:cNvSpPr txBox="1">
            <a:spLocks/>
          </p:cNvSpPr>
          <p:nvPr/>
        </p:nvSpPr>
        <p:spPr>
          <a:xfrm>
            <a:off x="620697" y="528331"/>
            <a:ext cx="3278427" cy="573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pPr algn="ctr"/>
            <a:r>
              <a:rPr lang="en-CA">
                <a:solidFill>
                  <a:schemeClr val="tx2"/>
                </a:solidFill>
              </a:rPr>
              <a:t>Dummy</a:t>
            </a:r>
            <a:r>
              <a:rPr lang="en-CA"/>
              <a:t> </a:t>
            </a:r>
            <a:r>
              <a:rPr lang="en-CA">
                <a:solidFill>
                  <a:schemeClr val="tx2"/>
                </a:solidFill>
              </a:rPr>
              <a:t>coding</a:t>
            </a:r>
            <a:endParaRPr lang="en-CA" dirty="0">
              <a:solidFill>
                <a:schemeClr val="tx2"/>
              </a:solidFill>
            </a:endParaRPr>
          </a:p>
        </p:txBody>
      </p:sp>
    </p:spTree>
    <p:extLst>
      <p:ext uri="{BB962C8B-B14F-4D97-AF65-F5344CB8AC3E}">
        <p14:creationId xmlns:p14="http://schemas.microsoft.com/office/powerpoint/2010/main" val="1689281764"/>
      </p:ext>
    </p:extLst>
  </p:cSld>
  <p:clrMapOvr>
    <a:masterClrMapping/>
  </p:clrMapOvr>
</p:sld>
</file>

<file path=ppt/theme/theme1.xml><?xml version="1.0" encoding="utf-8"?>
<a:theme xmlns:a="http://schemas.openxmlformats.org/drawingml/2006/main" name=" Computer Science Degree for College by Slidesgo">
  <a:themeElements>
    <a:clrScheme name="Simple Light">
      <a:dk1>
        <a:srgbClr val="000000"/>
      </a:dk1>
      <a:lt1>
        <a:srgbClr val="FFFFFF"/>
      </a:lt1>
      <a:dk2>
        <a:srgbClr val="ECE5B4"/>
      </a:dk2>
      <a:lt2>
        <a:srgbClr val="F673A9"/>
      </a:lt2>
      <a:accent1>
        <a:srgbClr val="D899B3"/>
      </a:accent1>
      <a:accent2>
        <a:srgbClr val="9A4496"/>
      </a:accent2>
      <a:accent3>
        <a:srgbClr val="7EC8D4"/>
      </a:accent3>
      <a:accent4>
        <a:srgbClr val="6AA4D6"/>
      </a:accent4>
      <a:accent5>
        <a:srgbClr val="06467E"/>
      </a:accent5>
      <a:accent6>
        <a:srgbClr val="2F2B19"/>
      </a:accent6>
      <a:hlink>
        <a:srgbClr val="FFFFFF"/>
      </a:hlink>
      <a:folHlink>
        <a:srgbClr val="0097A7"/>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10895</TotalTime>
  <Words>3040</Words>
  <Application>Microsoft Macintosh PowerPoint</Application>
  <PresentationFormat>On-screen Show (16:9)</PresentationFormat>
  <Paragraphs>536</Paragraphs>
  <Slides>77</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Zen Dots</vt:lpstr>
      <vt:lpstr>Baloo 2</vt:lpstr>
      <vt:lpstr>Cambria Math</vt:lpstr>
      <vt:lpstr>Teko</vt:lpstr>
      <vt:lpstr>Arial</vt:lpstr>
      <vt:lpstr>Anaheim</vt:lpstr>
      <vt:lpstr>Rockwell</vt:lpstr>
      <vt:lpstr> Computer Science Degree for College by Slidesgo</vt:lpstr>
      <vt:lpstr> StaRtistics introduction to statistics</vt:lpstr>
      <vt:lpstr>Class III</vt:lpstr>
      <vt:lpstr>Advanced regression models</vt:lpstr>
      <vt:lpstr>Linear regressions can be a kind of computational model…  we can predict values of y from x!</vt:lpstr>
      <vt:lpstr>Types of regression models </vt:lpstr>
      <vt:lpstr>Linear Regression Models</vt:lpstr>
      <vt:lpstr>Linear Regression Models</vt:lpstr>
      <vt:lpstr>Dummy coding</vt:lpstr>
      <vt:lpstr>PowerPoint Presentation</vt:lpstr>
      <vt:lpstr>Dummy coding</vt:lpstr>
      <vt:lpstr>Dummy coding</vt:lpstr>
      <vt:lpstr>Effect coding</vt:lpstr>
      <vt:lpstr>Effect coding</vt:lpstr>
      <vt:lpstr>Effect coding</vt:lpstr>
      <vt:lpstr>Effect coding</vt:lpstr>
      <vt:lpstr>Effect coding</vt:lpstr>
      <vt:lpstr>Effect coding</vt:lpstr>
      <vt:lpstr>Linear Regression Models</vt:lpstr>
      <vt:lpstr>Linear Regression Models</vt:lpstr>
      <vt:lpstr>Linear Regression Models</vt:lpstr>
      <vt:lpstr>Linear Regression Models</vt:lpstr>
      <vt:lpstr>Multicollinearity </vt:lpstr>
      <vt:lpstr>PowerPoint Presentation</vt:lpstr>
      <vt:lpstr>PowerPoint Presentation</vt:lpstr>
      <vt:lpstr>PowerPoint Presentation</vt:lpstr>
      <vt:lpstr>PowerPoint Presentation</vt:lpstr>
      <vt:lpstr>Odds</vt:lpstr>
      <vt:lpstr>PowerPoint Presentation</vt:lpstr>
      <vt:lpstr>Logistic Regression </vt:lpstr>
      <vt:lpstr>PowerPoint Presentation</vt:lpstr>
      <vt:lpstr>Nested data </vt:lpstr>
      <vt:lpstr>PowerPoint Presentation</vt:lpstr>
      <vt:lpstr>PowerPoint Presentation</vt:lpstr>
      <vt:lpstr>PowerPoint Presentation</vt:lpstr>
      <vt:lpstr>Nested data </vt:lpstr>
      <vt:lpstr>Nested data </vt:lpstr>
      <vt:lpstr>Nested data </vt:lpstr>
      <vt:lpstr>Nested data </vt:lpstr>
      <vt:lpstr>Nested data </vt:lpstr>
      <vt:lpstr>Nested data </vt:lpstr>
      <vt:lpstr>Nested data </vt:lpstr>
      <vt:lpstr>Hierarchical regressions </vt:lpstr>
      <vt:lpstr>Hierarchical regressions </vt:lpstr>
      <vt:lpstr>Hierarchical regressions </vt:lpstr>
      <vt:lpstr>Hierarchical regressions </vt:lpstr>
      <vt:lpstr>Fixed vs Random effects</vt:lpstr>
      <vt:lpstr>Fixed vs Random effects</vt:lpstr>
      <vt:lpstr>Model fitting</vt:lpstr>
      <vt:lpstr>What is a model? </vt:lpstr>
      <vt:lpstr>PowerPoint Presentation</vt:lpstr>
      <vt:lpstr>What is a model? A way to describee phenomena in abstract terms   It helps us to understand, define, quantify or predict  abstract-- removed from referent</vt:lpstr>
      <vt:lpstr>What is a model? “the aim of which is to make a particular part or feature of the world easier to understand, define, quantify, visualize, or simulate “ --Wikipedia</vt:lpstr>
      <vt:lpstr>Why use computational models</vt:lpstr>
      <vt:lpstr>Why use computational models</vt:lpstr>
      <vt:lpstr>How to fit a model?</vt:lpstr>
      <vt:lpstr>Model fitting algorithms</vt:lpstr>
      <vt:lpstr>Model Error</vt:lpstr>
      <vt:lpstr>Model Error</vt:lpstr>
      <vt:lpstr>Flavours of Error</vt:lpstr>
      <vt:lpstr>Picking the best model</vt:lpstr>
      <vt:lpstr>Picking the best model</vt:lpstr>
      <vt:lpstr>Likelihood functions</vt:lpstr>
      <vt:lpstr>Likelihood is NOT probability</vt:lpstr>
      <vt:lpstr>So what is Likelihood</vt:lpstr>
      <vt:lpstr>So what is Likelihood</vt:lpstr>
      <vt:lpstr>Example…</vt:lpstr>
      <vt:lpstr>Example…</vt:lpstr>
      <vt:lpstr>Example…</vt:lpstr>
      <vt:lpstr>Example…</vt:lpstr>
      <vt:lpstr>Example…</vt:lpstr>
      <vt:lpstr>Likelihood</vt:lpstr>
      <vt:lpstr>Likelihood</vt:lpstr>
      <vt:lpstr>Model selection</vt:lpstr>
      <vt:lpstr>Model selection</vt:lpstr>
      <vt:lpstr>Overfitting</vt:lpstr>
      <vt:lpstr>Occam’s Razor</vt:lpstr>
      <vt:lpstr>Model selection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StaRtistics introduction to statistics</dc:title>
  <cp:lastModifiedBy>Jason Da Silva Castanheira</cp:lastModifiedBy>
  <cp:revision>26</cp:revision>
  <dcterms:modified xsi:type="dcterms:W3CDTF">2022-03-21T18:35:52Z</dcterms:modified>
</cp:coreProperties>
</file>